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304" r:id="rId9"/>
    <p:sldId id="263" r:id="rId10"/>
    <p:sldId id="264" r:id="rId11"/>
    <p:sldId id="265" r:id="rId12"/>
    <p:sldId id="266" r:id="rId13"/>
    <p:sldId id="305" r:id="rId14"/>
    <p:sldId id="306" r:id="rId15"/>
    <p:sldId id="267" r:id="rId16"/>
    <p:sldId id="301" r:id="rId17"/>
    <p:sldId id="268" r:id="rId18"/>
    <p:sldId id="269" r:id="rId19"/>
    <p:sldId id="270" r:id="rId20"/>
    <p:sldId id="271" r:id="rId21"/>
    <p:sldId id="272" r:id="rId22"/>
    <p:sldId id="273" r:id="rId23"/>
    <p:sldId id="274" r:id="rId24"/>
    <p:sldId id="275" r:id="rId25"/>
    <p:sldId id="276" r:id="rId26"/>
    <p:sldId id="302" r:id="rId27"/>
    <p:sldId id="277" r:id="rId28"/>
    <p:sldId id="278" r:id="rId29"/>
    <p:sldId id="279" r:id="rId30"/>
    <p:sldId id="280" r:id="rId31"/>
    <p:sldId id="307" r:id="rId32"/>
    <p:sldId id="303" r:id="rId33"/>
    <p:sldId id="281" r:id="rId34"/>
    <p:sldId id="308" r:id="rId35"/>
    <p:sldId id="282" r:id="rId36"/>
    <p:sldId id="311" r:id="rId37"/>
    <p:sldId id="310"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9" r:id="rId56"/>
    <p:sldId id="300" r:id="rId57"/>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309DF6E8-DBBB-4D5E-84CD-85CC9BD6B65D}" type="datetimeFigureOut">
              <a:rPr lang="en-IN" smtClean="0"/>
              <a:t>25-09-2024</a:t>
            </a:fld>
            <a:endParaRPr lang="en-IN"/>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75B7B01F-E7CB-4D67-A201-6A142189BABB}" type="slidenum">
              <a:rPr lang="en-IN" smtClean="0"/>
              <a:t>‹#›</a:t>
            </a:fld>
            <a:endParaRPr lang="en-IN"/>
          </a:p>
        </p:txBody>
      </p:sp>
    </p:spTree>
    <p:extLst>
      <p:ext uri="{BB962C8B-B14F-4D97-AF65-F5344CB8AC3E}">
        <p14:creationId xmlns:p14="http://schemas.microsoft.com/office/powerpoint/2010/main" val="262715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ciencedirect.com/topics/earth-and-planetary-sciences/quantum-wi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Yttrium" TargetMode="External"/><Relationship Id="rId3" Type="http://schemas.openxmlformats.org/officeDocument/2006/relationships/hyperlink" Target="https://en.wikipedia.org/wiki/Crystal" TargetMode="External"/><Relationship Id="rId7" Type="http://schemas.openxmlformats.org/officeDocument/2006/relationships/hyperlink" Target="https://en.wikipedia.org/wiki/Neodymium"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Dopant" TargetMode="External"/><Relationship Id="rId11" Type="http://schemas.openxmlformats.org/officeDocument/2006/relationships/hyperlink" Target="https://en.wikipedia.org/wiki/Ruby_laser" TargetMode="External"/><Relationship Id="rId5" Type="http://schemas.openxmlformats.org/officeDocument/2006/relationships/hyperlink" Target="https://en.wikipedia.org/wiki/Solid-state_laser" TargetMode="External"/><Relationship Id="rId10" Type="http://schemas.openxmlformats.org/officeDocument/2006/relationships/hyperlink" Target="https://en.wikipedia.org/wiki/Nd:YAG_laser#cite_note-Koechner2.3-1" TargetMode="External"/><Relationship Id="rId4" Type="http://schemas.openxmlformats.org/officeDocument/2006/relationships/hyperlink" Target="https://en.wikipedia.org/wiki/Active_laser_medium" TargetMode="External"/><Relationship Id="rId9" Type="http://schemas.openxmlformats.org/officeDocument/2006/relationships/hyperlink" Target="https://en.wikipedia.org/wiki/Yttrium_aluminum_garne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Quantum size effect refers to the phenomenon that when particle size drops to a certain value, the electron energy level near Fermi level changes from quasi-continuous energy level to discrete energy level, that is, energy level splitting or energy gap widening.</a:t>
            </a:r>
          </a:p>
          <a:p>
            <a:endParaRPr lang="en-IN" dirty="0"/>
          </a:p>
        </p:txBody>
      </p:sp>
      <p:sp>
        <p:nvSpPr>
          <p:cNvPr id="4" name="Slide Number Placeholder 3"/>
          <p:cNvSpPr>
            <a:spLocks noGrp="1"/>
          </p:cNvSpPr>
          <p:nvPr>
            <p:ph type="sldNum" sz="quarter" idx="10"/>
          </p:nvPr>
        </p:nvSpPr>
        <p:spPr/>
        <p:txBody>
          <a:bodyPr/>
          <a:lstStyle/>
          <a:p>
            <a:fld id="{75B7B01F-E7CB-4D67-A201-6A142189BABB}" type="slidenum">
              <a:rPr lang="en-IN" smtClean="0"/>
              <a:t>7</a:t>
            </a:fld>
            <a:endParaRPr lang="en-IN"/>
          </a:p>
        </p:txBody>
      </p:sp>
    </p:spTree>
    <p:extLst>
      <p:ext uri="{BB962C8B-B14F-4D97-AF65-F5344CB8AC3E}">
        <p14:creationId xmlns:p14="http://schemas.microsoft.com/office/powerpoint/2010/main" val="1784504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F1F1F"/>
                </a:solidFill>
                <a:effectLst/>
                <a:latin typeface="ElsevierGulliver"/>
              </a:rPr>
              <a:t> quantum-dot is a well that confines the particles in all 3Ds such as a small sphere or a cube, a </a:t>
            </a:r>
            <a:r>
              <a:rPr lang="en-US" b="0" i="0" dirty="0">
                <a:solidFill>
                  <a:srgbClr val="1F1F1F"/>
                </a:solidFill>
                <a:effectLst/>
                <a:latin typeface="ElsevierGulliver"/>
                <a:hlinkClick r:id="rId3" tooltip="Learn more about quantum wire from ScienceDirect's AI-generated Topic Pages"/>
              </a:rPr>
              <a:t>quantum wire</a:t>
            </a:r>
            <a:r>
              <a:rPr lang="en-US" b="0" i="0" dirty="0">
                <a:solidFill>
                  <a:srgbClr val="1F1F1F"/>
                </a:solidFill>
                <a:effectLst/>
                <a:latin typeface="ElsevierGulliver"/>
              </a:rPr>
              <a:t> confines the particles in 2Ds, and a quantum-well confines in 1D. </a:t>
            </a:r>
            <a:endParaRPr lang="en-IN" dirty="0"/>
          </a:p>
        </p:txBody>
      </p:sp>
      <p:sp>
        <p:nvSpPr>
          <p:cNvPr id="4" name="Slide Number Placeholder 3"/>
          <p:cNvSpPr>
            <a:spLocks noGrp="1"/>
          </p:cNvSpPr>
          <p:nvPr>
            <p:ph type="sldNum" sz="quarter" idx="5"/>
          </p:nvPr>
        </p:nvSpPr>
        <p:spPr/>
        <p:txBody>
          <a:bodyPr/>
          <a:lstStyle/>
          <a:p>
            <a:fld id="{75B7B01F-E7CB-4D67-A201-6A142189BABB}" type="slidenum">
              <a:rPr lang="en-IN" smtClean="0"/>
              <a:t>9</a:t>
            </a:fld>
            <a:endParaRPr lang="en-IN"/>
          </a:p>
        </p:txBody>
      </p:sp>
    </p:spTree>
    <p:extLst>
      <p:ext uri="{BB962C8B-B14F-4D97-AF65-F5344CB8AC3E}">
        <p14:creationId xmlns:p14="http://schemas.microsoft.com/office/powerpoint/2010/main" val="367326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1F1F"/>
                </a:solidFill>
                <a:effectLst/>
                <a:latin typeface="Arial" panose="020B0604020202020204" pitchFamily="34" charset="0"/>
              </a:rPr>
              <a:t>Plasma is </a:t>
            </a:r>
            <a:r>
              <a:rPr lang="en-US" b="0" i="0" dirty="0">
                <a:solidFill>
                  <a:srgbClr val="040C28"/>
                </a:solidFill>
                <a:effectLst/>
                <a:latin typeface="Arial" panose="020B0604020202020204" pitchFamily="34" charset="0"/>
              </a:rPr>
              <a:t>a state of matter along with solids, liquids and gases</a:t>
            </a:r>
            <a:r>
              <a:rPr lang="en-US" b="0" i="0" dirty="0">
                <a:solidFill>
                  <a:srgbClr val="1F1F1F"/>
                </a:solidFill>
                <a:effectLst/>
                <a:latin typeface="Arial" panose="020B0604020202020204" pitchFamily="34" charset="0"/>
              </a:rPr>
              <a:t>. When a neutral gas is heated such that some of the electrons are freed from the atoms or molecules, it changes state and becomes a plasma. It consists of a partially-ionized gas, containing ions, electrons, and neutral atoms.</a:t>
            </a:r>
          </a:p>
          <a:p>
            <a:endParaRPr lang="en-IN" dirty="0"/>
          </a:p>
        </p:txBody>
      </p:sp>
      <p:sp>
        <p:nvSpPr>
          <p:cNvPr id="4" name="Slide Number Placeholder 3"/>
          <p:cNvSpPr>
            <a:spLocks noGrp="1"/>
          </p:cNvSpPr>
          <p:nvPr>
            <p:ph type="sldNum" sz="quarter" idx="5"/>
          </p:nvPr>
        </p:nvSpPr>
        <p:spPr/>
        <p:txBody>
          <a:bodyPr/>
          <a:lstStyle/>
          <a:p>
            <a:fld id="{75B7B01F-E7CB-4D67-A201-6A142189BABB}" type="slidenum">
              <a:rPr lang="en-IN" smtClean="0"/>
              <a:t>30</a:t>
            </a:fld>
            <a:endParaRPr lang="en-IN"/>
          </a:p>
        </p:txBody>
      </p:sp>
    </p:spTree>
    <p:extLst>
      <p:ext uri="{BB962C8B-B14F-4D97-AF65-F5344CB8AC3E}">
        <p14:creationId xmlns:p14="http://schemas.microsoft.com/office/powerpoint/2010/main" val="2576707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75B7B01F-E7CB-4D67-A201-6A142189BABB}" type="slidenum">
              <a:rPr lang="en-IN" smtClean="0"/>
              <a:t>31</a:t>
            </a:fld>
            <a:endParaRPr lang="en-IN"/>
          </a:p>
        </p:txBody>
      </p:sp>
    </p:spTree>
    <p:extLst>
      <p:ext uri="{BB962C8B-B14F-4D97-AF65-F5344CB8AC3E}">
        <p14:creationId xmlns:p14="http://schemas.microsoft.com/office/powerpoint/2010/main" val="317245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solidFill>
                  <a:srgbClr val="202122"/>
                </a:solidFill>
                <a:effectLst/>
                <a:latin typeface="Arial" panose="020B0604020202020204" pitchFamily="34" charset="0"/>
              </a:rPr>
              <a:t>Nd:YAG</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neodymium-doped yttrium aluminum garnet</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Nd:Y</a:t>
            </a:r>
            <a:r>
              <a:rPr lang="en-US" b="1" i="0" baseline="-25000" dirty="0">
                <a:solidFill>
                  <a:srgbClr val="202122"/>
                </a:solidFill>
                <a:effectLst/>
                <a:latin typeface="Arial" panose="020B0604020202020204" pitchFamily="34" charset="0"/>
              </a:rPr>
              <a:t>3</a:t>
            </a:r>
            <a:r>
              <a:rPr lang="en-US" b="1" i="0" dirty="0">
                <a:solidFill>
                  <a:srgbClr val="202122"/>
                </a:solidFill>
                <a:effectLst/>
                <a:latin typeface="Arial" panose="020B0604020202020204" pitchFamily="34" charset="0"/>
              </a:rPr>
              <a:t>Al</a:t>
            </a:r>
            <a:r>
              <a:rPr lang="en-US" b="1" i="0" baseline="-25000" dirty="0">
                <a:solidFill>
                  <a:srgbClr val="202122"/>
                </a:solidFill>
                <a:effectLst/>
                <a:latin typeface="Arial" panose="020B0604020202020204" pitchFamily="34" charset="0"/>
              </a:rPr>
              <a:t>5</a:t>
            </a:r>
            <a:r>
              <a:rPr lang="en-US" b="1" i="0" dirty="0">
                <a:solidFill>
                  <a:srgbClr val="202122"/>
                </a:solidFill>
                <a:effectLst/>
                <a:latin typeface="Arial" panose="020B0604020202020204" pitchFamily="34" charset="0"/>
              </a:rPr>
              <a:t>O</a:t>
            </a:r>
            <a:r>
              <a:rPr lang="en-US" b="1" i="0" baseline="-25000" dirty="0">
                <a:solidFill>
                  <a:srgbClr val="202122"/>
                </a:solidFill>
                <a:effectLst/>
                <a:latin typeface="Arial" panose="020B0604020202020204" pitchFamily="34" charset="0"/>
              </a:rPr>
              <a:t>12</a:t>
            </a:r>
            <a:r>
              <a:rPr lang="en-US" b="0" i="0" dirty="0">
                <a:solidFill>
                  <a:srgbClr val="202122"/>
                </a:solidFill>
                <a:effectLst/>
                <a:latin typeface="Arial" panose="020B0604020202020204" pitchFamily="34" charset="0"/>
              </a:rPr>
              <a:t>) is a </a:t>
            </a:r>
            <a:r>
              <a:rPr lang="en-US" b="0" i="0" u="none" strike="noStrike" dirty="0">
                <a:effectLst/>
                <a:latin typeface="Arial" panose="020B0604020202020204" pitchFamily="34" charset="0"/>
                <a:hlinkClick r:id="rId3" tooltip="Crystal"/>
              </a:rPr>
              <a:t>crystal</a:t>
            </a:r>
            <a:r>
              <a:rPr lang="en-US" b="0" i="0" dirty="0">
                <a:solidFill>
                  <a:srgbClr val="202122"/>
                </a:solidFill>
                <a:effectLst/>
                <a:latin typeface="Arial" panose="020B0604020202020204" pitchFamily="34" charset="0"/>
              </a:rPr>
              <a:t> that is used as a </a:t>
            </a:r>
            <a:r>
              <a:rPr lang="en-US" b="0" i="0" u="none" strike="noStrike" dirty="0">
                <a:effectLst/>
                <a:latin typeface="Arial" panose="020B0604020202020204" pitchFamily="34" charset="0"/>
                <a:hlinkClick r:id="rId4" tooltip="Active laser medium"/>
              </a:rPr>
              <a:t>lasing medium</a:t>
            </a:r>
            <a:r>
              <a:rPr lang="en-US" b="0" i="0" dirty="0">
                <a:solidFill>
                  <a:srgbClr val="202122"/>
                </a:solidFill>
                <a:effectLst/>
                <a:latin typeface="Arial" panose="020B0604020202020204" pitchFamily="34" charset="0"/>
              </a:rPr>
              <a:t> for </a:t>
            </a:r>
            <a:r>
              <a:rPr lang="en-US" b="0" i="0" u="none" strike="noStrike" dirty="0">
                <a:effectLst/>
                <a:latin typeface="Arial" panose="020B0604020202020204" pitchFamily="34" charset="0"/>
                <a:hlinkClick r:id="rId5" tooltip="Solid-state laser"/>
              </a:rPr>
              <a:t>solid-state lasers</a:t>
            </a:r>
            <a:r>
              <a:rPr lang="en-US" b="0" i="0" dirty="0">
                <a:solidFill>
                  <a:srgbClr val="202122"/>
                </a:solidFill>
                <a:effectLst/>
                <a:latin typeface="Arial" panose="020B0604020202020204" pitchFamily="34" charset="0"/>
              </a:rPr>
              <a:t>. The </a:t>
            </a:r>
            <a:r>
              <a:rPr lang="en-US" b="0" i="0" u="none" strike="noStrike" dirty="0">
                <a:effectLst/>
                <a:latin typeface="Arial" panose="020B0604020202020204" pitchFamily="34" charset="0"/>
                <a:hlinkClick r:id="rId6" tooltip="Dopant"/>
              </a:rPr>
              <a:t>dopant</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7" tooltip="Neodymium"/>
              </a:rPr>
              <a:t>neodymium</a:t>
            </a:r>
            <a:r>
              <a:rPr lang="en-US" b="0" i="0" dirty="0">
                <a:solidFill>
                  <a:srgbClr val="202122"/>
                </a:solidFill>
                <a:effectLst/>
                <a:latin typeface="Arial" panose="020B0604020202020204" pitchFamily="34" charset="0"/>
              </a:rPr>
              <a:t> in the +3 oxidation state, Nd(III), typically replaces a small fraction (1%) of the </a:t>
            </a:r>
            <a:r>
              <a:rPr lang="en-US" b="0" i="0" u="none" strike="noStrike" dirty="0">
                <a:effectLst/>
                <a:latin typeface="Arial" panose="020B0604020202020204" pitchFamily="34" charset="0"/>
                <a:hlinkClick r:id="rId8" tooltip="Yttrium"/>
              </a:rPr>
              <a:t>yttrium</a:t>
            </a:r>
            <a:r>
              <a:rPr lang="en-US" b="0" i="0" dirty="0">
                <a:solidFill>
                  <a:srgbClr val="202122"/>
                </a:solidFill>
                <a:effectLst/>
                <a:latin typeface="Arial" panose="020B0604020202020204" pitchFamily="34" charset="0"/>
              </a:rPr>
              <a:t> ions in the host crystal structure of the </a:t>
            </a:r>
            <a:r>
              <a:rPr lang="en-US" b="0" i="0" u="none" strike="noStrike" dirty="0">
                <a:effectLst/>
                <a:latin typeface="Arial" panose="020B0604020202020204" pitchFamily="34" charset="0"/>
                <a:hlinkClick r:id="rId9" tooltip="Yttrium aluminum garnet"/>
              </a:rPr>
              <a:t>yttrium aluminum garnet</a:t>
            </a:r>
            <a:r>
              <a:rPr lang="en-US" b="0" i="0" dirty="0">
                <a:solidFill>
                  <a:srgbClr val="202122"/>
                </a:solidFill>
                <a:effectLst/>
                <a:latin typeface="Arial" panose="020B0604020202020204" pitchFamily="34" charset="0"/>
              </a:rPr>
              <a:t> (YAG), since the two ions are of similar size.</a:t>
            </a:r>
            <a:r>
              <a:rPr lang="en-US" b="0" i="0" u="none" strike="noStrike" baseline="30000" dirty="0">
                <a:solidFill>
                  <a:srgbClr val="202122"/>
                </a:solidFill>
                <a:effectLst/>
                <a:latin typeface="Arial" panose="020B0604020202020204" pitchFamily="34" charset="0"/>
                <a:hlinkClick r:id="rId10"/>
              </a:rPr>
              <a:t>[1]</a:t>
            </a:r>
            <a:r>
              <a:rPr lang="en-US" b="0" i="0" dirty="0">
                <a:solidFill>
                  <a:srgbClr val="202122"/>
                </a:solidFill>
                <a:effectLst/>
                <a:latin typeface="Arial" panose="020B0604020202020204" pitchFamily="34" charset="0"/>
              </a:rPr>
              <a:t> It is the neodymium ion which provides the lasing activity in the crystal, in the same fashion as red chromium ion in </a:t>
            </a:r>
            <a:r>
              <a:rPr lang="en-US" b="0" i="0" u="none" strike="noStrike" dirty="0">
                <a:effectLst/>
                <a:latin typeface="Arial" panose="020B0604020202020204" pitchFamily="34" charset="0"/>
                <a:hlinkClick r:id="rId11" tooltip="Ruby laser"/>
              </a:rPr>
              <a:t>ruby lasers</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10"/>
              </a:rPr>
              <a:t>[1]</a:t>
            </a:r>
            <a:endParaRPr lang="en-IN" dirty="0"/>
          </a:p>
        </p:txBody>
      </p:sp>
      <p:sp>
        <p:nvSpPr>
          <p:cNvPr id="4" name="Slide Number Placeholder 3"/>
          <p:cNvSpPr>
            <a:spLocks noGrp="1"/>
          </p:cNvSpPr>
          <p:nvPr>
            <p:ph type="sldNum" sz="quarter" idx="5"/>
          </p:nvPr>
        </p:nvSpPr>
        <p:spPr/>
        <p:txBody>
          <a:bodyPr/>
          <a:lstStyle/>
          <a:p>
            <a:fld id="{75B7B01F-E7CB-4D67-A201-6A142189BABB}" type="slidenum">
              <a:rPr lang="en-IN" smtClean="0"/>
              <a:t>33</a:t>
            </a:fld>
            <a:endParaRPr lang="en-IN"/>
          </a:p>
        </p:txBody>
      </p:sp>
    </p:spTree>
    <p:extLst>
      <p:ext uri="{BB962C8B-B14F-4D97-AF65-F5344CB8AC3E}">
        <p14:creationId xmlns:p14="http://schemas.microsoft.com/office/powerpoint/2010/main" val="288268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9144000" cy="6858000"/>
          </a:xfrm>
          <a:prstGeom prst="rect">
            <a:avLst/>
          </a:prstGeom>
        </p:spPr>
      </p:pic>
      <p:sp>
        <p:nvSpPr>
          <p:cNvPr id="17" name="bg object 17"/>
          <p:cNvSpPr/>
          <p:nvPr/>
        </p:nvSpPr>
        <p:spPr>
          <a:xfrm>
            <a:off x="149225" y="136524"/>
            <a:ext cx="8869680" cy="6584950"/>
          </a:xfrm>
          <a:custGeom>
            <a:avLst/>
            <a:gdLst/>
            <a:ahLst/>
            <a:cxnLst/>
            <a:rect l="l" t="t" r="r" b="b"/>
            <a:pathLst>
              <a:path w="8869680" h="6584950">
                <a:moveTo>
                  <a:pt x="0" y="6584950"/>
                </a:moveTo>
                <a:lnTo>
                  <a:pt x="8869426" y="6584950"/>
                </a:lnTo>
                <a:lnTo>
                  <a:pt x="8869426" y="0"/>
                </a:lnTo>
                <a:lnTo>
                  <a:pt x="0" y="0"/>
                </a:lnTo>
                <a:lnTo>
                  <a:pt x="0" y="6584950"/>
                </a:lnTo>
                <a:close/>
              </a:path>
            </a:pathLst>
          </a:custGeom>
          <a:ln w="19050">
            <a:solidFill>
              <a:srgbClr val="CFC50D"/>
            </a:solidFill>
          </a:ln>
        </p:spPr>
        <p:txBody>
          <a:bodyPr wrap="square" lIns="0" tIns="0" rIns="0" bIns="0" rtlCol="0"/>
          <a:lstStyle/>
          <a:p>
            <a:endParaRPr/>
          </a:p>
        </p:txBody>
      </p:sp>
      <p:sp>
        <p:nvSpPr>
          <p:cNvPr id="2" name="Holder 2"/>
          <p:cNvSpPr>
            <a:spLocks noGrp="1"/>
          </p:cNvSpPr>
          <p:nvPr>
            <p:ph type="title"/>
          </p:nvPr>
        </p:nvSpPr>
        <p:spPr>
          <a:xfrm>
            <a:off x="5941821" y="1629536"/>
            <a:ext cx="1457325" cy="29971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9/25/2024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4.jpg"/><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jp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4.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90.jpg"/></Relationships>
</file>

<file path=ppt/slides/_rels/slide28.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4.jp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0.png"/><Relationship Id="rId21" Type="http://schemas.openxmlformats.org/officeDocument/2006/relationships/image" Target="../media/image128.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image" Target="../media/image109.png"/><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113.png"/><Relationship Id="rId11" Type="http://schemas.openxmlformats.org/officeDocument/2006/relationships/image" Target="../media/image118.png"/><Relationship Id="rId24" Type="http://schemas.openxmlformats.org/officeDocument/2006/relationships/image" Target="../media/image131.jp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30.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9.png"/></Relationships>
</file>

<file path=ppt/slides/_rels/slide4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95437" y="-4762"/>
            <a:ext cx="542925" cy="6867525"/>
            <a:chOff x="1595437" y="-4762"/>
            <a:chExt cx="542925" cy="6867525"/>
          </a:xfrm>
        </p:grpSpPr>
        <p:sp>
          <p:nvSpPr>
            <p:cNvPr id="3" name="object 3"/>
            <p:cNvSpPr/>
            <p:nvPr/>
          </p:nvSpPr>
          <p:spPr>
            <a:xfrm>
              <a:off x="19050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sp>
          <p:nvSpPr>
            <p:cNvPr id="4" name="object 4"/>
            <p:cNvSpPr/>
            <p:nvPr/>
          </p:nvSpPr>
          <p:spPr>
            <a:xfrm>
              <a:off x="1600200" y="0"/>
              <a:ext cx="533400" cy="6858000"/>
            </a:xfrm>
            <a:custGeom>
              <a:avLst/>
              <a:gdLst/>
              <a:ahLst/>
              <a:cxnLst/>
              <a:rect l="l" t="t" r="r" b="b"/>
              <a:pathLst>
                <a:path w="533400" h="6858000">
                  <a:moveTo>
                    <a:pt x="0" y="0"/>
                  </a:moveTo>
                  <a:lnTo>
                    <a:pt x="381000" y="6857999"/>
                  </a:lnTo>
                </a:path>
                <a:path w="533400" h="6858000">
                  <a:moveTo>
                    <a:pt x="533400" y="0"/>
                  </a:moveTo>
                  <a:lnTo>
                    <a:pt x="152400" y="6857999"/>
                  </a:lnTo>
                </a:path>
              </a:pathLst>
            </a:custGeom>
            <a:ln w="9525">
              <a:solidFill>
                <a:srgbClr val="759AA4"/>
              </a:solidFill>
            </a:ln>
          </p:spPr>
          <p:txBody>
            <a:bodyPr wrap="square" lIns="0" tIns="0" rIns="0" bIns="0" rtlCol="0"/>
            <a:lstStyle/>
            <a:p>
              <a:endParaRPr/>
            </a:p>
          </p:txBody>
        </p:sp>
      </p:grpSp>
      <p:grpSp>
        <p:nvGrpSpPr>
          <p:cNvPr id="5" name="object 5"/>
          <p:cNvGrpSpPr/>
          <p:nvPr/>
        </p:nvGrpSpPr>
        <p:grpSpPr>
          <a:xfrm>
            <a:off x="-4762" y="-14287"/>
            <a:ext cx="323850" cy="6886575"/>
            <a:chOff x="-4762" y="-14287"/>
            <a:chExt cx="323850" cy="6886575"/>
          </a:xfrm>
        </p:grpSpPr>
        <p:sp>
          <p:nvSpPr>
            <p:cNvPr id="6" name="object 6"/>
            <p:cNvSpPr/>
            <p:nvPr/>
          </p:nvSpPr>
          <p:spPr>
            <a:xfrm>
              <a:off x="76200" y="0"/>
              <a:ext cx="228600" cy="6858000"/>
            </a:xfrm>
            <a:custGeom>
              <a:avLst/>
              <a:gdLst/>
              <a:ahLst/>
              <a:cxnLst/>
              <a:rect l="l" t="t" r="r" b="b"/>
              <a:pathLst>
                <a:path w="228600" h="6858000">
                  <a:moveTo>
                    <a:pt x="228600" y="0"/>
                  </a:moveTo>
                  <a:lnTo>
                    <a:pt x="0" y="6857999"/>
                  </a:lnTo>
                </a:path>
              </a:pathLst>
            </a:custGeom>
            <a:ln w="28575">
              <a:solidFill>
                <a:srgbClr val="759AA4"/>
              </a:solidFill>
            </a:ln>
          </p:spPr>
          <p:txBody>
            <a:bodyPr wrap="square" lIns="0" tIns="0" rIns="0" bIns="0" rtlCol="0"/>
            <a:lstStyle/>
            <a:p>
              <a:endParaRPr/>
            </a:p>
          </p:txBody>
        </p:sp>
        <p:sp>
          <p:nvSpPr>
            <p:cNvPr id="7" name="object 7"/>
            <p:cNvSpPr/>
            <p:nvPr/>
          </p:nvSpPr>
          <p:spPr>
            <a:xfrm>
              <a:off x="0" y="0"/>
              <a:ext cx="228600" cy="6858000"/>
            </a:xfrm>
            <a:custGeom>
              <a:avLst/>
              <a:gdLst/>
              <a:ahLst/>
              <a:cxnLst/>
              <a:rect l="l" t="t" r="r" b="b"/>
              <a:pathLst>
                <a:path w="228600" h="6858000">
                  <a:moveTo>
                    <a:pt x="0" y="0"/>
                  </a:moveTo>
                  <a:lnTo>
                    <a:pt x="228600" y="6857999"/>
                  </a:lnTo>
                </a:path>
              </a:pathLst>
            </a:custGeom>
            <a:ln w="9525">
              <a:solidFill>
                <a:srgbClr val="759AA4"/>
              </a:solidFill>
            </a:ln>
          </p:spPr>
          <p:txBody>
            <a:bodyPr wrap="square" lIns="0" tIns="0" rIns="0" bIns="0" rtlCol="0"/>
            <a:lstStyle/>
            <a:p>
              <a:endParaRPr/>
            </a:p>
          </p:txBody>
        </p:sp>
      </p:grpSp>
      <p:sp>
        <p:nvSpPr>
          <p:cNvPr id="8" name="object 8"/>
          <p:cNvSpPr/>
          <p:nvPr/>
        </p:nvSpPr>
        <p:spPr>
          <a:xfrm>
            <a:off x="1600200" y="0"/>
            <a:ext cx="914400" cy="6858000"/>
          </a:xfrm>
          <a:custGeom>
            <a:avLst/>
            <a:gdLst/>
            <a:ahLst/>
            <a:cxnLst/>
            <a:rect l="l" t="t" r="r" b="b"/>
            <a:pathLst>
              <a:path w="914400" h="6858000">
                <a:moveTo>
                  <a:pt x="0" y="0"/>
                </a:moveTo>
                <a:lnTo>
                  <a:pt x="914400" y="6857999"/>
                </a:lnTo>
              </a:path>
            </a:pathLst>
          </a:custGeom>
          <a:ln w="28575">
            <a:solidFill>
              <a:srgbClr val="759AA4"/>
            </a:solidFill>
          </a:ln>
        </p:spPr>
        <p:txBody>
          <a:bodyPr wrap="square" lIns="0" tIns="0" rIns="0" bIns="0" rtlCol="0"/>
          <a:lstStyle/>
          <a:p>
            <a:endParaRPr/>
          </a:p>
        </p:txBody>
      </p:sp>
      <p:grpSp>
        <p:nvGrpSpPr>
          <p:cNvPr id="9" name="object 9"/>
          <p:cNvGrpSpPr/>
          <p:nvPr/>
        </p:nvGrpSpPr>
        <p:grpSpPr>
          <a:xfrm>
            <a:off x="376237" y="-6350"/>
            <a:ext cx="544830" cy="6870700"/>
            <a:chOff x="376237" y="-6350"/>
            <a:chExt cx="544830" cy="6870700"/>
          </a:xfrm>
        </p:grpSpPr>
        <p:sp>
          <p:nvSpPr>
            <p:cNvPr id="10" name="object 10"/>
            <p:cNvSpPr/>
            <p:nvPr/>
          </p:nvSpPr>
          <p:spPr>
            <a:xfrm>
              <a:off x="381000" y="0"/>
              <a:ext cx="457200" cy="6858000"/>
            </a:xfrm>
            <a:custGeom>
              <a:avLst/>
              <a:gdLst/>
              <a:ahLst/>
              <a:cxnLst/>
              <a:rect l="l" t="t" r="r" b="b"/>
              <a:pathLst>
                <a:path w="457200" h="6858000">
                  <a:moveTo>
                    <a:pt x="0" y="0"/>
                  </a:moveTo>
                  <a:lnTo>
                    <a:pt x="457200" y="6857999"/>
                  </a:lnTo>
                </a:path>
              </a:pathLst>
            </a:custGeom>
            <a:ln w="9525">
              <a:solidFill>
                <a:srgbClr val="759AA4"/>
              </a:solidFill>
            </a:ln>
          </p:spPr>
          <p:txBody>
            <a:bodyPr wrap="square" lIns="0" tIns="0" rIns="0" bIns="0" rtlCol="0"/>
            <a:lstStyle/>
            <a:p>
              <a:endParaRPr/>
            </a:p>
          </p:txBody>
        </p:sp>
        <p:sp>
          <p:nvSpPr>
            <p:cNvPr id="11" name="object 11"/>
            <p:cNvSpPr/>
            <p:nvPr/>
          </p:nvSpPr>
          <p:spPr>
            <a:xfrm>
              <a:off x="533400" y="0"/>
              <a:ext cx="381000" cy="6858000"/>
            </a:xfrm>
            <a:custGeom>
              <a:avLst/>
              <a:gdLst/>
              <a:ahLst/>
              <a:cxnLst/>
              <a:rect l="l" t="t" r="r" b="b"/>
              <a:pathLst>
                <a:path w="381000" h="6858000">
                  <a:moveTo>
                    <a:pt x="381000" y="0"/>
                  </a:moveTo>
                  <a:lnTo>
                    <a:pt x="0" y="6857999"/>
                  </a:lnTo>
                </a:path>
              </a:pathLst>
            </a:custGeom>
            <a:ln w="12700">
              <a:solidFill>
                <a:srgbClr val="759AA4"/>
              </a:solidFill>
            </a:ln>
          </p:spPr>
          <p:txBody>
            <a:bodyPr wrap="square" lIns="0" tIns="0" rIns="0" bIns="0" rtlCol="0"/>
            <a:lstStyle/>
            <a:p>
              <a:endParaRPr/>
            </a:p>
          </p:txBody>
        </p:sp>
      </p:grpSp>
      <p:sp>
        <p:nvSpPr>
          <p:cNvPr id="12" name="object 12"/>
          <p:cNvSpPr/>
          <p:nvPr/>
        </p:nvSpPr>
        <p:spPr>
          <a:xfrm>
            <a:off x="1066800" y="0"/>
            <a:ext cx="457200" cy="6858000"/>
          </a:xfrm>
          <a:custGeom>
            <a:avLst/>
            <a:gdLst/>
            <a:ahLst/>
            <a:cxnLst/>
            <a:rect l="l" t="t" r="r" b="b"/>
            <a:pathLst>
              <a:path w="457200" h="6858000">
                <a:moveTo>
                  <a:pt x="0" y="0"/>
                </a:moveTo>
                <a:lnTo>
                  <a:pt x="457200" y="6857999"/>
                </a:lnTo>
              </a:path>
            </a:pathLst>
          </a:custGeom>
          <a:ln w="38100">
            <a:solidFill>
              <a:srgbClr val="759AA4"/>
            </a:solidFill>
          </a:ln>
        </p:spPr>
        <p:txBody>
          <a:bodyPr wrap="square" lIns="0" tIns="0" rIns="0" bIns="0" rtlCol="0"/>
          <a:lstStyle/>
          <a:p>
            <a:endParaRPr/>
          </a:p>
        </p:txBody>
      </p:sp>
      <p:sp>
        <p:nvSpPr>
          <p:cNvPr id="13" name="object 13"/>
          <p:cNvSpPr/>
          <p:nvPr/>
        </p:nvSpPr>
        <p:spPr>
          <a:xfrm>
            <a:off x="152400" y="0"/>
            <a:ext cx="304800" cy="6858000"/>
          </a:xfrm>
          <a:custGeom>
            <a:avLst/>
            <a:gdLst/>
            <a:ahLst/>
            <a:cxnLst/>
            <a:rect l="l" t="t" r="r" b="b"/>
            <a:pathLst>
              <a:path w="304800" h="6858000">
                <a:moveTo>
                  <a:pt x="0" y="0"/>
                </a:moveTo>
                <a:lnTo>
                  <a:pt x="304800" y="6857999"/>
                </a:lnTo>
              </a:path>
            </a:pathLst>
          </a:custGeom>
          <a:ln w="9525">
            <a:solidFill>
              <a:srgbClr val="759AA4"/>
            </a:solidFill>
          </a:ln>
        </p:spPr>
        <p:txBody>
          <a:bodyPr wrap="square" lIns="0" tIns="0" rIns="0" bIns="0" rtlCol="0"/>
          <a:lstStyle/>
          <a:p>
            <a:endParaRPr/>
          </a:p>
        </p:txBody>
      </p:sp>
      <p:sp>
        <p:nvSpPr>
          <p:cNvPr id="14" name="object 14"/>
          <p:cNvSpPr/>
          <p:nvPr/>
        </p:nvSpPr>
        <p:spPr>
          <a:xfrm>
            <a:off x="15240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grpSp>
        <p:nvGrpSpPr>
          <p:cNvPr id="15" name="object 15"/>
          <p:cNvGrpSpPr/>
          <p:nvPr/>
        </p:nvGrpSpPr>
        <p:grpSpPr>
          <a:xfrm>
            <a:off x="528637" y="-25400"/>
            <a:ext cx="2143125" cy="6908800"/>
            <a:chOff x="528637" y="-25400"/>
            <a:chExt cx="2143125" cy="6908800"/>
          </a:xfrm>
        </p:grpSpPr>
        <p:sp>
          <p:nvSpPr>
            <p:cNvPr id="16" name="object 16"/>
            <p:cNvSpPr/>
            <p:nvPr/>
          </p:nvSpPr>
          <p:spPr>
            <a:xfrm>
              <a:off x="5334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sp>
          <p:nvSpPr>
            <p:cNvPr id="17" name="object 17"/>
            <p:cNvSpPr/>
            <p:nvPr/>
          </p:nvSpPr>
          <p:spPr>
            <a:xfrm>
              <a:off x="685800" y="0"/>
              <a:ext cx="609600" cy="6858000"/>
            </a:xfrm>
            <a:custGeom>
              <a:avLst/>
              <a:gdLst/>
              <a:ahLst/>
              <a:cxnLst/>
              <a:rect l="l" t="t" r="r" b="b"/>
              <a:pathLst>
                <a:path w="609600" h="6858000">
                  <a:moveTo>
                    <a:pt x="0" y="0"/>
                  </a:moveTo>
                  <a:lnTo>
                    <a:pt x="609600" y="6857999"/>
                  </a:lnTo>
                </a:path>
              </a:pathLst>
            </a:custGeom>
            <a:ln w="15875">
              <a:solidFill>
                <a:srgbClr val="759AA4"/>
              </a:solidFill>
            </a:ln>
          </p:spPr>
          <p:txBody>
            <a:bodyPr wrap="square" lIns="0" tIns="0" rIns="0" bIns="0" rtlCol="0"/>
            <a:lstStyle/>
            <a:p>
              <a:endParaRPr/>
            </a:p>
          </p:txBody>
        </p:sp>
        <p:sp>
          <p:nvSpPr>
            <p:cNvPr id="18" name="object 18"/>
            <p:cNvSpPr/>
            <p:nvPr/>
          </p:nvSpPr>
          <p:spPr>
            <a:xfrm>
              <a:off x="990600" y="0"/>
              <a:ext cx="1412875" cy="6858000"/>
            </a:xfrm>
            <a:custGeom>
              <a:avLst/>
              <a:gdLst/>
              <a:ahLst/>
              <a:cxnLst/>
              <a:rect l="l" t="t" r="r" b="b"/>
              <a:pathLst>
                <a:path w="1412875" h="6858000">
                  <a:moveTo>
                    <a:pt x="1412875" y="0"/>
                  </a:moveTo>
                  <a:lnTo>
                    <a:pt x="0" y="6857999"/>
                  </a:lnTo>
                </a:path>
              </a:pathLst>
            </a:custGeom>
            <a:ln w="9525">
              <a:solidFill>
                <a:srgbClr val="759AA4"/>
              </a:solidFill>
            </a:ln>
          </p:spPr>
          <p:txBody>
            <a:bodyPr wrap="square" lIns="0" tIns="0" rIns="0" bIns="0" rtlCol="0"/>
            <a:lstStyle/>
            <a:p>
              <a:endParaRPr/>
            </a:p>
          </p:txBody>
        </p:sp>
        <p:sp>
          <p:nvSpPr>
            <p:cNvPr id="19" name="object 19"/>
            <p:cNvSpPr/>
            <p:nvPr/>
          </p:nvSpPr>
          <p:spPr>
            <a:xfrm>
              <a:off x="2135250" y="0"/>
              <a:ext cx="532130" cy="6858000"/>
            </a:xfrm>
            <a:custGeom>
              <a:avLst/>
              <a:gdLst/>
              <a:ahLst/>
              <a:cxnLst/>
              <a:rect l="l" t="t" r="r" b="b"/>
              <a:pathLst>
                <a:path w="532130" h="6858000">
                  <a:moveTo>
                    <a:pt x="303149" y="0"/>
                  </a:moveTo>
                  <a:lnTo>
                    <a:pt x="0" y="6857999"/>
                  </a:lnTo>
                </a:path>
                <a:path w="532130" h="6858000">
                  <a:moveTo>
                    <a:pt x="531749" y="0"/>
                  </a:moveTo>
                  <a:lnTo>
                    <a:pt x="226949" y="6857999"/>
                  </a:lnTo>
                </a:path>
              </a:pathLst>
            </a:custGeom>
            <a:ln w="9525">
              <a:solidFill>
                <a:srgbClr val="759AA4"/>
              </a:solidFill>
            </a:ln>
          </p:spPr>
          <p:txBody>
            <a:bodyPr wrap="square" lIns="0" tIns="0" rIns="0" bIns="0" rtlCol="0"/>
            <a:lstStyle/>
            <a:p>
              <a:endParaRPr/>
            </a:p>
          </p:txBody>
        </p:sp>
        <p:sp>
          <p:nvSpPr>
            <p:cNvPr id="20" name="object 20"/>
            <p:cNvSpPr/>
            <p:nvPr/>
          </p:nvSpPr>
          <p:spPr>
            <a:xfrm>
              <a:off x="1371600" y="0"/>
              <a:ext cx="403225" cy="6858000"/>
            </a:xfrm>
            <a:custGeom>
              <a:avLst/>
              <a:gdLst/>
              <a:ahLst/>
              <a:cxnLst/>
              <a:rect l="l" t="t" r="r" b="b"/>
              <a:pathLst>
                <a:path w="403225" h="6858000">
                  <a:moveTo>
                    <a:pt x="403225" y="0"/>
                  </a:moveTo>
                  <a:lnTo>
                    <a:pt x="0" y="6857999"/>
                  </a:lnTo>
                </a:path>
              </a:pathLst>
            </a:custGeom>
            <a:ln w="12700">
              <a:solidFill>
                <a:srgbClr val="759AA4"/>
              </a:solidFill>
            </a:ln>
          </p:spPr>
          <p:txBody>
            <a:bodyPr wrap="square" lIns="0" tIns="0" rIns="0" bIns="0" rtlCol="0"/>
            <a:lstStyle/>
            <a:p>
              <a:endParaRPr/>
            </a:p>
          </p:txBody>
        </p:sp>
        <p:sp>
          <p:nvSpPr>
            <p:cNvPr id="21" name="object 21"/>
            <p:cNvSpPr/>
            <p:nvPr/>
          </p:nvSpPr>
          <p:spPr>
            <a:xfrm>
              <a:off x="609600" y="0"/>
              <a:ext cx="352425" cy="6858000"/>
            </a:xfrm>
            <a:custGeom>
              <a:avLst/>
              <a:gdLst/>
              <a:ahLst/>
              <a:cxnLst/>
              <a:rect l="l" t="t" r="r" b="b"/>
              <a:pathLst>
                <a:path w="352425" h="6858000">
                  <a:moveTo>
                    <a:pt x="0" y="0"/>
                  </a:moveTo>
                  <a:lnTo>
                    <a:pt x="352425" y="6857999"/>
                  </a:lnTo>
                </a:path>
              </a:pathLst>
            </a:custGeom>
            <a:ln w="15875">
              <a:solidFill>
                <a:srgbClr val="759AA4"/>
              </a:solidFill>
            </a:ln>
          </p:spPr>
          <p:txBody>
            <a:bodyPr wrap="square" lIns="0" tIns="0" rIns="0" bIns="0" rtlCol="0"/>
            <a:lstStyle/>
            <a:p>
              <a:endParaRPr/>
            </a:p>
          </p:txBody>
        </p:sp>
        <p:sp>
          <p:nvSpPr>
            <p:cNvPr id="22" name="object 22"/>
            <p:cNvSpPr/>
            <p:nvPr/>
          </p:nvSpPr>
          <p:spPr>
            <a:xfrm>
              <a:off x="1371600" y="0"/>
              <a:ext cx="206375" cy="6858000"/>
            </a:xfrm>
            <a:custGeom>
              <a:avLst/>
              <a:gdLst/>
              <a:ahLst/>
              <a:cxnLst/>
              <a:rect l="l" t="t" r="r" b="b"/>
              <a:pathLst>
                <a:path w="206375" h="6858000">
                  <a:moveTo>
                    <a:pt x="0" y="0"/>
                  </a:moveTo>
                  <a:lnTo>
                    <a:pt x="206375" y="6857999"/>
                  </a:lnTo>
                </a:path>
              </a:pathLst>
            </a:custGeom>
            <a:ln w="50800">
              <a:solidFill>
                <a:srgbClr val="759AA4"/>
              </a:solidFill>
            </a:ln>
          </p:spPr>
          <p:txBody>
            <a:bodyPr wrap="square" lIns="0" tIns="0" rIns="0" bIns="0" rtlCol="0"/>
            <a:lstStyle/>
            <a:p>
              <a:endParaRPr/>
            </a:p>
          </p:txBody>
        </p:sp>
        <p:sp>
          <p:nvSpPr>
            <p:cNvPr id="23" name="object 23"/>
            <p:cNvSpPr/>
            <p:nvPr/>
          </p:nvSpPr>
          <p:spPr>
            <a:xfrm>
              <a:off x="9906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sp>
          <p:nvSpPr>
            <p:cNvPr id="24" name="object 24"/>
            <p:cNvSpPr/>
            <p:nvPr/>
          </p:nvSpPr>
          <p:spPr>
            <a:xfrm>
              <a:off x="12192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grpSp>
      <p:grpSp>
        <p:nvGrpSpPr>
          <p:cNvPr id="25" name="object 25"/>
          <p:cNvGrpSpPr/>
          <p:nvPr/>
        </p:nvGrpSpPr>
        <p:grpSpPr>
          <a:xfrm>
            <a:off x="4110037" y="-23812"/>
            <a:ext cx="561975" cy="6905625"/>
            <a:chOff x="4110037" y="-23812"/>
            <a:chExt cx="561975" cy="6905625"/>
          </a:xfrm>
        </p:grpSpPr>
        <p:sp>
          <p:nvSpPr>
            <p:cNvPr id="26" name="object 26"/>
            <p:cNvSpPr/>
            <p:nvPr/>
          </p:nvSpPr>
          <p:spPr>
            <a:xfrm>
              <a:off x="4114800" y="0"/>
              <a:ext cx="457200" cy="6858000"/>
            </a:xfrm>
            <a:custGeom>
              <a:avLst/>
              <a:gdLst/>
              <a:ahLst/>
              <a:cxnLst/>
              <a:rect l="l" t="t" r="r" b="b"/>
              <a:pathLst>
                <a:path w="457200" h="6858000">
                  <a:moveTo>
                    <a:pt x="304800" y="0"/>
                  </a:moveTo>
                  <a:lnTo>
                    <a:pt x="457200" y="6857999"/>
                  </a:lnTo>
                </a:path>
                <a:path w="457200" h="6858000">
                  <a:moveTo>
                    <a:pt x="0" y="0"/>
                  </a:moveTo>
                  <a:lnTo>
                    <a:pt x="381000" y="6857999"/>
                  </a:lnTo>
                </a:path>
              </a:pathLst>
            </a:custGeom>
            <a:ln w="9525">
              <a:solidFill>
                <a:srgbClr val="759AA4"/>
              </a:solidFill>
            </a:ln>
          </p:spPr>
          <p:txBody>
            <a:bodyPr wrap="square" lIns="0" tIns="0" rIns="0" bIns="0" rtlCol="0"/>
            <a:lstStyle/>
            <a:p>
              <a:endParaRPr/>
            </a:p>
          </p:txBody>
        </p:sp>
        <p:sp>
          <p:nvSpPr>
            <p:cNvPr id="27" name="object 27"/>
            <p:cNvSpPr/>
            <p:nvPr/>
          </p:nvSpPr>
          <p:spPr>
            <a:xfrm>
              <a:off x="4267200" y="0"/>
              <a:ext cx="381000" cy="6858000"/>
            </a:xfrm>
            <a:custGeom>
              <a:avLst/>
              <a:gdLst/>
              <a:ahLst/>
              <a:cxnLst/>
              <a:rect l="l" t="t" r="r" b="b"/>
              <a:pathLst>
                <a:path w="381000" h="6858000">
                  <a:moveTo>
                    <a:pt x="381000" y="0"/>
                  </a:moveTo>
                  <a:lnTo>
                    <a:pt x="0" y="6857999"/>
                  </a:lnTo>
                </a:path>
              </a:pathLst>
            </a:custGeom>
            <a:ln w="47625">
              <a:solidFill>
                <a:srgbClr val="759AA4"/>
              </a:solidFill>
            </a:ln>
          </p:spPr>
          <p:txBody>
            <a:bodyPr wrap="square" lIns="0" tIns="0" rIns="0" bIns="0" rtlCol="0"/>
            <a:lstStyle/>
            <a:p>
              <a:endParaRPr/>
            </a:p>
          </p:txBody>
        </p:sp>
      </p:grpSp>
      <p:grpSp>
        <p:nvGrpSpPr>
          <p:cNvPr id="28" name="object 28"/>
          <p:cNvGrpSpPr/>
          <p:nvPr/>
        </p:nvGrpSpPr>
        <p:grpSpPr>
          <a:xfrm>
            <a:off x="2509837" y="-14287"/>
            <a:ext cx="323850" cy="6886575"/>
            <a:chOff x="2509837" y="-14287"/>
            <a:chExt cx="323850" cy="6886575"/>
          </a:xfrm>
        </p:grpSpPr>
        <p:sp>
          <p:nvSpPr>
            <p:cNvPr id="29" name="object 29"/>
            <p:cNvSpPr/>
            <p:nvPr/>
          </p:nvSpPr>
          <p:spPr>
            <a:xfrm>
              <a:off x="2590800" y="0"/>
              <a:ext cx="228600" cy="6858000"/>
            </a:xfrm>
            <a:custGeom>
              <a:avLst/>
              <a:gdLst/>
              <a:ahLst/>
              <a:cxnLst/>
              <a:rect l="l" t="t" r="r" b="b"/>
              <a:pathLst>
                <a:path w="228600" h="6858000">
                  <a:moveTo>
                    <a:pt x="228600" y="0"/>
                  </a:moveTo>
                  <a:lnTo>
                    <a:pt x="0" y="6857999"/>
                  </a:lnTo>
                </a:path>
              </a:pathLst>
            </a:custGeom>
            <a:ln w="28575">
              <a:solidFill>
                <a:srgbClr val="759AA4"/>
              </a:solidFill>
            </a:ln>
          </p:spPr>
          <p:txBody>
            <a:bodyPr wrap="square" lIns="0" tIns="0" rIns="0" bIns="0" rtlCol="0"/>
            <a:lstStyle/>
            <a:p>
              <a:endParaRPr/>
            </a:p>
          </p:txBody>
        </p:sp>
        <p:sp>
          <p:nvSpPr>
            <p:cNvPr id="30" name="object 30"/>
            <p:cNvSpPr/>
            <p:nvPr/>
          </p:nvSpPr>
          <p:spPr>
            <a:xfrm>
              <a:off x="2514600" y="0"/>
              <a:ext cx="228600" cy="6858000"/>
            </a:xfrm>
            <a:custGeom>
              <a:avLst/>
              <a:gdLst/>
              <a:ahLst/>
              <a:cxnLst/>
              <a:rect l="l" t="t" r="r" b="b"/>
              <a:pathLst>
                <a:path w="228600" h="6858000">
                  <a:moveTo>
                    <a:pt x="0" y="0"/>
                  </a:moveTo>
                  <a:lnTo>
                    <a:pt x="228600" y="6857999"/>
                  </a:lnTo>
                </a:path>
              </a:pathLst>
            </a:custGeom>
            <a:ln w="9525">
              <a:solidFill>
                <a:srgbClr val="759AA4"/>
              </a:solidFill>
            </a:ln>
          </p:spPr>
          <p:txBody>
            <a:bodyPr wrap="square" lIns="0" tIns="0" rIns="0" bIns="0" rtlCol="0"/>
            <a:lstStyle/>
            <a:p>
              <a:endParaRPr/>
            </a:p>
          </p:txBody>
        </p:sp>
      </p:grpSp>
      <p:grpSp>
        <p:nvGrpSpPr>
          <p:cNvPr id="31" name="object 31"/>
          <p:cNvGrpSpPr/>
          <p:nvPr/>
        </p:nvGrpSpPr>
        <p:grpSpPr>
          <a:xfrm>
            <a:off x="2871787" y="-25400"/>
            <a:ext cx="582930" cy="6908800"/>
            <a:chOff x="2871787" y="-25400"/>
            <a:chExt cx="582930" cy="6908800"/>
          </a:xfrm>
        </p:grpSpPr>
        <p:sp>
          <p:nvSpPr>
            <p:cNvPr id="32" name="object 32"/>
            <p:cNvSpPr/>
            <p:nvPr/>
          </p:nvSpPr>
          <p:spPr>
            <a:xfrm>
              <a:off x="3275075" y="1523"/>
              <a:ext cx="3175" cy="6858634"/>
            </a:xfrm>
            <a:custGeom>
              <a:avLst/>
              <a:gdLst/>
              <a:ahLst/>
              <a:cxnLst/>
              <a:rect l="l" t="t" r="r" b="b"/>
              <a:pathLst>
                <a:path w="3175" h="6858634">
                  <a:moveTo>
                    <a:pt x="3175" y="0"/>
                  </a:moveTo>
                  <a:lnTo>
                    <a:pt x="0" y="6858062"/>
                  </a:lnTo>
                </a:path>
              </a:pathLst>
            </a:custGeom>
            <a:ln w="28575">
              <a:solidFill>
                <a:srgbClr val="759AA4"/>
              </a:solidFill>
            </a:ln>
          </p:spPr>
          <p:txBody>
            <a:bodyPr wrap="square" lIns="0" tIns="0" rIns="0" bIns="0" rtlCol="0"/>
            <a:lstStyle/>
            <a:p>
              <a:endParaRPr/>
            </a:p>
          </p:txBody>
        </p:sp>
        <p:sp>
          <p:nvSpPr>
            <p:cNvPr id="33" name="object 33"/>
            <p:cNvSpPr/>
            <p:nvPr/>
          </p:nvSpPr>
          <p:spPr>
            <a:xfrm>
              <a:off x="2895600" y="0"/>
              <a:ext cx="457200" cy="6858000"/>
            </a:xfrm>
            <a:custGeom>
              <a:avLst/>
              <a:gdLst/>
              <a:ahLst/>
              <a:cxnLst/>
              <a:rect l="l" t="t" r="r" b="b"/>
              <a:pathLst>
                <a:path w="457200" h="6858000">
                  <a:moveTo>
                    <a:pt x="0" y="0"/>
                  </a:moveTo>
                  <a:lnTo>
                    <a:pt x="457200" y="6857999"/>
                  </a:lnTo>
                </a:path>
              </a:pathLst>
            </a:custGeom>
            <a:ln w="47625">
              <a:solidFill>
                <a:srgbClr val="759AA4"/>
              </a:solidFill>
            </a:ln>
          </p:spPr>
          <p:txBody>
            <a:bodyPr wrap="square" lIns="0" tIns="0" rIns="0" bIns="0" rtlCol="0"/>
            <a:lstStyle/>
            <a:p>
              <a:endParaRPr/>
            </a:p>
          </p:txBody>
        </p:sp>
        <p:sp>
          <p:nvSpPr>
            <p:cNvPr id="34" name="object 34"/>
            <p:cNvSpPr/>
            <p:nvPr/>
          </p:nvSpPr>
          <p:spPr>
            <a:xfrm>
              <a:off x="3048000" y="0"/>
              <a:ext cx="381000" cy="6858000"/>
            </a:xfrm>
            <a:custGeom>
              <a:avLst/>
              <a:gdLst/>
              <a:ahLst/>
              <a:cxnLst/>
              <a:rect l="l" t="t" r="r" b="b"/>
              <a:pathLst>
                <a:path w="381000" h="6858000">
                  <a:moveTo>
                    <a:pt x="381000" y="0"/>
                  </a:moveTo>
                  <a:lnTo>
                    <a:pt x="0" y="6857999"/>
                  </a:lnTo>
                </a:path>
              </a:pathLst>
            </a:custGeom>
            <a:ln w="50800">
              <a:solidFill>
                <a:srgbClr val="759AA4"/>
              </a:solidFill>
            </a:ln>
          </p:spPr>
          <p:txBody>
            <a:bodyPr wrap="square" lIns="0" tIns="0" rIns="0" bIns="0" rtlCol="0"/>
            <a:lstStyle/>
            <a:p>
              <a:endParaRPr/>
            </a:p>
          </p:txBody>
        </p:sp>
      </p:grpSp>
      <p:sp>
        <p:nvSpPr>
          <p:cNvPr id="35" name="object 35"/>
          <p:cNvSpPr/>
          <p:nvPr/>
        </p:nvSpPr>
        <p:spPr>
          <a:xfrm>
            <a:off x="3581400" y="0"/>
            <a:ext cx="457200" cy="6858000"/>
          </a:xfrm>
          <a:custGeom>
            <a:avLst/>
            <a:gdLst/>
            <a:ahLst/>
            <a:cxnLst/>
            <a:rect l="l" t="t" r="r" b="b"/>
            <a:pathLst>
              <a:path w="457200" h="6858000">
                <a:moveTo>
                  <a:pt x="0" y="0"/>
                </a:moveTo>
                <a:lnTo>
                  <a:pt x="457200" y="6857999"/>
                </a:lnTo>
              </a:path>
            </a:pathLst>
          </a:custGeom>
          <a:ln w="38100">
            <a:solidFill>
              <a:srgbClr val="759AA4"/>
            </a:solidFill>
          </a:ln>
        </p:spPr>
        <p:txBody>
          <a:bodyPr wrap="square" lIns="0" tIns="0" rIns="0" bIns="0" rtlCol="0"/>
          <a:lstStyle/>
          <a:p>
            <a:endParaRPr/>
          </a:p>
        </p:txBody>
      </p:sp>
      <p:sp>
        <p:nvSpPr>
          <p:cNvPr id="36" name="object 36"/>
          <p:cNvSpPr/>
          <p:nvPr/>
        </p:nvSpPr>
        <p:spPr>
          <a:xfrm>
            <a:off x="2667000" y="0"/>
            <a:ext cx="304800" cy="6858000"/>
          </a:xfrm>
          <a:custGeom>
            <a:avLst/>
            <a:gdLst/>
            <a:ahLst/>
            <a:cxnLst/>
            <a:rect l="l" t="t" r="r" b="b"/>
            <a:pathLst>
              <a:path w="304800" h="6858000">
                <a:moveTo>
                  <a:pt x="0" y="0"/>
                </a:moveTo>
                <a:lnTo>
                  <a:pt x="304800" y="6857999"/>
                </a:lnTo>
              </a:path>
            </a:pathLst>
          </a:custGeom>
          <a:ln w="9525">
            <a:solidFill>
              <a:srgbClr val="759AA4"/>
            </a:solidFill>
          </a:ln>
        </p:spPr>
        <p:txBody>
          <a:bodyPr wrap="square" lIns="0" tIns="0" rIns="0" bIns="0" rtlCol="0"/>
          <a:lstStyle/>
          <a:p>
            <a:endParaRPr/>
          </a:p>
        </p:txBody>
      </p:sp>
      <p:sp>
        <p:nvSpPr>
          <p:cNvPr id="37" name="object 37"/>
          <p:cNvSpPr/>
          <p:nvPr/>
        </p:nvSpPr>
        <p:spPr>
          <a:xfrm>
            <a:off x="4038600" y="0"/>
            <a:ext cx="152400" cy="6858000"/>
          </a:xfrm>
          <a:custGeom>
            <a:avLst/>
            <a:gdLst/>
            <a:ahLst/>
            <a:cxnLst/>
            <a:rect l="l" t="t" r="r" b="b"/>
            <a:pathLst>
              <a:path w="152400" h="6858000">
                <a:moveTo>
                  <a:pt x="0" y="0"/>
                </a:moveTo>
                <a:lnTo>
                  <a:pt x="152400" y="6857999"/>
                </a:lnTo>
              </a:path>
            </a:pathLst>
          </a:custGeom>
          <a:ln w="50800">
            <a:solidFill>
              <a:srgbClr val="759AA4"/>
            </a:solidFill>
          </a:ln>
        </p:spPr>
        <p:txBody>
          <a:bodyPr wrap="square" lIns="0" tIns="0" rIns="0" bIns="0" rtlCol="0"/>
          <a:lstStyle/>
          <a:p>
            <a:endParaRPr/>
          </a:p>
        </p:txBody>
      </p:sp>
      <p:sp>
        <p:nvSpPr>
          <p:cNvPr id="38" name="object 38"/>
          <p:cNvSpPr/>
          <p:nvPr/>
        </p:nvSpPr>
        <p:spPr>
          <a:xfrm>
            <a:off x="30480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sp>
        <p:nvSpPr>
          <p:cNvPr id="39" name="object 39"/>
          <p:cNvSpPr/>
          <p:nvPr/>
        </p:nvSpPr>
        <p:spPr>
          <a:xfrm>
            <a:off x="2286000" y="0"/>
            <a:ext cx="228600" cy="6858000"/>
          </a:xfrm>
          <a:custGeom>
            <a:avLst/>
            <a:gdLst/>
            <a:ahLst/>
            <a:cxnLst/>
            <a:rect l="l" t="t" r="r" b="b"/>
            <a:pathLst>
              <a:path w="228600" h="6858000">
                <a:moveTo>
                  <a:pt x="228600" y="0"/>
                </a:moveTo>
                <a:lnTo>
                  <a:pt x="0" y="6857999"/>
                </a:lnTo>
              </a:path>
            </a:pathLst>
          </a:custGeom>
          <a:ln w="15875">
            <a:solidFill>
              <a:srgbClr val="759AA4"/>
            </a:solidFill>
          </a:ln>
        </p:spPr>
        <p:txBody>
          <a:bodyPr wrap="square" lIns="0" tIns="0" rIns="0" bIns="0" rtlCol="0"/>
          <a:lstStyle/>
          <a:p>
            <a:endParaRPr/>
          </a:p>
        </p:txBody>
      </p:sp>
      <p:grpSp>
        <p:nvGrpSpPr>
          <p:cNvPr id="40" name="object 40"/>
          <p:cNvGrpSpPr/>
          <p:nvPr/>
        </p:nvGrpSpPr>
        <p:grpSpPr>
          <a:xfrm>
            <a:off x="3116262" y="-7937"/>
            <a:ext cx="1993900" cy="6873875"/>
            <a:chOff x="3116262" y="-7937"/>
            <a:chExt cx="1993900" cy="6873875"/>
          </a:xfrm>
        </p:grpSpPr>
        <p:sp>
          <p:nvSpPr>
            <p:cNvPr id="41" name="object 41"/>
            <p:cNvSpPr/>
            <p:nvPr/>
          </p:nvSpPr>
          <p:spPr>
            <a:xfrm>
              <a:off x="3505200" y="0"/>
              <a:ext cx="1412875" cy="6858000"/>
            </a:xfrm>
            <a:custGeom>
              <a:avLst/>
              <a:gdLst/>
              <a:ahLst/>
              <a:cxnLst/>
              <a:rect l="l" t="t" r="r" b="b"/>
              <a:pathLst>
                <a:path w="1412875" h="6858000">
                  <a:moveTo>
                    <a:pt x="1412875" y="0"/>
                  </a:moveTo>
                  <a:lnTo>
                    <a:pt x="0" y="6857999"/>
                  </a:lnTo>
                </a:path>
              </a:pathLst>
            </a:custGeom>
            <a:ln w="9525">
              <a:solidFill>
                <a:srgbClr val="759AA4"/>
              </a:solidFill>
            </a:ln>
          </p:spPr>
          <p:txBody>
            <a:bodyPr wrap="square" lIns="0" tIns="0" rIns="0" bIns="0" rtlCol="0"/>
            <a:lstStyle/>
            <a:p>
              <a:endParaRPr/>
            </a:p>
          </p:txBody>
        </p:sp>
        <p:sp>
          <p:nvSpPr>
            <p:cNvPr id="42" name="object 42"/>
            <p:cNvSpPr/>
            <p:nvPr/>
          </p:nvSpPr>
          <p:spPr>
            <a:xfrm>
              <a:off x="4649850" y="0"/>
              <a:ext cx="455930" cy="6858000"/>
            </a:xfrm>
            <a:custGeom>
              <a:avLst/>
              <a:gdLst/>
              <a:ahLst/>
              <a:cxnLst/>
              <a:rect l="l" t="t" r="r" b="b"/>
              <a:pathLst>
                <a:path w="455929" h="6858000">
                  <a:moveTo>
                    <a:pt x="303149" y="0"/>
                  </a:moveTo>
                  <a:lnTo>
                    <a:pt x="0" y="6857999"/>
                  </a:lnTo>
                </a:path>
                <a:path w="455929" h="6858000">
                  <a:moveTo>
                    <a:pt x="455549" y="0"/>
                  </a:moveTo>
                  <a:lnTo>
                    <a:pt x="303149" y="6857999"/>
                  </a:lnTo>
                </a:path>
              </a:pathLst>
            </a:custGeom>
            <a:ln w="9525">
              <a:solidFill>
                <a:srgbClr val="759AA4"/>
              </a:solidFill>
            </a:ln>
          </p:spPr>
          <p:txBody>
            <a:bodyPr wrap="square" lIns="0" tIns="0" rIns="0" bIns="0" rtlCol="0"/>
            <a:lstStyle/>
            <a:p>
              <a:endParaRPr/>
            </a:p>
          </p:txBody>
        </p:sp>
        <p:sp>
          <p:nvSpPr>
            <p:cNvPr id="43" name="object 43"/>
            <p:cNvSpPr/>
            <p:nvPr/>
          </p:nvSpPr>
          <p:spPr>
            <a:xfrm>
              <a:off x="3886200" y="0"/>
              <a:ext cx="403225" cy="6858000"/>
            </a:xfrm>
            <a:custGeom>
              <a:avLst/>
              <a:gdLst/>
              <a:ahLst/>
              <a:cxnLst/>
              <a:rect l="l" t="t" r="r" b="b"/>
              <a:pathLst>
                <a:path w="403225" h="6858000">
                  <a:moveTo>
                    <a:pt x="403225" y="0"/>
                  </a:moveTo>
                  <a:lnTo>
                    <a:pt x="0" y="6857999"/>
                  </a:lnTo>
                </a:path>
              </a:pathLst>
            </a:custGeom>
            <a:ln w="12700">
              <a:solidFill>
                <a:srgbClr val="759AA4"/>
              </a:solidFill>
            </a:ln>
          </p:spPr>
          <p:txBody>
            <a:bodyPr wrap="square" lIns="0" tIns="0" rIns="0" bIns="0" rtlCol="0"/>
            <a:lstStyle/>
            <a:p>
              <a:endParaRPr/>
            </a:p>
          </p:txBody>
        </p:sp>
        <p:sp>
          <p:nvSpPr>
            <p:cNvPr id="44" name="object 44"/>
            <p:cNvSpPr/>
            <p:nvPr/>
          </p:nvSpPr>
          <p:spPr>
            <a:xfrm>
              <a:off x="3124200" y="0"/>
              <a:ext cx="352425" cy="6858000"/>
            </a:xfrm>
            <a:custGeom>
              <a:avLst/>
              <a:gdLst/>
              <a:ahLst/>
              <a:cxnLst/>
              <a:rect l="l" t="t" r="r" b="b"/>
              <a:pathLst>
                <a:path w="352425" h="6858000">
                  <a:moveTo>
                    <a:pt x="0" y="0"/>
                  </a:moveTo>
                  <a:lnTo>
                    <a:pt x="352425" y="6857999"/>
                  </a:lnTo>
                </a:path>
              </a:pathLst>
            </a:custGeom>
            <a:ln w="15875">
              <a:solidFill>
                <a:srgbClr val="759AA4"/>
              </a:solidFill>
            </a:ln>
          </p:spPr>
          <p:txBody>
            <a:bodyPr wrap="square" lIns="0" tIns="0" rIns="0" bIns="0" rtlCol="0"/>
            <a:lstStyle/>
            <a:p>
              <a:endParaRPr/>
            </a:p>
          </p:txBody>
        </p:sp>
        <p:sp>
          <p:nvSpPr>
            <p:cNvPr id="45" name="object 45"/>
            <p:cNvSpPr/>
            <p:nvPr/>
          </p:nvSpPr>
          <p:spPr>
            <a:xfrm>
              <a:off x="3505200" y="0"/>
              <a:ext cx="587375" cy="6858000"/>
            </a:xfrm>
            <a:custGeom>
              <a:avLst/>
              <a:gdLst/>
              <a:ahLst/>
              <a:cxnLst/>
              <a:rect l="l" t="t" r="r" b="b"/>
              <a:pathLst>
                <a:path w="587375" h="6858000">
                  <a:moveTo>
                    <a:pt x="381000" y="0"/>
                  </a:moveTo>
                  <a:lnTo>
                    <a:pt x="587375" y="6857999"/>
                  </a:lnTo>
                </a:path>
                <a:path w="587375" h="6858000">
                  <a:moveTo>
                    <a:pt x="0" y="0"/>
                  </a:moveTo>
                  <a:lnTo>
                    <a:pt x="152400" y="6857999"/>
                  </a:lnTo>
                </a:path>
                <a:path w="587375" h="6858000">
                  <a:moveTo>
                    <a:pt x="228600" y="0"/>
                  </a:moveTo>
                  <a:lnTo>
                    <a:pt x="381000" y="6857999"/>
                  </a:lnTo>
                </a:path>
              </a:pathLst>
            </a:custGeom>
            <a:ln w="9525">
              <a:solidFill>
                <a:srgbClr val="759AA4"/>
              </a:solidFill>
            </a:ln>
          </p:spPr>
          <p:txBody>
            <a:bodyPr wrap="square" lIns="0" tIns="0" rIns="0" bIns="0" rtlCol="0"/>
            <a:lstStyle/>
            <a:p>
              <a:endParaRPr/>
            </a:p>
          </p:txBody>
        </p:sp>
      </p:grpSp>
      <p:sp>
        <p:nvSpPr>
          <p:cNvPr id="46" name="object 46"/>
          <p:cNvSpPr/>
          <p:nvPr/>
        </p:nvSpPr>
        <p:spPr>
          <a:xfrm>
            <a:off x="6096000" y="0"/>
            <a:ext cx="152400" cy="6858000"/>
          </a:xfrm>
          <a:custGeom>
            <a:avLst/>
            <a:gdLst/>
            <a:ahLst/>
            <a:cxnLst/>
            <a:rect l="l" t="t" r="r" b="b"/>
            <a:pathLst>
              <a:path w="152400" h="6858000">
                <a:moveTo>
                  <a:pt x="0" y="0"/>
                </a:moveTo>
                <a:lnTo>
                  <a:pt x="152400" y="6857999"/>
                </a:lnTo>
              </a:path>
            </a:pathLst>
          </a:custGeom>
          <a:ln w="50800">
            <a:solidFill>
              <a:srgbClr val="759AA4"/>
            </a:solidFill>
          </a:ln>
        </p:spPr>
        <p:txBody>
          <a:bodyPr wrap="square" lIns="0" tIns="0" rIns="0" bIns="0" rtlCol="0"/>
          <a:lstStyle/>
          <a:p>
            <a:endParaRPr/>
          </a:p>
        </p:txBody>
      </p:sp>
      <p:sp>
        <p:nvSpPr>
          <p:cNvPr id="47" name="object 47"/>
          <p:cNvSpPr/>
          <p:nvPr/>
        </p:nvSpPr>
        <p:spPr>
          <a:xfrm>
            <a:off x="5334000" y="0"/>
            <a:ext cx="381000" cy="6858000"/>
          </a:xfrm>
          <a:custGeom>
            <a:avLst/>
            <a:gdLst/>
            <a:ahLst/>
            <a:cxnLst/>
            <a:rect l="l" t="t" r="r" b="b"/>
            <a:pathLst>
              <a:path w="381000" h="6858000">
                <a:moveTo>
                  <a:pt x="0" y="0"/>
                </a:moveTo>
                <a:lnTo>
                  <a:pt x="381000" y="6857999"/>
                </a:lnTo>
              </a:path>
            </a:pathLst>
          </a:custGeom>
          <a:ln w="9525">
            <a:solidFill>
              <a:srgbClr val="759AA4"/>
            </a:solidFill>
          </a:ln>
        </p:spPr>
        <p:txBody>
          <a:bodyPr wrap="square" lIns="0" tIns="0" rIns="0" bIns="0" rtlCol="0"/>
          <a:lstStyle/>
          <a:p>
            <a:endParaRPr/>
          </a:p>
        </p:txBody>
      </p:sp>
      <p:sp>
        <p:nvSpPr>
          <p:cNvPr id="48" name="object 48"/>
          <p:cNvSpPr/>
          <p:nvPr/>
        </p:nvSpPr>
        <p:spPr>
          <a:xfrm>
            <a:off x="5943600" y="0"/>
            <a:ext cx="381000" cy="6858000"/>
          </a:xfrm>
          <a:custGeom>
            <a:avLst/>
            <a:gdLst/>
            <a:ahLst/>
            <a:cxnLst/>
            <a:rect l="l" t="t" r="r" b="b"/>
            <a:pathLst>
              <a:path w="381000" h="6858000">
                <a:moveTo>
                  <a:pt x="381000" y="0"/>
                </a:moveTo>
                <a:lnTo>
                  <a:pt x="0" y="6857999"/>
                </a:lnTo>
              </a:path>
            </a:pathLst>
          </a:custGeom>
          <a:ln w="9525">
            <a:solidFill>
              <a:srgbClr val="759AA4"/>
            </a:solidFill>
          </a:ln>
        </p:spPr>
        <p:txBody>
          <a:bodyPr wrap="square" lIns="0" tIns="0" rIns="0" bIns="0" rtlCol="0"/>
          <a:lstStyle/>
          <a:p>
            <a:endParaRPr/>
          </a:p>
        </p:txBody>
      </p:sp>
      <p:sp>
        <p:nvSpPr>
          <p:cNvPr id="49" name="object 49"/>
          <p:cNvSpPr/>
          <p:nvPr/>
        </p:nvSpPr>
        <p:spPr>
          <a:xfrm>
            <a:off x="5105400" y="0"/>
            <a:ext cx="304800" cy="6858000"/>
          </a:xfrm>
          <a:custGeom>
            <a:avLst/>
            <a:gdLst/>
            <a:ahLst/>
            <a:cxnLst/>
            <a:rect l="l" t="t" r="r" b="b"/>
            <a:pathLst>
              <a:path w="304800" h="6858000">
                <a:moveTo>
                  <a:pt x="304800" y="0"/>
                </a:moveTo>
                <a:lnTo>
                  <a:pt x="0" y="6857999"/>
                </a:lnTo>
              </a:path>
            </a:pathLst>
          </a:custGeom>
          <a:ln w="28575">
            <a:solidFill>
              <a:srgbClr val="759AA4"/>
            </a:solidFill>
          </a:ln>
        </p:spPr>
        <p:txBody>
          <a:bodyPr wrap="square" lIns="0" tIns="0" rIns="0" bIns="0" rtlCol="0"/>
          <a:lstStyle/>
          <a:p>
            <a:endParaRPr/>
          </a:p>
        </p:txBody>
      </p:sp>
      <p:sp>
        <p:nvSpPr>
          <p:cNvPr id="50" name="object 50"/>
          <p:cNvSpPr/>
          <p:nvPr/>
        </p:nvSpPr>
        <p:spPr>
          <a:xfrm>
            <a:off x="4267200" y="0"/>
            <a:ext cx="457200" cy="6858000"/>
          </a:xfrm>
          <a:custGeom>
            <a:avLst/>
            <a:gdLst/>
            <a:ahLst/>
            <a:cxnLst/>
            <a:rect l="l" t="t" r="r" b="b"/>
            <a:pathLst>
              <a:path w="457200" h="6858000">
                <a:moveTo>
                  <a:pt x="0" y="0"/>
                </a:moveTo>
                <a:lnTo>
                  <a:pt x="457200" y="6857999"/>
                </a:lnTo>
              </a:path>
            </a:pathLst>
          </a:custGeom>
          <a:ln w="38100">
            <a:solidFill>
              <a:srgbClr val="759AA4"/>
            </a:solidFill>
          </a:ln>
        </p:spPr>
        <p:txBody>
          <a:bodyPr wrap="square" lIns="0" tIns="0" rIns="0" bIns="0" rtlCol="0"/>
          <a:lstStyle/>
          <a:p>
            <a:endParaRPr/>
          </a:p>
        </p:txBody>
      </p:sp>
      <p:grpSp>
        <p:nvGrpSpPr>
          <p:cNvPr id="51" name="object 51"/>
          <p:cNvGrpSpPr/>
          <p:nvPr/>
        </p:nvGrpSpPr>
        <p:grpSpPr>
          <a:xfrm>
            <a:off x="5364162" y="-6350"/>
            <a:ext cx="1422400" cy="6870700"/>
            <a:chOff x="5364162" y="-6350"/>
            <a:chExt cx="1422400" cy="6870700"/>
          </a:xfrm>
        </p:grpSpPr>
        <p:sp>
          <p:nvSpPr>
            <p:cNvPr id="52" name="object 52"/>
            <p:cNvSpPr/>
            <p:nvPr/>
          </p:nvSpPr>
          <p:spPr>
            <a:xfrm>
              <a:off x="57150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sp>
          <p:nvSpPr>
            <p:cNvPr id="53" name="object 53"/>
            <p:cNvSpPr/>
            <p:nvPr/>
          </p:nvSpPr>
          <p:spPr>
            <a:xfrm>
              <a:off x="5368925" y="0"/>
              <a:ext cx="1412875" cy="6858000"/>
            </a:xfrm>
            <a:custGeom>
              <a:avLst/>
              <a:gdLst/>
              <a:ahLst/>
              <a:cxnLst/>
              <a:rect l="l" t="t" r="r" b="b"/>
              <a:pathLst>
                <a:path w="1412875" h="6858000">
                  <a:moveTo>
                    <a:pt x="1412875" y="0"/>
                  </a:moveTo>
                  <a:lnTo>
                    <a:pt x="0" y="6857999"/>
                  </a:lnTo>
                </a:path>
              </a:pathLst>
            </a:custGeom>
            <a:ln w="9525">
              <a:solidFill>
                <a:srgbClr val="759AA4"/>
              </a:solidFill>
            </a:ln>
          </p:spPr>
          <p:txBody>
            <a:bodyPr wrap="square" lIns="0" tIns="0" rIns="0" bIns="0" rtlCol="0"/>
            <a:lstStyle/>
            <a:p>
              <a:endParaRPr/>
            </a:p>
          </p:txBody>
        </p:sp>
        <p:sp>
          <p:nvSpPr>
            <p:cNvPr id="54" name="object 54"/>
            <p:cNvSpPr/>
            <p:nvPr/>
          </p:nvSpPr>
          <p:spPr>
            <a:xfrm>
              <a:off x="6326124" y="0"/>
              <a:ext cx="303530" cy="6858000"/>
            </a:xfrm>
            <a:custGeom>
              <a:avLst/>
              <a:gdLst/>
              <a:ahLst/>
              <a:cxnLst/>
              <a:rect l="l" t="t" r="r" b="b"/>
              <a:pathLst>
                <a:path w="303529" h="6858000">
                  <a:moveTo>
                    <a:pt x="303275" y="0"/>
                  </a:moveTo>
                  <a:lnTo>
                    <a:pt x="0" y="6857999"/>
                  </a:lnTo>
                </a:path>
              </a:pathLst>
            </a:custGeom>
            <a:ln w="9525">
              <a:solidFill>
                <a:srgbClr val="759AA4"/>
              </a:solidFill>
            </a:ln>
          </p:spPr>
          <p:txBody>
            <a:bodyPr wrap="square" lIns="0" tIns="0" rIns="0" bIns="0" rtlCol="0"/>
            <a:lstStyle/>
            <a:p>
              <a:endParaRPr/>
            </a:p>
          </p:txBody>
        </p:sp>
        <p:sp>
          <p:nvSpPr>
            <p:cNvPr id="55" name="object 55"/>
            <p:cNvSpPr/>
            <p:nvPr/>
          </p:nvSpPr>
          <p:spPr>
            <a:xfrm>
              <a:off x="6172200" y="0"/>
              <a:ext cx="304800" cy="6858000"/>
            </a:xfrm>
            <a:custGeom>
              <a:avLst/>
              <a:gdLst/>
              <a:ahLst/>
              <a:cxnLst/>
              <a:rect l="l" t="t" r="r" b="b"/>
              <a:pathLst>
                <a:path w="304800" h="6858000">
                  <a:moveTo>
                    <a:pt x="304800" y="0"/>
                  </a:moveTo>
                  <a:lnTo>
                    <a:pt x="0" y="6857999"/>
                  </a:lnTo>
                </a:path>
              </a:pathLst>
            </a:custGeom>
            <a:ln w="9525">
              <a:solidFill>
                <a:srgbClr val="759AA4"/>
              </a:solidFill>
            </a:ln>
          </p:spPr>
          <p:txBody>
            <a:bodyPr wrap="square" lIns="0" tIns="0" rIns="0" bIns="0" rtlCol="0"/>
            <a:lstStyle/>
            <a:p>
              <a:endParaRPr/>
            </a:p>
          </p:txBody>
        </p:sp>
        <p:sp>
          <p:nvSpPr>
            <p:cNvPr id="56" name="object 56"/>
            <p:cNvSpPr/>
            <p:nvPr/>
          </p:nvSpPr>
          <p:spPr>
            <a:xfrm>
              <a:off x="5616575" y="0"/>
              <a:ext cx="403225" cy="6858000"/>
            </a:xfrm>
            <a:custGeom>
              <a:avLst/>
              <a:gdLst/>
              <a:ahLst/>
              <a:cxnLst/>
              <a:rect l="l" t="t" r="r" b="b"/>
              <a:pathLst>
                <a:path w="403225" h="6858000">
                  <a:moveTo>
                    <a:pt x="403225" y="0"/>
                  </a:moveTo>
                  <a:lnTo>
                    <a:pt x="0" y="6857999"/>
                  </a:lnTo>
                </a:path>
              </a:pathLst>
            </a:custGeom>
            <a:ln w="12700">
              <a:solidFill>
                <a:srgbClr val="759AA4"/>
              </a:solidFill>
            </a:ln>
          </p:spPr>
          <p:txBody>
            <a:bodyPr wrap="square" lIns="0" tIns="0" rIns="0" bIns="0" rtlCol="0"/>
            <a:lstStyle/>
            <a:p>
              <a:endParaRPr/>
            </a:p>
          </p:txBody>
        </p:sp>
        <p:sp>
          <p:nvSpPr>
            <p:cNvPr id="57" name="object 57"/>
            <p:cNvSpPr/>
            <p:nvPr/>
          </p:nvSpPr>
          <p:spPr>
            <a:xfrm>
              <a:off x="5562600" y="0"/>
              <a:ext cx="206375" cy="6858000"/>
            </a:xfrm>
            <a:custGeom>
              <a:avLst/>
              <a:gdLst/>
              <a:ahLst/>
              <a:cxnLst/>
              <a:rect l="l" t="t" r="r" b="b"/>
              <a:pathLst>
                <a:path w="206375" h="6858000">
                  <a:moveTo>
                    <a:pt x="0" y="0"/>
                  </a:moveTo>
                  <a:lnTo>
                    <a:pt x="206375" y="6857999"/>
                  </a:lnTo>
                </a:path>
              </a:pathLst>
            </a:custGeom>
            <a:ln w="9525">
              <a:solidFill>
                <a:srgbClr val="759AA4"/>
              </a:solidFill>
            </a:ln>
          </p:spPr>
          <p:txBody>
            <a:bodyPr wrap="square" lIns="0" tIns="0" rIns="0" bIns="0" rtlCol="0"/>
            <a:lstStyle/>
            <a:p>
              <a:endParaRPr/>
            </a:p>
          </p:txBody>
        </p:sp>
      </p:grpSp>
      <p:sp>
        <p:nvSpPr>
          <p:cNvPr id="58" name="object 58"/>
          <p:cNvSpPr/>
          <p:nvPr/>
        </p:nvSpPr>
        <p:spPr>
          <a:xfrm>
            <a:off x="51054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sp>
        <p:nvSpPr>
          <p:cNvPr id="59" name="object 59"/>
          <p:cNvSpPr/>
          <p:nvPr/>
        </p:nvSpPr>
        <p:spPr>
          <a:xfrm>
            <a:off x="53340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grpSp>
        <p:nvGrpSpPr>
          <p:cNvPr id="60" name="object 60"/>
          <p:cNvGrpSpPr/>
          <p:nvPr/>
        </p:nvGrpSpPr>
        <p:grpSpPr>
          <a:xfrm>
            <a:off x="6767512" y="-14287"/>
            <a:ext cx="257175" cy="6886575"/>
            <a:chOff x="6767512" y="-14287"/>
            <a:chExt cx="257175" cy="6886575"/>
          </a:xfrm>
        </p:grpSpPr>
        <p:sp>
          <p:nvSpPr>
            <p:cNvPr id="61" name="object 61"/>
            <p:cNvSpPr/>
            <p:nvPr/>
          </p:nvSpPr>
          <p:spPr>
            <a:xfrm>
              <a:off x="6781800" y="0"/>
              <a:ext cx="228600" cy="6858000"/>
            </a:xfrm>
            <a:custGeom>
              <a:avLst/>
              <a:gdLst/>
              <a:ahLst/>
              <a:cxnLst/>
              <a:rect l="l" t="t" r="r" b="b"/>
              <a:pathLst>
                <a:path w="228600" h="6858000">
                  <a:moveTo>
                    <a:pt x="228600" y="0"/>
                  </a:moveTo>
                  <a:lnTo>
                    <a:pt x="0" y="6857999"/>
                  </a:lnTo>
                </a:path>
              </a:pathLst>
            </a:custGeom>
            <a:ln w="28575">
              <a:solidFill>
                <a:srgbClr val="759AA4"/>
              </a:solidFill>
            </a:ln>
          </p:spPr>
          <p:txBody>
            <a:bodyPr wrap="square" lIns="0" tIns="0" rIns="0" bIns="0" rtlCol="0"/>
            <a:lstStyle/>
            <a:p>
              <a:endParaRPr/>
            </a:p>
          </p:txBody>
        </p:sp>
        <p:sp>
          <p:nvSpPr>
            <p:cNvPr id="62" name="object 62"/>
            <p:cNvSpPr/>
            <p:nvPr/>
          </p:nvSpPr>
          <p:spPr>
            <a:xfrm>
              <a:off x="6781800" y="0"/>
              <a:ext cx="228600" cy="6858000"/>
            </a:xfrm>
            <a:custGeom>
              <a:avLst/>
              <a:gdLst/>
              <a:ahLst/>
              <a:cxnLst/>
              <a:rect l="l" t="t" r="r" b="b"/>
              <a:pathLst>
                <a:path w="228600" h="6858000">
                  <a:moveTo>
                    <a:pt x="0" y="0"/>
                  </a:moveTo>
                  <a:lnTo>
                    <a:pt x="228600" y="6857999"/>
                  </a:lnTo>
                </a:path>
              </a:pathLst>
            </a:custGeom>
            <a:ln w="9525">
              <a:solidFill>
                <a:srgbClr val="759AA4"/>
              </a:solidFill>
            </a:ln>
          </p:spPr>
          <p:txBody>
            <a:bodyPr wrap="square" lIns="0" tIns="0" rIns="0" bIns="0" rtlCol="0"/>
            <a:lstStyle/>
            <a:p>
              <a:endParaRPr/>
            </a:p>
          </p:txBody>
        </p:sp>
      </p:grpSp>
      <p:grpSp>
        <p:nvGrpSpPr>
          <p:cNvPr id="63" name="object 63"/>
          <p:cNvGrpSpPr/>
          <p:nvPr/>
        </p:nvGrpSpPr>
        <p:grpSpPr>
          <a:xfrm>
            <a:off x="7081837" y="-12763"/>
            <a:ext cx="544830" cy="6887209"/>
            <a:chOff x="7081837" y="-12763"/>
            <a:chExt cx="544830" cy="6887209"/>
          </a:xfrm>
        </p:grpSpPr>
        <p:sp>
          <p:nvSpPr>
            <p:cNvPr id="64" name="object 64"/>
            <p:cNvSpPr/>
            <p:nvPr/>
          </p:nvSpPr>
          <p:spPr>
            <a:xfrm>
              <a:off x="7466075" y="1524"/>
              <a:ext cx="3175" cy="6858634"/>
            </a:xfrm>
            <a:custGeom>
              <a:avLst/>
              <a:gdLst/>
              <a:ahLst/>
              <a:cxnLst/>
              <a:rect l="l" t="t" r="r" b="b"/>
              <a:pathLst>
                <a:path w="3175" h="6858634">
                  <a:moveTo>
                    <a:pt x="3175" y="0"/>
                  </a:moveTo>
                  <a:lnTo>
                    <a:pt x="0" y="6858062"/>
                  </a:lnTo>
                </a:path>
              </a:pathLst>
            </a:custGeom>
            <a:ln w="28575">
              <a:solidFill>
                <a:srgbClr val="759AA4"/>
              </a:solidFill>
            </a:ln>
          </p:spPr>
          <p:txBody>
            <a:bodyPr wrap="square" lIns="0" tIns="0" rIns="0" bIns="0" rtlCol="0"/>
            <a:lstStyle/>
            <a:p>
              <a:endParaRPr/>
            </a:p>
          </p:txBody>
        </p:sp>
        <p:sp>
          <p:nvSpPr>
            <p:cNvPr id="65" name="object 65"/>
            <p:cNvSpPr/>
            <p:nvPr/>
          </p:nvSpPr>
          <p:spPr>
            <a:xfrm>
              <a:off x="7086600" y="0"/>
              <a:ext cx="457200" cy="6858000"/>
            </a:xfrm>
            <a:custGeom>
              <a:avLst/>
              <a:gdLst/>
              <a:ahLst/>
              <a:cxnLst/>
              <a:rect l="l" t="t" r="r" b="b"/>
              <a:pathLst>
                <a:path w="457200" h="6858000">
                  <a:moveTo>
                    <a:pt x="0" y="0"/>
                  </a:moveTo>
                  <a:lnTo>
                    <a:pt x="457200" y="6857999"/>
                  </a:lnTo>
                </a:path>
              </a:pathLst>
            </a:custGeom>
            <a:ln w="9525">
              <a:solidFill>
                <a:srgbClr val="759AA4"/>
              </a:solidFill>
            </a:ln>
          </p:spPr>
          <p:txBody>
            <a:bodyPr wrap="square" lIns="0" tIns="0" rIns="0" bIns="0" rtlCol="0"/>
            <a:lstStyle/>
            <a:p>
              <a:endParaRPr/>
            </a:p>
          </p:txBody>
        </p:sp>
        <p:sp>
          <p:nvSpPr>
            <p:cNvPr id="66" name="object 66"/>
            <p:cNvSpPr/>
            <p:nvPr/>
          </p:nvSpPr>
          <p:spPr>
            <a:xfrm>
              <a:off x="7239000" y="0"/>
              <a:ext cx="381000" cy="6858000"/>
            </a:xfrm>
            <a:custGeom>
              <a:avLst/>
              <a:gdLst/>
              <a:ahLst/>
              <a:cxnLst/>
              <a:rect l="l" t="t" r="r" b="b"/>
              <a:pathLst>
                <a:path w="381000" h="6858000">
                  <a:moveTo>
                    <a:pt x="381000" y="0"/>
                  </a:moveTo>
                  <a:lnTo>
                    <a:pt x="0" y="6857999"/>
                  </a:lnTo>
                </a:path>
              </a:pathLst>
            </a:custGeom>
            <a:ln w="12700">
              <a:solidFill>
                <a:srgbClr val="759AA4"/>
              </a:solidFill>
            </a:ln>
          </p:spPr>
          <p:txBody>
            <a:bodyPr wrap="square" lIns="0" tIns="0" rIns="0" bIns="0" rtlCol="0"/>
            <a:lstStyle/>
            <a:p>
              <a:endParaRPr/>
            </a:p>
          </p:txBody>
        </p:sp>
      </p:grpSp>
      <p:sp>
        <p:nvSpPr>
          <p:cNvPr id="67" name="object 67"/>
          <p:cNvSpPr/>
          <p:nvPr/>
        </p:nvSpPr>
        <p:spPr>
          <a:xfrm>
            <a:off x="7772400" y="0"/>
            <a:ext cx="457200" cy="6858000"/>
          </a:xfrm>
          <a:custGeom>
            <a:avLst/>
            <a:gdLst/>
            <a:ahLst/>
            <a:cxnLst/>
            <a:rect l="l" t="t" r="r" b="b"/>
            <a:pathLst>
              <a:path w="457200" h="6858000">
                <a:moveTo>
                  <a:pt x="0" y="0"/>
                </a:moveTo>
                <a:lnTo>
                  <a:pt x="457200" y="6857999"/>
                </a:lnTo>
              </a:path>
            </a:pathLst>
          </a:custGeom>
          <a:ln w="38100">
            <a:solidFill>
              <a:srgbClr val="759AA4"/>
            </a:solidFill>
          </a:ln>
        </p:spPr>
        <p:txBody>
          <a:bodyPr wrap="square" lIns="0" tIns="0" rIns="0" bIns="0" rtlCol="0"/>
          <a:lstStyle/>
          <a:p>
            <a:endParaRPr/>
          </a:p>
        </p:txBody>
      </p:sp>
      <p:grpSp>
        <p:nvGrpSpPr>
          <p:cNvPr id="68" name="object 68"/>
          <p:cNvGrpSpPr/>
          <p:nvPr/>
        </p:nvGrpSpPr>
        <p:grpSpPr>
          <a:xfrm>
            <a:off x="6926262" y="-7937"/>
            <a:ext cx="317500" cy="6873875"/>
            <a:chOff x="6926262" y="-7937"/>
            <a:chExt cx="317500" cy="6873875"/>
          </a:xfrm>
        </p:grpSpPr>
        <p:sp>
          <p:nvSpPr>
            <p:cNvPr id="69" name="object 69"/>
            <p:cNvSpPr/>
            <p:nvPr/>
          </p:nvSpPr>
          <p:spPr>
            <a:xfrm>
              <a:off x="70866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sp>
          <p:nvSpPr>
            <p:cNvPr id="70" name="object 70"/>
            <p:cNvSpPr/>
            <p:nvPr/>
          </p:nvSpPr>
          <p:spPr>
            <a:xfrm>
              <a:off x="6934200" y="0"/>
              <a:ext cx="228600" cy="6858000"/>
            </a:xfrm>
            <a:custGeom>
              <a:avLst/>
              <a:gdLst/>
              <a:ahLst/>
              <a:cxnLst/>
              <a:rect l="l" t="t" r="r" b="b"/>
              <a:pathLst>
                <a:path w="228600" h="6858000">
                  <a:moveTo>
                    <a:pt x="228600" y="0"/>
                  </a:moveTo>
                  <a:lnTo>
                    <a:pt x="0" y="6857999"/>
                  </a:lnTo>
                </a:path>
              </a:pathLst>
            </a:custGeom>
            <a:ln w="15875">
              <a:solidFill>
                <a:srgbClr val="759AA4"/>
              </a:solidFill>
            </a:ln>
          </p:spPr>
          <p:txBody>
            <a:bodyPr wrap="square" lIns="0" tIns="0" rIns="0" bIns="0" rtlCol="0"/>
            <a:lstStyle/>
            <a:p>
              <a:endParaRPr/>
            </a:p>
          </p:txBody>
        </p:sp>
      </p:grpSp>
      <p:sp>
        <p:nvSpPr>
          <p:cNvPr id="71" name="object 71"/>
          <p:cNvSpPr/>
          <p:nvPr/>
        </p:nvSpPr>
        <p:spPr>
          <a:xfrm>
            <a:off x="7467600" y="0"/>
            <a:ext cx="352425" cy="6858000"/>
          </a:xfrm>
          <a:custGeom>
            <a:avLst/>
            <a:gdLst/>
            <a:ahLst/>
            <a:cxnLst/>
            <a:rect l="l" t="t" r="r" b="b"/>
            <a:pathLst>
              <a:path w="352425" h="6858000">
                <a:moveTo>
                  <a:pt x="0" y="0"/>
                </a:moveTo>
                <a:lnTo>
                  <a:pt x="352425" y="6857999"/>
                </a:lnTo>
              </a:path>
            </a:pathLst>
          </a:custGeom>
          <a:ln w="15875">
            <a:solidFill>
              <a:srgbClr val="759AA4"/>
            </a:solidFill>
          </a:ln>
        </p:spPr>
        <p:txBody>
          <a:bodyPr wrap="square" lIns="0" tIns="0" rIns="0" bIns="0" rtlCol="0"/>
          <a:lstStyle/>
          <a:p>
            <a:endParaRPr/>
          </a:p>
        </p:txBody>
      </p:sp>
      <p:sp>
        <p:nvSpPr>
          <p:cNvPr id="72" name="object 72"/>
          <p:cNvSpPr/>
          <p:nvPr/>
        </p:nvSpPr>
        <p:spPr>
          <a:xfrm>
            <a:off x="8077200" y="0"/>
            <a:ext cx="206375" cy="6858000"/>
          </a:xfrm>
          <a:custGeom>
            <a:avLst/>
            <a:gdLst/>
            <a:ahLst/>
            <a:cxnLst/>
            <a:rect l="l" t="t" r="r" b="b"/>
            <a:pathLst>
              <a:path w="206375" h="6858000">
                <a:moveTo>
                  <a:pt x="0" y="0"/>
                </a:moveTo>
                <a:lnTo>
                  <a:pt x="206375" y="6857999"/>
                </a:lnTo>
              </a:path>
            </a:pathLst>
          </a:custGeom>
          <a:ln w="9525">
            <a:solidFill>
              <a:srgbClr val="759AA4"/>
            </a:solidFill>
          </a:ln>
        </p:spPr>
        <p:txBody>
          <a:bodyPr wrap="square" lIns="0" tIns="0" rIns="0" bIns="0" rtlCol="0"/>
          <a:lstStyle/>
          <a:p>
            <a:endParaRPr/>
          </a:p>
        </p:txBody>
      </p:sp>
      <p:sp>
        <p:nvSpPr>
          <p:cNvPr id="73" name="object 73"/>
          <p:cNvSpPr/>
          <p:nvPr/>
        </p:nvSpPr>
        <p:spPr>
          <a:xfrm>
            <a:off x="76962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sp>
        <p:nvSpPr>
          <p:cNvPr id="74" name="object 74"/>
          <p:cNvSpPr/>
          <p:nvPr/>
        </p:nvSpPr>
        <p:spPr>
          <a:xfrm>
            <a:off x="7924800" y="0"/>
            <a:ext cx="152400" cy="6858000"/>
          </a:xfrm>
          <a:custGeom>
            <a:avLst/>
            <a:gdLst/>
            <a:ahLst/>
            <a:cxnLst/>
            <a:rect l="l" t="t" r="r" b="b"/>
            <a:pathLst>
              <a:path w="152400" h="6858000">
                <a:moveTo>
                  <a:pt x="0" y="0"/>
                </a:moveTo>
                <a:lnTo>
                  <a:pt x="152400" y="6857999"/>
                </a:lnTo>
              </a:path>
            </a:pathLst>
          </a:custGeom>
          <a:ln w="9525">
            <a:solidFill>
              <a:srgbClr val="759AA4"/>
            </a:solidFill>
          </a:ln>
        </p:spPr>
        <p:txBody>
          <a:bodyPr wrap="square" lIns="0" tIns="0" rIns="0" bIns="0" rtlCol="0"/>
          <a:lstStyle/>
          <a:p>
            <a:endParaRPr/>
          </a:p>
        </p:txBody>
      </p:sp>
      <p:grpSp>
        <p:nvGrpSpPr>
          <p:cNvPr id="75" name="object 75"/>
          <p:cNvGrpSpPr/>
          <p:nvPr/>
        </p:nvGrpSpPr>
        <p:grpSpPr>
          <a:xfrm>
            <a:off x="8053387" y="-25400"/>
            <a:ext cx="1018540" cy="6908800"/>
            <a:chOff x="8053387" y="-25400"/>
            <a:chExt cx="1018540" cy="6908800"/>
          </a:xfrm>
        </p:grpSpPr>
        <p:sp>
          <p:nvSpPr>
            <p:cNvPr id="76" name="object 76"/>
            <p:cNvSpPr/>
            <p:nvPr/>
          </p:nvSpPr>
          <p:spPr>
            <a:xfrm>
              <a:off x="8305800" y="0"/>
              <a:ext cx="457200" cy="6858000"/>
            </a:xfrm>
            <a:custGeom>
              <a:avLst/>
              <a:gdLst/>
              <a:ahLst/>
              <a:cxnLst/>
              <a:rect l="l" t="t" r="r" b="b"/>
              <a:pathLst>
                <a:path w="457200" h="6858000">
                  <a:moveTo>
                    <a:pt x="304800" y="0"/>
                  </a:moveTo>
                  <a:lnTo>
                    <a:pt x="457200" y="6857999"/>
                  </a:lnTo>
                </a:path>
                <a:path w="457200" h="6858000">
                  <a:moveTo>
                    <a:pt x="0" y="0"/>
                  </a:moveTo>
                  <a:lnTo>
                    <a:pt x="381000" y="6857999"/>
                  </a:lnTo>
                </a:path>
              </a:pathLst>
            </a:custGeom>
            <a:ln w="9525">
              <a:solidFill>
                <a:srgbClr val="759AA4"/>
              </a:solidFill>
            </a:ln>
          </p:spPr>
          <p:txBody>
            <a:bodyPr wrap="square" lIns="0" tIns="0" rIns="0" bIns="0" rtlCol="0"/>
            <a:lstStyle/>
            <a:p>
              <a:endParaRPr/>
            </a:p>
          </p:txBody>
        </p:sp>
        <p:sp>
          <p:nvSpPr>
            <p:cNvPr id="77" name="object 77"/>
            <p:cNvSpPr/>
            <p:nvPr/>
          </p:nvSpPr>
          <p:spPr>
            <a:xfrm>
              <a:off x="8458200" y="0"/>
              <a:ext cx="381000" cy="6858000"/>
            </a:xfrm>
            <a:custGeom>
              <a:avLst/>
              <a:gdLst/>
              <a:ahLst/>
              <a:cxnLst/>
              <a:rect l="l" t="t" r="r" b="b"/>
              <a:pathLst>
                <a:path w="381000" h="6858000">
                  <a:moveTo>
                    <a:pt x="381000" y="0"/>
                  </a:moveTo>
                  <a:lnTo>
                    <a:pt x="0" y="6857999"/>
                  </a:lnTo>
                </a:path>
              </a:pathLst>
            </a:custGeom>
            <a:ln w="50800">
              <a:solidFill>
                <a:srgbClr val="759AA4"/>
              </a:solidFill>
            </a:ln>
          </p:spPr>
          <p:txBody>
            <a:bodyPr wrap="square" lIns="0" tIns="0" rIns="0" bIns="0" rtlCol="0"/>
            <a:lstStyle/>
            <a:p>
              <a:endParaRPr/>
            </a:p>
          </p:txBody>
        </p:sp>
        <p:sp>
          <p:nvSpPr>
            <p:cNvPr id="78" name="object 78"/>
            <p:cNvSpPr/>
            <p:nvPr/>
          </p:nvSpPr>
          <p:spPr>
            <a:xfrm>
              <a:off x="8229600" y="0"/>
              <a:ext cx="837565" cy="6858000"/>
            </a:xfrm>
            <a:custGeom>
              <a:avLst/>
              <a:gdLst/>
              <a:ahLst/>
              <a:cxnLst/>
              <a:rect l="l" t="t" r="r" b="b"/>
              <a:pathLst>
                <a:path w="837565" h="6858000">
                  <a:moveTo>
                    <a:pt x="0" y="0"/>
                  </a:moveTo>
                  <a:lnTo>
                    <a:pt x="152400" y="6857999"/>
                  </a:lnTo>
                </a:path>
                <a:path w="837565" h="6858000">
                  <a:moveTo>
                    <a:pt x="837364" y="0"/>
                  </a:moveTo>
                  <a:lnTo>
                    <a:pt x="647700" y="6857998"/>
                  </a:lnTo>
                </a:path>
              </a:pathLst>
            </a:custGeom>
            <a:ln w="9525">
              <a:solidFill>
                <a:srgbClr val="759AA4"/>
              </a:solidFill>
            </a:ln>
          </p:spPr>
          <p:txBody>
            <a:bodyPr wrap="square" lIns="0" tIns="0" rIns="0" bIns="0" rtlCol="0"/>
            <a:lstStyle/>
            <a:p>
              <a:endParaRPr/>
            </a:p>
          </p:txBody>
        </p:sp>
        <p:sp>
          <p:nvSpPr>
            <p:cNvPr id="79" name="object 79"/>
            <p:cNvSpPr/>
            <p:nvPr/>
          </p:nvSpPr>
          <p:spPr>
            <a:xfrm>
              <a:off x="8077200" y="0"/>
              <a:ext cx="403225" cy="6858000"/>
            </a:xfrm>
            <a:custGeom>
              <a:avLst/>
              <a:gdLst/>
              <a:ahLst/>
              <a:cxnLst/>
              <a:rect l="l" t="t" r="r" b="b"/>
              <a:pathLst>
                <a:path w="403225" h="6858000">
                  <a:moveTo>
                    <a:pt x="403225" y="0"/>
                  </a:moveTo>
                  <a:lnTo>
                    <a:pt x="0" y="6857999"/>
                  </a:lnTo>
                </a:path>
              </a:pathLst>
            </a:custGeom>
            <a:ln w="47625">
              <a:solidFill>
                <a:srgbClr val="759AA4"/>
              </a:solidFill>
            </a:ln>
          </p:spPr>
          <p:txBody>
            <a:bodyPr wrap="square" lIns="0" tIns="0" rIns="0" bIns="0" rtlCol="0"/>
            <a:lstStyle/>
            <a:p>
              <a:endParaRPr/>
            </a:p>
          </p:txBody>
        </p:sp>
        <p:sp>
          <p:nvSpPr>
            <p:cNvPr id="80" name="object 80"/>
            <p:cNvSpPr/>
            <p:nvPr/>
          </p:nvSpPr>
          <p:spPr>
            <a:xfrm>
              <a:off x="8077200" y="0"/>
              <a:ext cx="206375" cy="6858000"/>
            </a:xfrm>
            <a:custGeom>
              <a:avLst/>
              <a:gdLst/>
              <a:ahLst/>
              <a:cxnLst/>
              <a:rect l="l" t="t" r="r" b="b"/>
              <a:pathLst>
                <a:path w="206375" h="6858000">
                  <a:moveTo>
                    <a:pt x="0" y="0"/>
                  </a:moveTo>
                  <a:lnTo>
                    <a:pt x="206375" y="6857999"/>
                  </a:lnTo>
                </a:path>
              </a:pathLst>
            </a:custGeom>
            <a:ln w="9525">
              <a:solidFill>
                <a:srgbClr val="759AA4"/>
              </a:solidFill>
            </a:ln>
          </p:spPr>
          <p:txBody>
            <a:bodyPr wrap="square" lIns="0" tIns="0" rIns="0" bIns="0" rtlCol="0"/>
            <a:lstStyle/>
            <a:p>
              <a:endParaRPr/>
            </a:p>
          </p:txBody>
        </p:sp>
        <p:sp>
          <p:nvSpPr>
            <p:cNvPr id="81" name="object 81"/>
            <p:cNvSpPr/>
            <p:nvPr/>
          </p:nvSpPr>
          <p:spPr>
            <a:xfrm>
              <a:off x="8990075" y="1523"/>
              <a:ext cx="3175" cy="6858634"/>
            </a:xfrm>
            <a:custGeom>
              <a:avLst/>
              <a:gdLst/>
              <a:ahLst/>
              <a:cxnLst/>
              <a:rect l="l" t="t" r="r" b="b"/>
              <a:pathLst>
                <a:path w="3175" h="6858634">
                  <a:moveTo>
                    <a:pt x="3175" y="0"/>
                  </a:moveTo>
                  <a:lnTo>
                    <a:pt x="0" y="6858062"/>
                  </a:lnTo>
                </a:path>
              </a:pathLst>
            </a:custGeom>
            <a:ln w="15875">
              <a:solidFill>
                <a:srgbClr val="759AA4"/>
              </a:solidFill>
            </a:ln>
          </p:spPr>
          <p:txBody>
            <a:bodyPr wrap="square" lIns="0" tIns="0" rIns="0" bIns="0" rtlCol="0"/>
            <a:lstStyle/>
            <a:p>
              <a:endParaRPr/>
            </a:p>
          </p:txBody>
        </p:sp>
      </p:grpSp>
      <p:sp>
        <p:nvSpPr>
          <p:cNvPr id="82" name="object 82"/>
          <p:cNvSpPr/>
          <p:nvPr/>
        </p:nvSpPr>
        <p:spPr>
          <a:xfrm>
            <a:off x="5943600" y="0"/>
            <a:ext cx="76200" cy="6858000"/>
          </a:xfrm>
          <a:custGeom>
            <a:avLst/>
            <a:gdLst/>
            <a:ahLst/>
            <a:cxnLst/>
            <a:rect l="l" t="t" r="r" b="b"/>
            <a:pathLst>
              <a:path w="76200" h="6858000">
                <a:moveTo>
                  <a:pt x="76200" y="0"/>
                </a:moveTo>
                <a:lnTo>
                  <a:pt x="0" y="6857999"/>
                </a:lnTo>
              </a:path>
            </a:pathLst>
          </a:custGeom>
          <a:ln w="38100">
            <a:solidFill>
              <a:srgbClr val="759AA4"/>
            </a:solidFill>
          </a:ln>
        </p:spPr>
        <p:txBody>
          <a:bodyPr wrap="square" lIns="0" tIns="0" rIns="0" bIns="0" rtlCol="0"/>
          <a:lstStyle/>
          <a:p>
            <a:endParaRPr/>
          </a:p>
        </p:txBody>
      </p:sp>
      <p:grpSp>
        <p:nvGrpSpPr>
          <p:cNvPr id="83" name="object 83"/>
          <p:cNvGrpSpPr/>
          <p:nvPr/>
        </p:nvGrpSpPr>
        <p:grpSpPr>
          <a:xfrm>
            <a:off x="6376987" y="-23812"/>
            <a:ext cx="490855" cy="6905625"/>
            <a:chOff x="6376987" y="-23812"/>
            <a:chExt cx="490855" cy="6905625"/>
          </a:xfrm>
        </p:grpSpPr>
        <p:sp>
          <p:nvSpPr>
            <p:cNvPr id="84" name="object 84"/>
            <p:cNvSpPr/>
            <p:nvPr/>
          </p:nvSpPr>
          <p:spPr>
            <a:xfrm>
              <a:off x="6400800" y="0"/>
              <a:ext cx="152400" cy="6858000"/>
            </a:xfrm>
            <a:custGeom>
              <a:avLst/>
              <a:gdLst/>
              <a:ahLst/>
              <a:cxnLst/>
              <a:rect l="l" t="t" r="r" b="b"/>
              <a:pathLst>
                <a:path w="152400" h="6858000">
                  <a:moveTo>
                    <a:pt x="0" y="0"/>
                  </a:moveTo>
                  <a:lnTo>
                    <a:pt x="152400" y="6857999"/>
                  </a:lnTo>
                </a:path>
              </a:pathLst>
            </a:custGeom>
            <a:ln w="47625">
              <a:solidFill>
                <a:srgbClr val="759AA4"/>
              </a:solidFill>
            </a:ln>
          </p:spPr>
          <p:txBody>
            <a:bodyPr wrap="square" lIns="0" tIns="0" rIns="0" bIns="0" rtlCol="0"/>
            <a:lstStyle/>
            <a:p>
              <a:endParaRPr/>
            </a:p>
          </p:txBody>
        </p:sp>
        <p:sp>
          <p:nvSpPr>
            <p:cNvPr id="85" name="object 85"/>
            <p:cNvSpPr/>
            <p:nvPr/>
          </p:nvSpPr>
          <p:spPr>
            <a:xfrm>
              <a:off x="6477000" y="0"/>
              <a:ext cx="381000" cy="6858000"/>
            </a:xfrm>
            <a:custGeom>
              <a:avLst/>
              <a:gdLst/>
              <a:ahLst/>
              <a:cxnLst/>
              <a:rect l="l" t="t" r="r" b="b"/>
              <a:pathLst>
                <a:path w="381000" h="6858000">
                  <a:moveTo>
                    <a:pt x="0" y="0"/>
                  </a:moveTo>
                  <a:lnTo>
                    <a:pt x="381000" y="6857999"/>
                  </a:lnTo>
                </a:path>
              </a:pathLst>
            </a:custGeom>
            <a:ln w="19050">
              <a:solidFill>
                <a:srgbClr val="759AA4"/>
              </a:solidFill>
            </a:ln>
          </p:spPr>
          <p:txBody>
            <a:bodyPr wrap="square" lIns="0" tIns="0" rIns="0" bIns="0" rtlCol="0"/>
            <a:lstStyle/>
            <a:p>
              <a:endParaRPr/>
            </a:p>
          </p:txBody>
        </p:sp>
      </p:grpSp>
      <p:sp>
        <p:nvSpPr>
          <p:cNvPr id="86" name="object 86"/>
          <p:cNvSpPr/>
          <p:nvPr/>
        </p:nvSpPr>
        <p:spPr>
          <a:xfrm>
            <a:off x="5410200" y="0"/>
            <a:ext cx="304800" cy="6858000"/>
          </a:xfrm>
          <a:custGeom>
            <a:avLst/>
            <a:gdLst/>
            <a:ahLst/>
            <a:cxnLst/>
            <a:rect l="l" t="t" r="r" b="b"/>
            <a:pathLst>
              <a:path w="304800" h="6858000">
                <a:moveTo>
                  <a:pt x="304800" y="0"/>
                </a:moveTo>
                <a:lnTo>
                  <a:pt x="0" y="6857999"/>
                </a:lnTo>
              </a:path>
            </a:pathLst>
          </a:custGeom>
          <a:ln w="47625">
            <a:solidFill>
              <a:srgbClr val="759AA4"/>
            </a:solidFill>
          </a:ln>
        </p:spPr>
        <p:txBody>
          <a:bodyPr wrap="square" lIns="0" tIns="0" rIns="0" bIns="0" rtlCol="0"/>
          <a:lstStyle/>
          <a:p>
            <a:endParaRPr/>
          </a:p>
        </p:txBody>
      </p:sp>
      <p:sp>
        <p:nvSpPr>
          <p:cNvPr id="87" name="object 87"/>
          <p:cNvSpPr/>
          <p:nvPr/>
        </p:nvSpPr>
        <p:spPr>
          <a:xfrm>
            <a:off x="6400800" y="0"/>
            <a:ext cx="352425" cy="6858000"/>
          </a:xfrm>
          <a:custGeom>
            <a:avLst/>
            <a:gdLst/>
            <a:ahLst/>
            <a:cxnLst/>
            <a:rect l="l" t="t" r="r" b="b"/>
            <a:pathLst>
              <a:path w="352425" h="6858000">
                <a:moveTo>
                  <a:pt x="0" y="0"/>
                </a:moveTo>
                <a:lnTo>
                  <a:pt x="352425" y="6857999"/>
                </a:lnTo>
              </a:path>
            </a:pathLst>
          </a:custGeom>
          <a:ln w="15875">
            <a:solidFill>
              <a:srgbClr val="759AA4"/>
            </a:solidFill>
          </a:ln>
        </p:spPr>
        <p:txBody>
          <a:bodyPr wrap="square" lIns="0" tIns="0" rIns="0" bIns="0" rtlCol="0"/>
          <a:lstStyle/>
          <a:p>
            <a:endParaRPr/>
          </a:p>
        </p:txBody>
      </p:sp>
      <p:grpSp>
        <p:nvGrpSpPr>
          <p:cNvPr id="88" name="object 88"/>
          <p:cNvGrpSpPr/>
          <p:nvPr/>
        </p:nvGrpSpPr>
        <p:grpSpPr>
          <a:xfrm>
            <a:off x="7005637" y="-14287"/>
            <a:ext cx="1162050" cy="6886575"/>
            <a:chOff x="7005637" y="-14287"/>
            <a:chExt cx="1162050" cy="6886575"/>
          </a:xfrm>
        </p:grpSpPr>
        <p:sp>
          <p:nvSpPr>
            <p:cNvPr id="89" name="object 89"/>
            <p:cNvSpPr/>
            <p:nvPr/>
          </p:nvSpPr>
          <p:spPr>
            <a:xfrm>
              <a:off x="7010400" y="0"/>
              <a:ext cx="381000" cy="6858000"/>
            </a:xfrm>
            <a:custGeom>
              <a:avLst/>
              <a:gdLst/>
              <a:ahLst/>
              <a:cxnLst/>
              <a:rect l="l" t="t" r="r" b="b"/>
              <a:pathLst>
                <a:path w="381000" h="6858000">
                  <a:moveTo>
                    <a:pt x="381000" y="0"/>
                  </a:moveTo>
                  <a:lnTo>
                    <a:pt x="0" y="6857999"/>
                  </a:lnTo>
                </a:path>
              </a:pathLst>
            </a:custGeom>
            <a:ln w="9525">
              <a:solidFill>
                <a:srgbClr val="759AA4"/>
              </a:solidFill>
            </a:ln>
          </p:spPr>
          <p:txBody>
            <a:bodyPr wrap="square" lIns="0" tIns="0" rIns="0" bIns="0" rtlCol="0"/>
            <a:lstStyle/>
            <a:p>
              <a:endParaRPr/>
            </a:p>
          </p:txBody>
        </p:sp>
        <p:sp>
          <p:nvSpPr>
            <p:cNvPr id="90" name="object 90"/>
            <p:cNvSpPr/>
            <p:nvPr/>
          </p:nvSpPr>
          <p:spPr>
            <a:xfrm>
              <a:off x="7162800" y="0"/>
              <a:ext cx="990600" cy="6858000"/>
            </a:xfrm>
            <a:custGeom>
              <a:avLst/>
              <a:gdLst/>
              <a:ahLst/>
              <a:cxnLst/>
              <a:rect l="l" t="t" r="r" b="b"/>
              <a:pathLst>
                <a:path w="990600" h="6858000">
                  <a:moveTo>
                    <a:pt x="990600" y="0"/>
                  </a:moveTo>
                  <a:lnTo>
                    <a:pt x="0" y="6857999"/>
                  </a:lnTo>
                </a:path>
              </a:pathLst>
            </a:custGeom>
            <a:ln w="28575">
              <a:solidFill>
                <a:srgbClr val="759AA4"/>
              </a:solidFill>
            </a:ln>
          </p:spPr>
          <p:txBody>
            <a:bodyPr wrap="square" lIns="0" tIns="0" rIns="0" bIns="0" rtlCol="0"/>
            <a:lstStyle/>
            <a:p>
              <a:endParaRPr/>
            </a:p>
          </p:txBody>
        </p:sp>
      </p:grpSp>
      <p:grpSp>
        <p:nvGrpSpPr>
          <p:cNvPr id="91" name="object 91"/>
          <p:cNvGrpSpPr/>
          <p:nvPr/>
        </p:nvGrpSpPr>
        <p:grpSpPr>
          <a:xfrm>
            <a:off x="-9525" y="-19050"/>
            <a:ext cx="5057775" cy="6898005"/>
            <a:chOff x="-9525" y="-19050"/>
            <a:chExt cx="5057775" cy="6898005"/>
          </a:xfrm>
        </p:grpSpPr>
        <p:sp>
          <p:nvSpPr>
            <p:cNvPr id="92" name="object 92"/>
            <p:cNvSpPr/>
            <p:nvPr/>
          </p:nvSpPr>
          <p:spPr>
            <a:xfrm>
              <a:off x="4572000" y="0"/>
              <a:ext cx="457200" cy="6859905"/>
            </a:xfrm>
            <a:custGeom>
              <a:avLst/>
              <a:gdLst/>
              <a:ahLst/>
              <a:cxnLst/>
              <a:rect l="l" t="t" r="r" b="b"/>
              <a:pathLst>
                <a:path w="457200" h="6859905">
                  <a:moveTo>
                    <a:pt x="0" y="0"/>
                  </a:moveTo>
                  <a:lnTo>
                    <a:pt x="457200" y="6859587"/>
                  </a:lnTo>
                </a:path>
              </a:pathLst>
            </a:custGeom>
            <a:ln w="38100">
              <a:solidFill>
                <a:srgbClr val="759AA4"/>
              </a:solidFill>
            </a:ln>
          </p:spPr>
          <p:txBody>
            <a:bodyPr wrap="square" lIns="0" tIns="0" rIns="0" bIns="0" rtlCol="0"/>
            <a:lstStyle/>
            <a:p>
              <a:endParaRPr/>
            </a:p>
          </p:txBody>
        </p:sp>
        <p:pic>
          <p:nvPicPr>
            <p:cNvPr id="93" name="object 93"/>
            <p:cNvPicPr/>
            <p:nvPr/>
          </p:nvPicPr>
          <p:blipFill>
            <a:blip r:embed="rId2" cstate="print"/>
            <a:stretch>
              <a:fillRect/>
            </a:stretch>
          </p:blipFill>
          <p:spPr>
            <a:xfrm>
              <a:off x="0" y="1879092"/>
              <a:ext cx="5033772" cy="3230879"/>
            </a:xfrm>
            <a:prstGeom prst="rect">
              <a:avLst/>
            </a:prstGeom>
          </p:spPr>
        </p:pic>
        <p:sp>
          <p:nvSpPr>
            <p:cNvPr id="94" name="object 94"/>
            <p:cNvSpPr/>
            <p:nvPr/>
          </p:nvSpPr>
          <p:spPr>
            <a:xfrm>
              <a:off x="0" y="1905000"/>
              <a:ext cx="4953000" cy="3124200"/>
            </a:xfrm>
            <a:custGeom>
              <a:avLst/>
              <a:gdLst/>
              <a:ahLst/>
              <a:cxnLst/>
              <a:rect l="l" t="t" r="r" b="b"/>
              <a:pathLst>
                <a:path w="4953000" h="3124200">
                  <a:moveTo>
                    <a:pt x="4953000" y="0"/>
                  </a:moveTo>
                  <a:lnTo>
                    <a:pt x="0" y="0"/>
                  </a:lnTo>
                  <a:lnTo>
                    <a:pt x="0" y="3124200"/>
                  </a:lnTo>
                  <a:lnTo>
                    <a:pt x="4953000" y="3124200"/>
                  </a:lnTo>
                  <a:lnTo>
                    <a:pt x="4953000" y="0"/>
                  </a:lnTo>
                  <a:close/>
                </a:path>
              </a:pathLst>
            </a:custGeom>
            <a:solidFill>
              <a:srgbClr val="759AA4"/>
            </a:solidFill>
          </p:spPr>
          <p:txBody>
            <a:bodyPr wrap="square" lIns="0" tIns="0" rIns="0" bIns="0" rtlCol="0"/>
            <a:lstStyle/>
            <a:p>
              <a:endParaRPr/>
            </a:p>
          </p:txBody>
        </p:sp>
        <p:sp>
          <p:nvSpPr>
            <p:cNvPr id="95" name="object 95"/>
            <p:cNvSpPr/>
            <p:nvPr/>
          </p:nvSpPr>
          <p:spPr>
            <a:xfrm>
              <a:off x="0" y="2057400"/>
              <a:ext cx="4800600" cy="2821305"/>
            </a:xfrm>
            <a:custGeom>
              <a:avLst/>
              <a:gdLst/>
              <a:ahLst/>
              <a:cxnLst/>
              <a:rect l="l" t="t" r="r" b="b"/>
              <a:pathLst>
                <a:path w="4800600" h="2821304">
                  <a:moveTo>
                    <a:pt x="0" y="0"/>
                  </a:moveTo>
                  <a:lnTo>
                    <a:pt x="4800600" y="1650"/>
                  </a:lnTo>
                </a:path>
                <a:path w="4800600" h="2821304">
                  <a:moveTo>
                    <a:pt x="0" y="2819400"/>
                  </a:moveTo>
                  <a:lnTo>
                    <a:pt x="4800600" y="2820924"/>
                  </a:lnTo>
                </a:path>
              </a:pathLst>
            </a:custGeom>
            <a:ln w="19050">
              <a:solidFill>
                <a:srgbClr val="CFC50D"/>
              </a:solidFill>
            </a:ln>
          </p:spPr>
          <p:txBody>
            <a:bodyPr wrap="square" lIns="0" tIns="0" rIns="0" bIns="0" rtlCol="0"/>
            <a:lstStyle/>
            <a:p>
              <a:endParaRPr/>
            </a:p>
          </p:txBody>
        </p:sp>
        <p:sp>
          <p:nvSpPr>
            <p:cNvPr id="96" name="object 96"/>
            <p:cNvSpPr/>
            <p:nvPr/>
          </p:nvSpPr>
          <p:spPr>
            <a:xfrm>
              <a:off x="4800600" y="2059051"/>
              <a:ext cx="1905" cy="2818130"/>
            </a:xfrm>
            <a:custGeom>
              <a:avLst/>
              <a:gdLst/>
              <a:ahLst/>
              <a:cxnLst/>
              <a:rect l="l" t="t" r="r" b="b"/>
              <a:pathLst>
                <a:path w="1904" h="2818129">
                  <a:moveTo>
                    <a:pt x="1650" y="0"/>
                  </a:moveTo>
                  <a:lnTo>
                    <a:pt x="0" y="2817749"/>
                  </a:lnTo>
                </a:path>
              </a:pathLst>
            </a:custGeom>
            <a:ln w="19050">
              <a:solidFill>
                <a:srgbClr val="CFC50D"/>
              </a:solidFill>
            </a:ln>
          </p:spPr>
          <p:txBody>
            <a:bodyPr wrap="square" lIns="0" tIns="0" rIns="0" bIns="0" rtlCol="0"/>
            <a:lstStyle/>
            <a:p>
              <a:endParaRPr/>
            </a:p>
          </p:txBody>
        </p:sp>
        <p:pic>
          <p:nvPicPr>
            <p:cNvPr id="97" name="object 97"/>
            <p:cNvPicPr/>
            <p:nvPr/>
          </p:nvPicPr>
          <p:blipFill>
            <a:blip r:embed="rId3" cstate="print"/>
            <a:stretch>
              <a:fillRect/>
            </a:stretch>
          </p:blipFill>
          <p:spPr>
            <a:xfrm>
              <a:off x="796950" y="2182495"/>
              <a:ext cx="2829407" cy="31648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1600" y="828675"/>
            <a:ext cx="6662801" cy="54959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293942"/>
            <a:ext cx="8073390" cy="2001520"/>
          </a:xfrm>
          <a:prstGeom prst="rect">
            <a:avLst/>
          </a:prstGeom>
        </p:spPr>
        <p:txBody>
          <a:bodyPr vert="horz" wrap="square" lIns="0" tIns="85725" rIns="0" bIns="0" rtlCol="0">
            <a:spAutoFit/>
          </a:bodyPr>
          <a:lstStyle/>
          <a:p>
            <a:pPr marL="283845" indent="-271145" algn="just">
              <a:lnSpc>
                <a:spcPct val="100000"/>
              </a:lnSpc>
              <a:spcBef>
                <a:spcPts val="675"/>
              </a:spcBef>
              <a:buClr>
                <a:srgbClr val="ACC2C8"/>
              </a:buClr>
              <a:buFont typeface="Arial"/>
              <a:buChar char="•"/>
              <a:tabLst>
                <a:tab pos="283845" algn="l"/>
              </a:tabLst>
            </a:pPr>
            <a:r>
              <a:rPr sz="2400" b="1" spc="-135" dirty="0">
                <a:latin typeface="Arial"/>
                <a:cs typeface="Arial"/>
              </a:rPr>
              <a:t>Nanomaterial</a:t>
            </a:r>
            <a:r>
              <a:rPr sz="2400" b="1" spc="-25" dirty="0">
                <a:latin typeface="Arial"/>
                <a:cs typeface="Arial"/>
              </a:rPr>
              <a:t> </a:t>
            </a:r>
            <a:r>
              <a:rPr sz="2400" b="1" dirty="0">
                <a:latin typeface="Arial"/>
                <a:cs typeface="Arial"/>
              </a:rPr>
              <a:t>-</a:t>
            </a:r>
            <a:r>
              <a:rPr sz="2400" b="1" spc="-15" dirty="0">
                <a:latin typeface="Arial"/>
                <a:cs typeface="Arial"/>
              </a:rPr>
              <a:t> </a:t>
            </a:r>
            <a:r>
              <a:rPr sz="2400" b="1" spc="-215" dirty="0">
                <a:latin typeface="Arial"/>
                <a:cs typeface="Arial"/>
              </a:rPr>
              <a:t>synthesis</a:t>
            </a:r>
            <a:r>
              <a:rPr sz="2400" b="1" spc="5" dirty="0">
                <a:latin typeface="Arial"/>
                <a:cs typeface="Arial"/>
              </a:rPr>
              <a:t> </a:t>
            </a:r>
            <a:r>
              <a:rPr sz="2400" b="1" spc="-165" dirty="0">
                <a:latin typeface="Arial"/>
                <a:cs typeface="Arial"/>
              </a:rPr>
              <a:t>and</a:t>
            </a:r>
            <a:r>
              <a:rPr sz="2400" b="1" spc="-10" dirty="0">
                <a:latin typeface="Arial"/>
                <a:cs typeface="Arial"/>
              </a:rPr>
              <a:t> </a:t>
            </a:r>
            <a:r>
              <a:rPr sz="2400" b="1" spc="-114" dirty="0">
                <a:latin typeface="Arial"/>
                <a:cs typeface="Arial"/>
              </a:rPr>
              <a:t>processing</a:t>
            </a:r>
            <a:endParaRPr sz="2400">
              <a:latin typeface="Arial"/>
              <a:cs typeface="Arial"/>
            </a:endParaRPr>
          </a:p>
          <a:p>
            <a:pPr marL="283210" marR="5080" indent="-271145" algn="just">
              <a:lnSpc>
                <a:spcPct val="100000"/>
              </a:lnSpc>
              <a:spcBef>
                <a:spcPts val="580"/>
              </a:spcBef>
              <a:buClr>
                <a:srgbClr val="ACC2C8"/>
              </a:buClr>
              <a:buChar char="•"/>
              <a:tabLst>
                <a:tab pos="285115" algn="l"/>
              </a:tabLst>
            </a:pPr>
            <a:r>
              <a:rPr sz="2400" spc="-105" dirty="0">
                <a:latin typeface="Arial"/>
                <a:cs typeface="Arial"/>
              </a:rPr>
              <a:t>Nanomaterials</a:t>
            </a:r>
            <a:r>
              <a:rPr sz="2400" spc="-65" dirty="0">
                <a:latin typeface="Arial"/>
                <a:cs typeface="Arial"/>
              </a:rPr>
              <a:t> </a:t>
            </a:r>
            <a:r>
              <a:rPr sz="2400" dirty="0">
                <a:latin typeface="Arial"/>
                <a:cs typeface="Arial"/>
              </a:rPr>
              <a:t>deal</a:t>
            </a:r>
            <a:r>
              <a:rPr sz="2400" spc="-30" dirty="0">
                <a:latin typeface="Arial"/>
                <a:cs typeface="Arial"/>
              </a:rPr>
              <a:t> with</a:t>
            </a:r>
            <a:r>
              <a:rPr sz="2400" spc="-25" dirty="0">
                <a:latin typeface="Arial"/>
                <a:cs typeface="Arial"/>
              </a:rPr>
              <a:t> </a:t>
            </a:r>
            <a:r>
              <a:rPr sz="2400" dirty="0">
                <a:latin typeface="Arial"/>
                <a:cs typeface="Arial"/>
              </a:rPr>
              <a:t>very</a:t>
            </a:r>
            <a:r>
              <a:rPr sz="2400" spc="-30" dirty="0">
                <a:latin typeface="Arial"/>
                <a:cs typeface="Arial"/>
              </a:rPr>
              <a:t> </a:t>
            </a:r>
            <a:r>
              <a:rPr sz="2400" dirty="0">
                <a:latin typeface="Arial"/>
                <a:cs typeface="Arial"/>
              </a:rPr>
              <a:t>fine</a:t>
            </a:r>
            <a:r>
              <a:rPr sz="2400" spc="-25" dirty="0">
                <a:latin typeface="Arial"/>
                <a:cs typeface="Arial"/>
              </a:rPr>
              <a:t> </a:t>
            </a:r>
            <a:r>
              <a:rPr sz="2400" spc="-165" dirty="0">
                <a:latin typeface="Arial"/>
                <a:cs typeface="Arial"/>
              </a:rPr>
              <a:t>structures:</a:t>
            </a:r>
            <a:r>
              <a:rPr sz="2400" dirty="0">
                <a:latin typeface="Arial"/>
                <a:cs typeface="Arial"/>
              </a:rPr>
              <a:t> a</a:t>
            </a:r>
            <a:r>
              <a:rPr sz="2400" spc="-30" dirty="0">
                <a:latin typeface="Arial"/>
                <a:cs typeface="Arial"/>
              </a:rPr>
              <a:t> </a:t>
            </a:r>
            <a:r>
              <a:rPr sz="2400" spc="-145" dirty="0">
                <a:latin typeface="Arial"/>
                <a:cs typeface="Arial"/>
              </a:rPr>
              <a:t>nanometer</a:t>
            </a:r>
            <a:r>
              <a:rPr sz="2400" spc="-20" dirty="0">
                <a:latin typeface="Arial"/>
                <a:cs typeface="Arial"/>
              </a:rPr>
              <a:t> </a:t>
            </a:r>
            <a:r>
              <a:rPr sz="2400" spc="-50" dirty="0">
                <a:latin typeface="Arial"/>
                <a:cs typeface="Arial"/>
              </a:rPr>
              <a:t>is</a:t>
            </a:r>
            <a:r>
              <a:rPr sz="2400" spc="-30" dirty="0">
                <a:latin typeface="Arial"/>
                <a:cs typeface="Arial"/>
              </a:rPr>
              <a:t> </a:t>
            </a:r>
            <a:r>
              <a:rPr sz="2400" spc="-50" dirty="0">
                <a:latin typeface="Arial"/>
                <a:cs typeface="Arial"/>
              </a:rPr>
              <a:t>a 	</a:t>
            </a:r>
            <a:r>
              <a:rPr sz="2400" spc="-40" dirty="0">
                <a:latin typeface="Arial"/>
                <a:cs typeface="Arial"/>
              </a:rPr>
              <a:t>billionth</a:t>
            </a:r>
            <a:r>
              <a:rPr sz="2400" spc="-90" dirty="0">
                <a:latin typeface="Arial"/>
                <a:cs typeface="Arial"/>
              </a:rPr>
              <a:t> </a:t>
            </a:r>
            <a:r>
              <a:rPr sz="2400" dirty="0">
                <a:latin typeface="Arial"/>
                <a:cs typeface="Arial"/>
              </a:rPr>
              <a:t>of</a:t>
            </a:r>
            <a:r>
              <a:rPr sz="2400" spc="125" dirty="0">
                <a:latin typeface="Arial"/>
                <a:cs typeface="Arial"/>
              </a:rPr>
              <a:t> </a:t>
            </a:r>
            <a:r>
              <a:rPr sz="2400" dirty="0">
                <a:latin typeface="Arial"/>
                <a:cs typeface="Arial"/>
              </a:rPr>
              <a:t>a</a:t>
            </a:r>
            <a:r>
              <a:rPr sz="2400" spc="75" dirty="0">
                <a:latin typeface="Arial"/>
                <a:cs typeface="Arial"/>
              </a:rPr>
              <a:t> </a:t>
            </a:r>
            <a:r>
              <a:rPr sz="2400" spc="-110" dirty="0">
                <a:latin typeface="Arial"/>
                <a:cs typeface="Arial"/>
              </a:rPr>
              <a:t>meter.</a:t>
            </a:r>
            <a:r>
              <a:rPr sz="2400" spc="85" dirty="0">
                <a:latin typeface="Arial"/>
                <a:cs typeface="Arial"/>
              </a:rPr>
              <a:t> </a:t>
            </a:r>
            <a:r>
              <a:rPr sz="2400" spc="-285" dirty="0">
                <a:latin typeface="Arial"/>
                <a:cs typeface="Arial"/>
              </a:rPr>
              <a:t>This</a:t>
            </a:r>
            <a:r>
              <a:rPr sz="2400" spc="114" dirty="0">
                <a:latin typeface="Arial"/>
                <a:cs typeface="Arial"/>
              </a:rPr>
              <a:t> </a:t>
            </a:r>
            <a:r>
              <a:rPr sz="2400" spc="-30" dirty="0">
                <a:latin typeface="Arial"/>
                <a:cs typeface="Arial"/>
              </a:rPr>
              <a:t>indeed</a:t>
            </a:r>
            <a:r>
              <a:rPr sz="2400" spc="75" dirty="0">
                <a:latin typeface="Arial"/>
                <a:cs typeface="Arial"/>
              </a:rPr>
              <a:t> </a:t>
            </a:r>
            <a:r>
              <a:rPr sz="2400" spc="-75" dirty="0">
                <a:latin typeface="Arial"/>
                <a:cs typeface="Arial"/>
              </a:rPr>
              <a:t>allows</a:t>
            </a:r>
            <a:r>
              <a:rPr sz="2400" spc="80" dirty="0">
                <a:latin typeface="Arial"/>
                <a:cs typeface="Arial"/>
              </a:rPr>
              <a:t> </a:t>
            </a:r>
            <a:r>
              <a:rPr sz="2400" spc="-360" dirty="0">
                <a:latin typeface="Arial"/>
                <a:cs typeface="Arial"/>
              </a:rPr>
              <a:t>us</a:t>
            </a:r>
            <a:r>
              <a:rPr sz="2400" spc="195" dirty="0">
                <a:latin typeface="Arial"/>
                <a:cs typeface="Arial"/>
              </a:rPr>
              <a:t> </a:t>
            </a:r>
            <a:r>
              <a:rPr sz="2400" dirty="0">
                <a:latin typeface="Arial"/>
                <a:cs typeface="Arial"/>
              </a:rPr>
              <a:t>to</a:t>
            </a:r>
            <a:r>
              <a:rPr sz="2400" spc="80" dirty="0">
                <a:latin typeface="Arial"/>
                <a:cs typeface="Arial"/>
              </a:rPr>
              <a:t> </a:t>
            </a:r>
            <a:r>
              <a:rPr sz="2400" spc="-75" dirty="0">
                <a:latin typeface="Arial"/>
                <a:cs typeface="Arial"/>
              </a:rPr>
              <a:t>think</a:t>
            </a:r>
            <a:r>
              <a:rPr sz="2400" spc="75" dirty="0">
                <a:latin typeface="Arial"/>
                <a:cs typeface="Arial"/>
              </a:rPr>
              <a:t> </a:t>
            </a:r>
            <a:r>
              <a:rPr sz="2400" dirty="0">
                <a:latin typeface="Arial"/>
                <a:cs typeface="Arial"/>
              </a:rPr>
              <a:t>in</a:t>
            </a:r>
            <a:r>
              <a:rPr sz="2400" spc="80" dirty="0">
                <a:latin typeface="Arial"/>
                <a:cs typeface="Arial"/>
              </a:rPr>
              <a:t> </a:t>
            </a:r>
            <a:r>
              <a:rPr sz="2400" dirty="0">
                <a:latin typeface="Arial"/>
                <a:cs typeface="Arial"/>
              </a:rPr>
              <a:t>both</a:t>
            </a:r>
            <a:r>
              <a:rPr sz="2400" spc="75" dirty="0">
                <a:latin typeface="Arial"/>
                <a:cs typeface="Arial"/>
              </a:rPr>
              <a:t> </a:t>
            </a:r>
            <a:r>
              <a:rPr sz="2400" spc="-40" dirty="0">
                <a:latin typeface="Arial"/>
                <a:cs typeface="Arial"/>
              </a:rPr>
              <a:t>the 	</a:t>
            </a:r>
            <a:r>
              <a:rPr sz="2400" dirty="0">
                <a:latin typeface="Arial"/>
                <a:cs typeface="Arial"/>
              </a:rPr>
              <a:t>‘bottom</a:t>
            </a:r>
            <a:r>
              <a:rPr sz="2400" spc="595" dirty="0">
                <a:latin typeface="Arial"/>
                <a:cs typeface="Arial"/>
              </a:rPr>
              <a:t> </a:t>
            </a:r>
            <a:r>
              <a:rPr sz="2400" dirty="0">
                <a:latin typeface="Arial"/>
                <a:cs typeface="Arial"/>
              </a:rPr>
              <a:t>up’</a:t>
            </a:r>
            <a:r>
              <a:rPr sz="2400" spc="-30" dirty="0">
                <a:latin typeface="Arial"/>
                <a:cs typeface="Arial"/>
              </a:rPr>
              <a:t>  </a:t>
            </a:r>
            <a:r>
              <a:rPr sz="2400" dirty="0">
                <a:latin typeface="Arial"/>
                <a:cs typeface="Arial"/>
              </a:rPr>
              <a:t>or</a:t>
            </a:r>
            <a:r>
              <a:rPr sz="2400" spc="-25" dirty="0">
                <a:latin typeface="Arial"/>
                <a:cs typeface="Arial"/>
              </a:rPr>
              <a:t>  </a:t>
            </a:r>
            <a:r>
              <a:rPr sz="2400" dirty="0">
                <a:latin typeface="Arial"/>
                <a:cs typeface="Arial"/>
              </a:rPr>
              <a:t>the</a:t>
            </a:r>
            <a:r>
              <a:rPr sz="2400" spc="-30" dirty="0">
                <a:latin typeface="Arial"/>
                <a:cs typeface="Arial"/>
              </a:rPr>
              <a:t>  </a:t>
            </a:r>
            <a:r>
              <a:rPr sz="2400" dirty="0">
                <a:latin typeface="Arial"/>
                <a:cs typeface="Arial"/>
              </a:rPr>
              <a:t>‘top</a:t>
            </a:r>
            <a:r>
              <a:rPr sz="2400" spc="595" dirty="0">
                <a:latin typeface="Arial"/>
                <a:cs typeface="Arial"/>
              </a:rPr>
              <a:t> </a:t>
            </a:r>
            <a:r>
              <a:rPr sz="2400" dirty="0">
                <a:latin typeface="Arial"/>
                <a:cs typeface="Arial"/>
              </a:rPr>
              <a:t>down’</a:t>
            </a:r>
            <a:r>
              <a:rPr sz="2400" spc="-25" dirty="0">
                <a:latin typeface="Arial"/>
                <a:cs typeface="Arial"/>
              </a:rPr>
              <a:t>  </a:t>
            </a:r>
            <a:r>
              <a:rPr sz="2400" spc="-10" dirty="0">
                <a:latin typeface="Arial"/>
                <a:cs typeface="Arial"/>
              </a:rPr>
              <a:t>approaches</a:t>
            </a:r>
            <a:r>
              <a:rPr sz="2400" spc="-25" dirty="0">
                <a:latin typeface="Arial"/>
                <a:cs typeface="Arial"/>
              </a:rPr>
              <a:t>  </a:t>
            </a:r>
            <a:r>
              <a:rPr sz="2400" dirty="0">
                <a:latin typeface="Arial"/>
                <a:cs typeface="Arial"/>
              </a:rPr>
              <a:t>to</a:t>
            </a:r>
            <a:r>
              <a:rPr sz="2400" spc="-30" dirty="0">
                <a:latin typeface="Arial"/>
                <a:cs typeface="Arial"/>
              </a:rPr>
              <a:t>  </a:t>
            </a:r>
            <a:r>
              <a:rPr sz="2400" spc="-155" dirty="0">
                <a:latin typeface="Arial"/>
                <a:cs typeface="Arial"/>
              </a:rPr>
              <a:t>synthesize 	</a:t>
            </a:r>
            <a:r>
              <a:rPr sz="2400" spc="-75" dirty="0">
                <a:latin typeface="Arial"/>
                <a:cs typeface="Arial"/>
              </a:rPr>
              <a:t>nanomaterials.</a:t>
            </a:r>
            <a:endParaRPr sz="2400">
              <a:latin typeface="Arial"/>
              <a:cs typeface="Arial"/>
            </a:endParaRPr>
          </a:p>
        </p:txBody>
      </p:sp>
      <p:pic>
        <p:nvPicPr>
          <p:cNvPr id="3" name="object 3"/>
          <p:cNvPicPr/>
          <p:nvPr/>
        </p:nvPicPr>
        <p:blipFill>
          <a:blip r:embed="rId2" cstate="print"/>
          <a:stretch>
            <a:fillRect/>
          </a:stretch>
        </p:blipFill>
        <p:spPr>
          <a:xfrm>
            <a:off x="4800600" y="2209859"/>
            <a:ext cx="3733223" cy="4327465"/>
          </a:xfrm>
          <a:prstGeom prst="rect">
            <a:avLst/>
          </a:prstGeom>
        </p:spPr>
      </p:pic>
      <p:sp>
        <p:nvSpPr>
          <p:cNvPr id="4" name="object 4"/>
          <p:cNvSpPr txBox="1"/>
          <p:nvPr/>
        </p:nvSpPr>
        <p:spPr>
          <a:xfrm>
            <a:off x="459740" y="3877513"/>
            <a:ext cx="4031615" cy="57467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Schematic</a:t>
            </a:r>
            <a:r>
              <a:rPr sz="1800" spc="-35" dirty="0">
                <a:latin typeface="Arial"/>
                <a:cs typeface="Arial"/>
              </a:rPr>
              <a:t> </a:t>
            </a:r>
            <a:r>
              <a:rPr sz="1800" dirty="0">
                <a:latin typeface="Arial"/>
                <a:cs typeface="Arial"/>
              </a:rPr>
              <a:t>illustration</a:t>
            </a:r>
            <a:r>
              <a:rPr sz="1800" spc="-20" dirty="0">
                <a:latin typeface="Arial"/>
                <a:cs typeface="Arial"/>
              </a:rPr>
              <a:t> </a:t>
            </a:r>
            <a:r>
              <a:rPr sz="1800" dirty="0">
                <a:latin typeface="Arial"/>
                <a:cs typeface="Arial"/>
              </a:rPr>
              <a:t>of</a:t>
            </a:r>
            <a:r>
              <a:rPr sz="1800" spc="-10" dirty="0">
                <a:latin typeface="Arial"/>
                <a:cs typeface="Arial"/>
              </a:rPr>
              <a:t> </a:t>
            </a:r>
            <a:r>
              <a:rPr sz="1800" dirty="0">
                <a:latin typeface="Arial"/>
                <a:cs typeface="Arial"/>
              </a:rPr>
              <a:t>the</a:t>
            </a:r>
            <a:r>
              <a:rPr sz="1800" spc="-25" dirty="0">
                <a:latin typeface="Arial"/>
                <a:cs typeface="Arial"/>
              </a:rPr>
              <a:t> </a:t>
            </a:r>
            <a:r>
              <a:rPr sz="1800" spc="-10" dirty="0">
                <a:latin typeface="Arial"/>
                <a:cs typeface="Arial"/>
              </a:rPr>
              <a:t>preparative</a:t>
            </a:r>
            <a:endParaRPr sz="1800">
              <a:latin typeface="Arial"/>
              <a:cs typeface="Arial"/>
            </a:endParaRPr>
          </a:p>
          <a:p>
            <a:pPr marL="12700">
              <a:lnSpc>
                <a:spcPct val="100000"/>
              </a:lnSpc>
            </a:pPr>
            <a:r>
              <a:rPr sz="1800" dirty="0">
                <a:latin typeface="Arial"/>
                <a:cs typeface="Arial"/>
              </a:rPr>
              <a:t>methods</a:t>
            </a:r>
            <a:r>
              <a:rPr sz="1800" spc="-10" dirty="0">
                <a:latin typeface="Arial"/>
                <a:cs typeface="Arial"/>
              </a:rPr>
              <a:t> </a:t>
            </a:r>
            <a:r>
              <a:rPr sz="1800" dirty="0">
                <a:latin typeface="Arial"/>
                <a:cs typeface="Arial"/>
              </a:rPr>
              <a:t>of</a:t>
            </a:r>
            <a:r>
              <a:rPr sz="1800" spc="-25" dirty="0">
                <a:latin typeface="Arial"/>
                <a:cs typeface="Arial"/>
              </a:rPr>
              <a:t> </a:t>
            </a:r>
            <a:r>
              <a:rPr sz="1800" spc="-10" dirty="0">
                <a:latin typeface="Arial"/>
                <a:cs typeface="Arial"/>
              </a:rPr>
              <a:t>nanoparticles.</a:t>
            </a:r>
            <a:endParaRPr sz="18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293942"/>
            <a:ext cx="8074025" cy="3885038"/>
          </a:xfrm>
          <a:prstGeom prst="rect">
            <a:avLst/>
          </a:prstGeom>
        </p:spPr>
        <p:txBody>
          <a:bodyPr vert="horz" wrap="square" lIns="0" tIns="85725" rIns="0" bIns="0" rtlCol="0">
            <a:spAutoFit/>
          </a:bodyPr>
          <a:lstStyle/>
          <a:p>
            <a:pPr marL="285115" indent="-272415" algn="just">
              <a:lnSpc>
                <a:spcPct val="100000"/>
              </a:lnSpc>
              <a:spcBef>
                <a:spcPts val="675"/>
              </a:spcBef>
              <a:buClr>
                <a:srgbClr val="ACC2C8"/>
              </a:buClr>
              <a:buFont typeface="Arial"/>
              <a:buChar char="•"/>
              <a:tabLst>
                <a:tab pos="285115" algn="l"/>
              </a:tabLst>
            </a:pPr>
            <a:r>
              <a:rPr sz="2400" b="1" spc="-254" dirty="0">
                <a:latin typeface="Arial"/>
                <a:cs typeface="Arial"/>
              </a:rPr>
              <a:t>Bottom</a:t>
            </a:r>
            <a:r>
              <a:rPr sz="2400" b="1" spc="5" dirty="0">
                <a:latin typeface="Arial"/>
                <a:cs typeface="Arial"/>
              </a:rPr>
              <a:t> </a:t>
            </a:r>
            <a:r>
              <a:rPr sz="2400" b="1" spc="-25" dirty="0">
                <a:latin typeface="Arial"/>
                <a:cs typeface="Arial"/>
              </a:rPr>
              <a:t>up</a:t>
            </a:r>
            <a:endParaRPr sz="2400" dirty="0">
              <a:latin typeface="Arial"/>
              <a:cs typeface="Arial"/>
            </a:endParaRPr>
          </a:p>
          <a:p>
            <a:pPr marL="285115" indent="-272415" algn="just">
              <a:lnSpc>
                <a:spcPct val="100000"/>
              </a:lnSpc>
              <a:spcBef>
                <a:spcPts val="580"/>
              </a:spcBef>
              <a:buClr>
                <a:srgbClr val="ACC2C8"/>
              </a:buClr>
              <a:buChar char="•"/>
              <a:tabLst>
                <a:tab pos="285115" algn="l"/>
              </a:tabLst>
            </a:pPr>
            <a:r>
              <a:rPr sz="2400" spc="-200" dirty="0">
                <a:latin typeface="Arial"/>
                <a:cs typeface="Arial"/>
              </a:rPr>
              <a:t>assemble</a:t>
            </a:r>
            <a:r>
              <a:rPr sz="2400" spc="25" dirty="0">
                <a:latin typeface="Arial"/>
                <a:cs typeface="Arial"/>
              </a:rPr>
              <a:t> </a:t>
            </a:r>
            <a:r>
              <a:rPr sz="2400" spc="-200" dirty="0">
                <a:latin typeface="Arial"/>
                <a:cs typeface="Arial"/>
              </a:rPr>
              <a:t>atoms</a:t>
            </a:r>
            <a:r>
              <a:rPr sz="2400" spc="50" dirty="0">
                <a:latin typeface="Arial"/>
                <a:cs typeface="Arial"/>
              </a:rPr>
              <a:t> </a:t>
            </a:r>
            <a:r>
              <a:rPr sz="2400" spc="-150" dirty="0">
                <a:latin typeface="Arial"/>
                <a:cs typeface="Arial"/>
              </a:rPr>
              <a:t>(</a:t>
            </a:r>
            <a:r>
              <a:rPr sz="2400" spc="-150" dirty="0">
                <a:solidFill>
                  <a:schemeClr val="accent1">
                    <a:lumMod val="75000"/>
                  </a:schemeClr>
                </a:solidFill>
                <a:latin typeface="Arial"/>
                <a:cs typeface="Arial"/>
              </a:rPr>
              <a:t>sol-</a:t>
            </a:r>
            <a:r>
              <a:rPr sz="2400" spc="-100" dirty="0">
                <a:solidFill>
                  <a:schemeClr val="accent1">
                    <a:lumMod val="75000"/>
                  </a:schemeClr>
                </a:solidFill>
                <a:latin typeface="Arial"/>
                <a:cs typeface="Arial"/>
              </a:rPr>
              <a:t>gel</a:t>
            </a:r>
            <a:r>
              <a:rPr sz="2400" spc="15" dirty="0">
                <a:solidFill>
                  <a:schemeClr val="accent1">
                    <a:lumMod val="75000"/>
                  </a:schemeClr>
                </a:solidFill>
                <a:latin typeface="Arial"/>
                <a:cs typeface="Arial"/>
              </a:rPr>
              <a:t> </a:t>
            </a:r>
            <a:r>
              <a:rPr sz="2400" spc="-195" dirty="0">
                <a:solidFill>
                  <a:schemeClr val="accent1">
                    <a:lumMod val="75000"/>
                  </a:schemeClr>
                </a:solidFill>
                <a:latin typeface="Arial"/>
                <a:cs typeface="Arial"/>
              </a:rPr>
              <a:t>method,</a:t>
            </a:r>
            <a:r>
              <a:rPr sz="2400" spc="40" dirty="0">
                <a:solidFill>
                  <a:schemeClr val="accent1">
                    <a:lumMod val="75000"/>
                  </a:schemeClr>
                </a:solidFill>
                <a:latin typeface="Arial"/>
                <a:cs typeface="Arial"/>
              </a:rPr>
              <a:t> </a:t>
            </a:r>
            <a:r>
              <a:rPr sz="2400" spc="-120" dirty="0">
                <a:solidFill>
                  <a:schemeClr val="accent1">
                    <a:lumMod val="75000"/>
                  </a:schemeClr>
                </a:solidFill>
                <a:latin typeface="Arial"/>
                <a:cs typeface="Arial"/>
              </a:rPr>
              <a:t>precipitation</a:t>
            </a:r>
            <a:r>
              <a:rPr sz="2400" spc="35" dirty="0">
                <a:solidFill>
                  <a:schemeClr val="accent1">
                    <a:lumMod val="75000"/>
                  </a:schemeClr>
                </a:solidFill>
                <a:latin typeface="Arial"/>
                <a:cs typeface="Arial"/>
              </a:rPr>
              <a:t> </a:t>
            </a:r>
            <a:r>
              <a:rPr sz="2400" spc="-10" dirty="0">
                <a:solidFill>
                  <a:schemeClr val="accent1">
                    <a:lumMod val="75000"/>
                  </a:schemeClr>
                </a:solidFill>
                <a:latin typeface="Arial"/>
                <a:cs typeface="Arial"/>
              </a:rPr>
              <a:t>etc.)</a:t>
            </a:r>
            <a:endParaRPr sz="2400" dirty="0">
              <a:solidFill>
                <a:schemeClr val="accent1">
                  <a:lumMod val="75000"/>
                </a:schemeClr>
              </a:solidFill>
              <a:latin typeface="Arial"/>
              <a:cs typeface="Arial"/>
            </a:endParaRPr>
          </a:p>
          <a:p>
            <a:pPr marL="285115" marR="5080" indent="-273050" algn="just">
              <a:lnSpc>
                <a:spcPct val="100000"/>
              </a:lnSpc>
              <a:spcBef>
                <a:spcPts val="575"/>
              </a:spcBef>
              <a:buClr>
                <a:srgbClr val="ACC2C8"/>
              </a:buClr>
              <a:buFont typeface="Arial"/>
              <a:buChar char="•"/>
              <a:tabLst>
                <a:tab pos="285115" algn="l"/>
              </a:tabLst>
            </a:pPr>
            <a:r>
              <a:rPr sz="2400" spc="-210" dirty="0">
                <a:solidFill>
                  <a:schemeClr val="accent1">
                    <a:lumMod val="75000"/>
                  </a:schemeClr>
                </a:solidFill>
                <a:latin typeface="Arial"/>
                <a:cs typeface="Arial"/>
              </a:rPr>
              <a:t>Example,</a:t>
            </a:r>
            <a:r>
              <a:rPr sz="2400" spc="40" dirty="0">
                <a:solidFill>
                  <a:schemeClr val="accent1">
                    <a:lumMod val="75000"/>
                  </a:schemeClr>
                </a:solidFill>
                <a:latin typeface="Arial"/>
                <a:cs typeface="Arial"/>
              </a:rPr>
              <a:t> </a:t>
            </a:r>
            <a:r>
              <a:rPr sz="2400" spc="-200" dirty="0">
                <a:solidFill>
                  <a:schemeClr val="accent1">
                    <a:lumMod val="75000"/>
                  </a:schemeClr>
                </a:solidFill>
                <a:latin typeface="Arial"/>
                <a:cs typeface="Arial"/>
              </a:rPr>
              <a:t>synthesizing</a:t>
            </a:r>
            <a:r>
              <a:rPr sz="2400" spc="35" dirty="0">
                <a:solidFill>
                  <a:schemeClr val="accent1">
                    <a:lumMod val="75000"/>
                  </a:schemeClr>
                </a:solidFill>
                <a:latin typeface="Arial"/>
                <a:cs typeface="Arial"/>
              </a:rPr>
              <a:t> </a:t>
            </a:r>
            <a:r>
              <a:rPr sz="2400" spc="-175" dirty="0">
                <a:solidFill>
                  <a:schemeClr val="accent1">
                    <a:lumMod val="75000"/>
                  </a:schemeClr>
                </a:solidFill>
                <a:latin typeface="Arial"/>
                <a:cs typeface="Arial"/>
              </a:rPr>
              <a:t>nonmetallic</a:t>
            </a:r>
            <a:r>
              <a:rPr sz="2400" spc="15" dirty="0">
                <a:solidFill>
                  <a:schemeClr val="accent1">
                    <a:lumMod val="75000"/>
                  </a:schemeClr>
                </a:solidFill>
                <a:latin typeface="Arial"/>
                <a:cs typeface="Arial"/>
              </a:rPr>
              <a:t> </a:t>
            </a:r>
            <a:r>
              <a:rPr sz="2400" spc="-135" dirty="0">
                <a:solidFill>
                  <a:schemeClr val="accent1">
                    <a:lumMod val="75000"/>
                  </a:schemeClr>
                </a:solidFill>
                <a:latin typeface="Arial"/>
                <a:cs typeface="Arial"/>
              </a:rPr>
              <a:t>inorganic</a:t>
            </a:r>
            <a:r>
              <a:rPr sz="2400" spc="35" dirty="0">
                <a:solidFill>
                  <a:schemeClr val="accent1">
                    <a:lumMod val="75000"/>
                  </a:schemeClr>
                </a:solidFill>
                <a:latin typeface="Arial"/>
                <a:cs typeface="Arial"/>
              </a:rPr>
              <a:t> </a:t>
            </a:r>
            <a:r>
              <a:rPr sz="2400" spc="-145" dirty="0">
                <a:solidFill>
                  <a:schemeClr val="accent1">
                    <a:lumMod val="75000"/>
                  </a:schemeClr>
                </a:solidFill>
                <a:latin typeface="Arial"/>
                <a:cs typeface="Arial"/>
              </a:rPr>
              <a:t>materials</a:t>
            </a:r>
            <a:r>
              <a:rPr sz="2400" spc="45" dirty="0">
                <a:solidFill>
                  <a:schemeClr val="accent1">
                    <a:lumMod val="75000"/>
                  </a:schemeClr>
                </a:solidFill>
                <a:latin typeface="Arial"/>
                <a:cs typeface="Arial"/>
              </a:rPr>
              <a:t> </a:t>
            </a:r>
            <a:r>
              <a:rPr sz="2400" spc="-85" dirty="0">
                <a:solidFill>
                  <a:schemeClr val="accent1">
                    <a:lumMod val="75000"/>
                  </a:schemeClr>
                </a:solidFill>
                <a:latin typeface="Arial"/>
                <a:cs typeface="Arial"/>
              </a:rPr>
              <a:t>like</a:t>
            </a:r>
            <a:r>
              <a:rPr sz="2400" spc="35" dirty="0">
                <a:solidFill>
                  <a:schemeClr val="accent1">
                    <a:lumMod val="75000"/>
                  </a:schemeClr>
                </a:solidFill>
                <a:latin typeface="Arial"/>
                <a:cs typeface="Arial"/>
              </a:rPr>
              <a:t> </a:t>
            </a:r>
            <a:r>
              <a:rPr sz="2400" spc="-190" dirty="0">
                <a:solidFill>
                  <a:schemeClr val="accent1">
                    <a:lumMod val="75000"/>
                  </a:schemeClr>
                </a:solidFill>
                <a:latin typeface="Arial"/>
                <a:cs typeface="Arial"/>
              </a:rPr>
              <a:t>glasses, </a:t>
            </a:r>
            <a:r>
              <a:rPr sz="2400" spc="-210" dirty="0">
                <a:solidFill>
                  <a:schemeClr val="accent1">
                    <a:lumMod val="75000"/>
                  </a:schemeClr>
                </a:solidFill>
                <a:latin typeface="Arial"/>
                <a:cs typeface="Arial"/>
              </a:rPr>
              <a:t>glass</a:t>
            </a:r>
            <a:r>
              <a:rPr sz="2400" spc="-5" dirty="0">
                <a:solidFill>
                  <a:schemeClr val="accent1">
                    <a:lumMod val="75000"/>
                  </a:schemeClr>
                </a:solidFill>
                <a:latin typeface="Arial"/>
                <a:cs typeface="Arial"/>
              </a:rPr>
              <a:t> </a:t>
            </a:r>
            <a:r>
              <a:rPr sz="2400" spc="-235" dirty="0">
                <a:solidFill>
                  <a:schemeClr val="accent1">
                    <a:lumMod val="75000"/>
                  </a:schemeClr>
                </a:solidFill>
                <a:latin typeface="Arial"/>
                <a:cs typeface="Arial"/>
              </a:rPr>
              <a:t>ceramics</a:t>
            </a:r>
            <a:r>
              <a:rPr sz="2400" spc="-15" dirty="0">
                <a:solidFill>
                  <a:schemeClr val="accent1">
                    <a:lumMod val="75000"/>
                  </a:schemeClr>
                </a:solidFill>
                <a:latin typeface="Arial"/>
                <a:cs typeface="Arial"/>
              </a:rPr>
              <a:t> </a:t>
            </a:r>
            <a:r>
              <a:rPr sz="2400" dirty="0">
                <a:solidFill>
                  <a:schemeClr val="accent1">
                    <a:lumMod val="75000"/>
                  </a:schemeClr>
                </a:solidFill>
                <a:latin typeface="Arial"/>
                <a:cs typeface="Arial"/>
              </a:rPr>
              <a:t>or</a:t>
            </a:r>
            <a:r>
              <a:rPr sz="2400" spc="-40" dirty="0">
                <a:solidFill>
                  <a:schemeClr val="accent1">
                    <a:lumMod val="75000"/>
                  </a:schemeClr>
                </a:solidFill>
                <a:latin typeface="Arial"/>
                <a:cs typeface="Arial"/>
              </a:rPr>
              <a:t> </a:t>
            </a:r>
            <a:r>
              <a:rPr sz="2400" spc="-210" dirty="0">
                <a:solidFill>
                  <a:schemeClr val="accent1">
                    <a:lumMod val="75000"/>
                  </a:schemeClr>
                </a:solidFill>
                <a:latin typeface="Arial"/>
                <a:cs typeface="Arial"/>
              </a:rPr>
              <a:t>ceramic</a:t>
            </a:r>
            <a:r>
              <a:rPr sz="2400" spc="-10" dirty="0">
                <a:solidFill>
                  <a:schemeClr val="accent1">
                    <a:lumMod val="75000"/>
                  </a:schemeClr>
                </a:solidFill>
                <a:latin typeface="Arial"/>
                <a:cs typeface="Arial"/>
              </a:rPr>
              <a:t> </a:t>
            </a:r>
            <a:r>
              <a:rPr sz="2400" spc="-165" dirty="0">
                <a:solidFill>
                  <a:schemeClr val="accent1">
                    <a:lumMod val="75000"/>
                  </a:schemeClr>
                </a:solidFill>
                <a:latin typeface="Arial"/>
                <a:cs typeface="Arial"/>
              </a:rPr>
              <a:t>materials</a:t>
            </a:r>
            <a:r>
              <a:rPr sz="2400" spc="-10" dirty="0">
                <a:solidFill>
                  <a:schemeClr val="accent1">
                    <a:lumMod val="75000"/>
                  </a:schemeClr>
                </a:solidFill>
                <a:latin typeface="Arial"/>
                <a:cs typeface="Arial"/>
              </a:rPr>
              <a:t> </a:t>
            </a:r>
            <a:r>
              <a:rPr sz="2400" dirty="0">
                <a:solidFill>
                  <a:schemeClr val="accent1">
                    <a:lumMod val="75000"/>
                  </a:schemeClr>
                </a:solidFill>
                <a:latin typeface="Arial"/>
                <a:cs typeface="Arial"/>
              </a:rPr>
              <a:t>at</a:t>
            </a:r>
            <a:r>
              <a:rPr sz="2400" spc="-15" dirty="0">
                <a:solidFill>
                  <a:schemeClr val="accent1">
                    <a:lumMod val="75000"/>
                  </a:schemeClr>
                </a:solidFill>
                <a:latin typeface="Arial"/>
                <a:cs typeface="Arial"/>
              </a:rPr>
              <a:t> </a:t>
            </a:r>
            <a:r>
              <a:rPr sz="2400" spc="-155" dirty="0">
                <a:solidFill>
                  <a:schemeClr val="accent1">
                    <a:lumMod val="75000"/>
                  </a:schemeClr>
                </a:solidFill>
                <a:latin typeface="Arial"/>
                <a:cs typeface="Arial"/>
              </a:rPr>
              <a:t>very</a:t>
            </a:r>
            <a:r>
              <a:rPr sz="2400" spc="-30" dirty="0">
                <a:solidFill>
                  <a:schemeClr val="accent1">
                    <a:lumMod val="75000"/>
                  </a:schemeClr>
                </a:solidFill>
                <a:latin typeface="Arial"/>
                <a:cs typeface="Arial"/>
              </a:rPr>
              <a:t> </a:t>
            </a:r>
            <a:r>
              <a:rPr sz="2400" spc="-195" dirty="0">
                <a:solidFill>
                  <a:schemeClr val="accent1">
                    <a:lumMod val="75000"/>
                  </a:schemeClr>
                </a:solidFill>
                <a:latin typeface="Arial"/>
                <a:cs typeface="Arial"/>
              </a:rPr>
              <a:t>low</a:t>
            </a:r>
            <a:r>
              <a:rPr sz="2400" spc="-5" dirty="0">
                <a:solidFill>
                  <a:schemeClr val="accent1">
                    <a:lumMod val="75000"/>
                  </a:schemeClr>
                </a:solidFill>
                <a:latin typeface="Arial"/>
                <a:cs typeface="Arial"/>
              </a:rPr>
              <a:t> </a:t>
            </a:r>
            <a:r>
              <a:rPr sz="2400" spc="-95" dirty="0">
                <a:solidFill>
                  <a:schemeClr val="accent1">
                    <a:lumMod val="75000"/>
                  </a:schemeClr>
                </a:solidFill>
                <a:latin typeface="Arial"/>
                <a:cs typeface="Arial"/>
              </a:rPr>
              <a:t>temperatures</a:t>
            </a:r>
            <a:r>
              <a:rPr sz="2400" spc="-95" dirty="0">
                <a:latin typeface="Arial"/>
                <a:cs typeface="Arial"/>
              </a:rPr>
              <a:t>)</a:t>
            </a:r>
            <a:endParaRPr sz="2400" dirty="0">
              <a:latin typeface="Arial"/>
              <a:cs typeface="Arial"/>
            </a:endParaRPr>
          </a:p>
          <a:p>
            <a:pPr algn="just">
              <a:lnSpc>
                <a:spcPct val="100000"/>
              </a:lnSpc>
              <a:spcBef>
                <a:spcPts val="1270"/>
              </a:spcBef>
              <a:buClr>
                <a:srgbClr val="ACC2C8"/>
              </a:buClr>
              <a:buFont typeface="Arial"/>
              <a:buChar char="•"/>
            </a:pPr>
            <a:endParaRPr sz="2400" dirty="0">
              <a:latin typeface="Arial"/>
              <a:cs typeface="Arial"/>
            </a:endParaRPr>
          </a:p>
          <a:p>
            <a:pPr marL="285115" indent="-272415" algn="just">
              <a:lnSpc>
                <a:spcPct val="100000"/>
              </a:lnSpc>
              <a:spcBef>
                <a:spcPts val="5"/>
              </a:spcBef>
              <a:buClr>
                <a:srgbClr val="ACC2C8"/>
              </a:buClr>
              <a:buFont typeface="Arial"/>
              <a:buChar char="•"/>
              <a:tabLst>
                <a:tab pos="285115" algn="l"/>
              </a:tabLst>
            </a:pPr>
            <a:r>
              <a:rPr sz="2400" b="1" spc="-295" dirty="0">
                <a:latin typeface="Arial"/>
                <a:cs typeface="Arial"/>
              </a:rPr>
              <a:t>Top</a:t>
            </a:r>
            <a:r>
              <a:rPr sz="2400" b="1" spc="-25" dirty="0">
                <a:latin typeface="Arial"/>
                <a:cs typeface="Arial"/>
              </a:rPr>
              <a:t> </a:t>
            </a:r>
            <a:r>
              <a:rPr sz="2400" b="1" spc="-20" dirty="0">
                <a:latin typeface="Arial"/>
                <a:cs typeface="Arial"/>
              </a:rPr>
              <a:t>down</a:t>
            </a:r>
            <a:endParaRPr sz="2400" dirty="0">
              <a:latin typeface="Arial"/>
              <a:cs typeface="Arial"/>
            </a:endParaRPr>
          </a:p>
          <a:p>
            <a:pPr marL="285115" indent="-272415" algn="just">
              <a:lnSpc>
                <a:spcPct val="100000"/>
              </a:lnSpc>
              <a:spcBef>
                <a:spcPts val="575"/>
              </a:spcBef>
              <a:buClr>
                <a:srgbClr val="ACC2C8"/>
              </a:buClr>
              <a:buChar char="•"/>
              <a:tabLst>
                <a:tab pos="285115" algn="l"/>
              </a:tabLst>
            </a:pPr>
            <a:r>
              <a:rPr sz="2400" spc="-114" dirty="0">
                <a:latin typeface="Arial"/>
                <a:cs typeface="Arial"/>
              </a:rPr>
              <a:t>dis-</a:t>
            </a:r>
            <a:r>
              <a:rPr sz="2400" spc="-80" dirty="0">
                <a:latin typeface="Arial"/>
                <a:cs typeface="Arial"/>
              </a:rPr>
              <a:t>assemble</a:t>
            </a:r>
            <a:endParaRPr sz="2400" dirty="0">
              <a:latin typeface="Arial"/>
              <a:cs typeface="Arial"/>
            </a:endParaRPr>
          </a:p>
          <a:p>
            <a:pPr marL="285115" marR="8890" indent="-273050" algn="just">
              <a:lnSpc>
                <a:spcPct val="100000"/>
              </a:lnSpc>
              <a:spcBef>
                <a:spcPts val="580"/>
              </a:spcBef>
              <a:buClr>
                <a:srgbClr val="ACC2C8"/>
              </a:buClr>
              <a:buFont typeface="Arial"/>
              <a:buChar char="•"/>
              <a:tabLst>
                <a:tab pos="285115" algn="l"/>
                <a:tab pos="805180" algn="l"/>
                <a:tab pos="2005964" algn="l"/>
                <a:tab pos="2501900" algn="l"/>
                <a:tab pos="3637279" algn="l"/>
                <a:tab pos="4062729" algn="l"/>
                <a:tab pos="4998085" algn="l"/>
                <a:tab pos="5850255" algn="l"/>
                <a:tab pos="6276975" algn="l"/>
              </a:tabLst>
            </a:pPr>
            <a:r>
              <a:rPr sz="2400" spc="-25" dirty="0">
                <a:solidFill>
                  <a:schemeClr val="accent1">
                    <a:lumMod val="75000"/>
                  </a:schemeClr>
                </a:solidFill>
                <a:latin typeface="Arial"/>
                <a:cs typeface="Arial"/>
              </a:rPr>
              <a:t>For</a:t>
            </a:r>
            <a:r>
              <a:rPr sz="2400" dirty="0">
                <a:solidFill>
                  <a:schemeClr val="accent1">
                    <a:lumMod val="75000"/>
                  </a:schemeClr>
                </a:solidFill>
                <a:latin typeface="Arial"/>
                <a:cs typeface="Arial"/>
              </a:rPr>
              <a:t>	</a:t>
            </a:r>
            <a:r>
              <a:rPr sz="2400" spc="-50" dirty="0">
                <a:solidFill>
                  <a:schemeClr val="accent1">
                    <a:lumMod val="75000"/>
                  </a:schemeClr>
                </a:solidFill>
                <a:latin typeface="Arial"/>
                <a:cs typeface="Arial"/>
              </a:rPr>
              <a:t>example,</a:t>
            </a:r>
            <a:r>
              <a:rPr sz="2400" dirty="0">
                <a:solidFill>
                  <a:schemeClr val="accent1">
                    <a:lumMod val="75000"/>
                  </a:schemeClr>
                </a:solidFill>
                <a:latin typeface="Arial"/>
                <a:cs typeface="Arial"/>
              </a:rPr>
              <a:t>	</a:t>
            </a:r>
            <a:r>
              <a:rPr sz="2400" spc="-25" dirty="0">
                <a:solidFill>
                  <a:schemeClr val="accent1">
                    <a:lumMod val="75000"/>
                  </a:schemeClr>
                </a:solidFill>
                <a:latin typeface="Arial"/>
                <a:cs typeface="Arial"/>
              </a:rPr>
              <a:t>the</a:t>
            </a:r>
            <a:r>
              <a:rPr sz="2400" dirty="0">
                <a:solidFill>
                  <a:schemeClr val="accent1">
                    <a:lumMod val="75000"/>
                  </a:schemeClr>
                </a:solidFill>
                <a:latin typeface="Arial"/>
                <a:cs typeface="Arial"/>
              </a:rPr>
              <a:t>	</a:t>
            </a:r>
            <a:r>
              <a:rPr sz="2400" spc="-265" dirty="0">
                <a:solidFill>
                  <a:schemeClr val="accent1">
                    <a:lumMod val="75000"/>
                  </a:schemeClr>
                </a:solidFill>
                <a:latin typeface="Arial"/>
                <a:cs typeface="Arial"/>
              </a:rPr>
              <a:t>synthesis</a:t>
            </a:r>
            <a:r>
              <a:rPr sz="2400" dirty="0">
                <a:solidFill>
                  <a:schemeClr val="accent1">
                    <a:lumMod val="75000"/>
                  </a:schemeClr>
                </a:solidFill>
                <a:latin typeface="Arial"/>
                <a:cs typeface="Arial"/>
              </a:rPr>
              <a:t>	</a:t>
            </a:r>
            <a:r>
              <a:rPr sz="2400" spc="-25" dirty="0">
                <a:solidFill>
                  <a:schemeClr val="accent1">
                    <a:lumMod val="75000"/>
                  </a:schemeClr>
                </a:solidFill>
                <a:latin typeface="Arial"/>
                <a:cs typeface="Arial"/>
              </a:rPr>
              <a:t>of</a:t>
            </a:r>
            <a:r>
              <a:rPr sz="2400" dirty="0">
                <a:solidFill>
                  <a:schemeClr val="accent1">
                    <a:lumMod val="75000"/>
                  </a:schemeClr>
                </a:solidFill>
                <a:latin typeface="Arial"/>
                <a:cs typeface="Arial"/>
              </a:rPr>
              <a:t>	</a:t>
            </a:r>
            <a:r>
              <a:rPr sz="2400" spc="-10" dirty="0">
                <a:solidFill>
                  <a:schemeClr val="accent1">
                    <a:lumMod val="75000"/>
                  </a:schemeClr>
                </a:solidFill>
                <a:latin typeface="Arial"/>
                <a:cs typeface="Arial"/>
              </a:rPr>
              <a:t>porous</a:t>
            </a:r>
            <a:r>
              <a:rPr lang="en-IN" sz="2400" spc="-10" dirty="0">
                <a:solidFill>
                  <a:schemeClr val="accent1">
                    <a:lumMod val="75000"/>
                  </a:schemeClr>
                </a:solidFill>
                <a:latin typeface="Arial"/>
                <a:cs typeface="Arial"/>
              </a:rPr>
              <a:t> </a:t>
            </a:r>
            <a:r>
              <a:rPr sz="2400" dirty="0">
                <a:solidFill>
                  <a:schemeClr val="accent1">
                    <a:lumMod val="75000"/>
                  </a:schemeClr>
                </a:solidFill>
                <a:latin typeface="Arial"/>
                <a:cs typeface="Arial"/>
              </a:rPr>
              <a:t>	</a:t>
            </a:r>
            <a:r>
              <a:rPr sz="2400" spc="-10" dirty="0">
                <a:solidFill>
                  <a:schemeClr val="accent1">
                    <a:lumMod val="75000"/>
                  </a:schemeClr>
                </a:solidFill>
                <a:latin typeface="Arial"/>
                <a:cs typeface="Arial"/>
              </a:rPr>
              <a:t>silicon</a:t>
            </a:r>
            <a:r>
              <a:rPr sz="2400" dirty="0">
                <a:solidFill>
                  <a:schemeClr val="accent1">
                    <a:lumMod val="75000"/>
                  </a:schemeClr>
                </a:solidFill>
                <a:latin typeface="Arial"/>
                <a:cs typeface="Arial"/>
              </a:rPr>
              <a:t>	</a:t>
            </a:r>
            <a:r>
              <a:rPr sz="2400" spc="-25" dirty="0">
                <a:solidFill>
                  <a:schemeClr val="accent1">
                    <a:lumMod val="75000"/>
                  </a:schemeClr>
                </a:solidFill>
                <a:latin typeface="Arial"/>
                <a:cs typeface="Arial"/>
              </a:rPr>
              <a:t>by</a:t>
            </a:r>
            <a:r>
              <a:rPr sz="2400" dirty="0">
                <a:solidFill>
                  <a:schemeClr val="accent1">
                    <a:lumMod val="75000"/>
                  </a:schemeClr>
                </a:solidFill>
                <a:latin typeface="Arial"/>
                <a:cs typeface="Arial"/>
              </a:rPr>
              <a:t>	</a:t>
            </a:r>
            <a:r>
              <a:rPr sz="2400" spc="-190" dirty="0">
                <a:solidFill>
                  <a:schemeClr val="accent1">
                    <a:lumMod val="75000"/>
                  </a:schemeClr>
                </a:solidFill>
                <a:latin typeface="Arial"/>
                <a:cs typeface="Arial"/>
              </a:rPr>
              <a:t>electrochemical </a:t>
            </a:r>
            <a:r>
              <a:rPr lang="en-IN" sz="2400" spc="-190" dirty="0">
                <a:solidFill>
                  <a:schemeClr val="accent1">
                    <a:lumMod val="75000"/>
                  </a:schemeClr>
                </a:solidFill>
                <a:latin typeface="Arial"/>
                <a:cs typeface="Arial"/>
              </a:rPr>
              <a:t> </a:t>
            </a:r>
            <a:r>
              <a:rPr sz="2400" spc="-35" dirty="0">
                <a:solidFill>
                  <a:schemeClr val="accent1">
                    <a:lumMod val="75000"/>
                  </a:schemeClr>
                </a:solidFill>
                <a:latin typeface="Arial"/>
                <a:cs typeface="Arial"/>
              </a:rPr>
              <a:t>etching</a:t>
            </a:r>
            <a:endParaRPr sz="2400" dirty="0">
              <a:solidFill>
                <a:schemeClr val="accent1">
                  <a:lumMod val="75000"/>
                </a:schemeClr>
              </a:solidFill>
              <a:latin typeface="Arial"/>
              <a:cs typeface="Arial"/>
            </a:endParaRPr>
          </a:p>
        </p:txBody>
      </p:sp>
      <p:sp>
        <p:nvSpPr>
          <p:cNvPr id="3" name="object 3"/>
          <p:cNvSpPr txBox="1"/>
          <p:nvPr/>
        </p:nvSpPr>
        <p:spPr>
          <a:xfrm>
            <a:off x="5861684" y="4611116"/>
            <a:ext cx="1939289" cy="391160"/>
          </a:xfrm>
          <a:prstGeom prst="rect">
            <a:avLst/>
          </a:prstGeom>
        </p:spPr>
        <p:txBody>
          <a:bodyPr vert="horz" wrap="square" lIns="0" tIns="12700" rIns="0" bIns="0" rtlCol="0">
            <a:spAutoFit/>
          </a:bodyPr>
          <a:lstStyle/>
          <a:p>
            <a:pPr marL="12700">
              <a:lnSpc>
                <a:spcPct val="100000"/>
              </a:lnSpc>
              <a:spcBef>
                <a:spcPts val="100"/>
              </a:spcBef>
            </a:pPr>
            <a:r>
              <a:rPr sz="2400" spc="-95" dirty="0">
                <a:latin typeface="Arial"/>
                <a:cs typeface="Arial"/>
              </a:rPr>
              <a:t>interdisciplinary</a:t>
            </a:r>
            <a:endParaRPr sz="2400">
              <a:latin typeface="Arial"/>
              <a:cs typeface="Arial"/>
            </a:endParaRPr>
          </a:p>
        </p:txBody>
      </p:sp>
      <p:sp>
        <p:nvSpPr>
          <p:cNvPr id="4" name="object 4"/>
          <p:cNvSpPr txBox="1"/>
          <p:nvPr/>
        </p:nvSpPr>
        <p:spPr>
          <a:xfrm>
            <a:off x="2796667" y="4611116"/>
            <a:ext cx="2864485" cy="756920"/>
          </a:xfrm>
          <a:prstGeom prst="rect">
            <a:avLst/>
          </a:prstGeom>
        </p:spPr>
        <p:txBody>
          <a:bodyPr vert="horz" wrap="square" lIns="0" tIns="12700" rIns="0" bIns="0" rtlCol="0">
            <a:spAutoFit/>
          </a:bodyPr>
          <a:lstStyle/>
          <a:p>
            <a:pPr marL="12700" marR="5080" indent="158115">
              <a:lnSpc>
                <a:spcPct val="100000"/>
              </a:lnSpc>
              <a:spcBef>
                <a:spcPts val="100"/>
              </a:spcBef>
              <a:tabLst>
                <a:tab pos="554990" algn="l"/>
                <a:tab pos="1228725" algn="l"/>
                <a:tab pos="1325880" algn="l"/>
                <a:tab pos="2597150" algn="l"/>
              </a:tabLst>
            </a:pPr>
            <a:r>
              <a:rPr sz="2400" spc="-50" dirty="0">
                <a:latin typeface="Arial"/>
                <a:cs typeface="Arial"/>
              </a:rPr>
              <a:t>a</a:t>
            </a:r>
            <a:r>
              <a:rPr sz="2400" dirty="0">
                <a:latin typeface="Arial"/>
                <a:cs typeface="Arial"/>
              </a:rPr>
              <a:t>	</a:t>
            </a:r>
            <a:r>
              <a:rPr sz="2400" spc="-20" dirty="0">
                <a:latin typeface="Arial"/>
                <a:cs typeface="Arial"/>
              </a:rPr>
              <a:t>pure</a:t>
            </a:r>
            <a:r>
              <a:rPr sz="2400" dirty="0">
                <a:latin typeface="Arial"/>
                <a:cs typeface="Arial"/>
              </a:rPr>
              <a:t>		</a:t>
            </a:r>
            <a:r>
              <a:rPr sz="2400" spc="-10" dirty="0">
                <a:latin typeface="Arial"/>
                <a:cs typeface="Arial"/>
              </a:rPr>
              <a:t>example</a:t>
            </a:r>
            <a:r>
              <a:rPr sz="2400" dirty="0">
                <a:latin typeface="Arial"/>
                <a:cs typeface="Arial"/>
              </a:rPr>
              <a:t>	</a:t>
            </a:r>
            <a:r>
              <a:rPr sz="2400" spc="-25" dirty="0">
                <a:latin typeface="Arial"/>
                <a:cs typeface="Arial"/>
              </a:rPr>
              <a:t>of </a:t>
            </a:r>
            <a:r>
              <a:rPr sz="2400" spc="-10" dirty="0">
                <a:latin typeface="Arial"/>
                <a:cs typeface="Arial"/>
              </a:rPr>
              <a:t>physics,</a:t>
            </a:r>
            <a:r>
              <a:rPr sz="2400" dirty="0">
                <a:latin typeface="Arial"/>
                <a:cs typeface="Arial"/>
              </a:rPr>
              <a:t>	</a:t>
            </a:r>
            <a:r>
              <a:rPr sz="2400" spc="-85" dirty="0">
                <a:latin typeface="Arial"/>
                <a:cs typeface="Arial"/>
              </a:rPr>
              <a:t>chemistry,</a:t>
            </a:r>
            <a:endParaRPr sz="2400">
              <a:latin typeface="Arial"/>
              <a:cs typeface="Arial"/>
            </a:endParaRPr>
          </a:p>
        </p:txBody>
      </p:sp>
      <p:sp>
        <p:nvSpPr>
          <p:cNvPr id="5" name="object 5"/>
          <p:cNvSpPr txBox="1"/>
          <p:nvPr/>
        </p:nvSpPr>
        <p:spPr>
          <a:xfrm>
            <a:off x="5503545" y="4976876"/>
            <a:ext cx="2247265" cy="391160"/>
          </a:xfrm>
          <a:prstGeom prst="rect">
            <a:avLst/>
          </a:prstGeom>
        </p:spPr>
        <p:txBody>
          <a:bodyPr vert="horz" wrap="square" lIns="0" tIns="12700" rIns="0" bIns="0" rtlCol="0">
            <a:spAutoFit/>
          </a:bodyPr>
          <a:lstStyle/>
          <a:p>
            <a:pPr marL="12700">
              <a:lnSpc>
                <a:spcPct val="100000"/>
              </a:lnSpc>
              <a:spcBef>
                <a:spcPts val="100"/>
              </a:spcBef>
              <a:tabLst>
                <a:tab pos="803910" algn="l"/>
              </a:tabLst>
            </a:pPr>
            <a:r>
              <a:rPr sz="2400" spc="-25" dirty="0">
                <a:latin typeface="Arial"/>
                <a:cs typeface="Arial"/>
              </a:rPr>
              <a:t>and</a:t>
            </a:r>
            <a:r>
              <a:rPr sz="2400" dirty="0">
                <a:latin typeface="Arial"/>
                <a:cs typeface="Arial"/>
              </a:rPr>
              <a:t>	</a:t>
            </a:r>
            <a:r>
              <a:rPr sz="2400" spc="-120" dirty="0">
                <a:latin typeface="Arial"/>
                <a:cs typeface="Arial"/>
              </a:rPr>
              <a:t>engineering</a:t>
            </a:r>
            <a:endParaRPr sz="2400">
              <a:latin typeface="Arial"/>
              <a:cs typeface="Arial"/>
            </a:endParaRPr>
          </a:p>
        </p:txBody>
      </p:sp>
      <p:sp>
        <p:nvSpPr>
          <p:cNvPr id="6" name="object 6"/>
          <p:cNvSpPr txBox="1"/>
          <p:nvPr/>
        </p:nvSpPr>
        <p:spPr>
          <a:xfrm>
            <a:off x="7992618" y="4611116"/>
            <a:ext cx="615950" cy="756920"/>
          </a:xfrm>
          <a:prstGeom prst="rect">
            <a:avLst/>
          </a:prstGeom>
        </p:spPr>
        <p:txBody>
          <a:bodyPr vert="horz" wrap="square" lIns="0" tIns="12700" rIns="0" bIns="0" rtlCol="0">
            <a:spAutoFit/>
          </a:bodyPr>
          <a:lstStyle/>
          <a:p>
            <a:pPr marL="66040" marR="5080" indent="-53975">
              <a:lnSpc>
                <a:spcPct val="100000"/>
              </a:lnSpc>
              <a:spcBef>
                <a:spcPts val="100"/>
              </a:spcBef>
            </a:pPr>
            <a:r>
              <a:rPr sz="2400" spc="-125" dirty="0">
                <a:latin typeface="Arial"/>
                <a:cs typeface="Arial"/>
              </a:rPr>
              <a:t>work </a:t>
            </a:r>
            <a:r>
              <a:rPr sz="2400" spc="-130" dirty="0">
                <a:latin typeface="Arial"/>
                <a:cs typeface="Arial"/>
              </a:rPr>
              <a:t>upto</a:t>
            </a:r>
            <a:endParaRPr sz="2400">
              <a:latin typeface="Arial"/>
              <a:cs typeface="Arial"/>
            </a:endParaRPr>
          </a:p>
        </p:txBody>
      </p:sp>
      <p:sp>
        <p:nvSpPr>
          <p:cNvPr id="7" name="object 7"/>
          <p:cNvSpPr txBox="1"/>
          <p:nvPr/>
        </p:nvSpPr>
        <p:spPr>
          <a:xfrm>
            <a:off x="535940" y="4611116"/>
            <a:ext cx="2228215" cy="1123315"/>
          </a:xfrm>
          <a:prstGeom prst="rect">
            <a:avLst/>
          </a:prstGeom>
        </p:spPr>
        <p:txBody>
          <a:bodyPr vert="horz" wrap="square" lIns="0" tIns="12700" rIns="0" bIns="0" rtlCol="0">
            <a:spAutoFit/>
          </a:bodyPr>
          <a:lstStyle/>
          <a:p>
            <a:pPr marL="285115" marR="5080" indent="-273050">
              <a:lnSpc>
                <a:spcPct val="100000"/>
              </a:lnSpc>
              <a:spcBef>
                <a:spcPts val="100"/>
              </a:spcBef>
              <a:buClr>
                <a:srgbClr val="ACC2C8"/>
              </a:buClr>
              <a:buChar char="•"/>
              <a:tabLst>
                <a:tab pos="285115" algn="l"/>
                <a:tab pos="937894" algn="l"/>
                <a:tab pos="2045335" algn="l"/>
              </a:tabLst>
            </a:pPr>
            <a:r>
              <a:rPr sz="2400" spc="-305" dirty="0">
                <a:latin typeface="Arial"/>
                <a:cs typeface="Arial"/>
              </a:rPr>
              <a:t>This</a:t>
            </a:r>
            <a:r>
              <a:rPr sz="2400" dirty="0">
                <a:latin typeface="Arial"/>
                <a:cs typeface="Arial"/>
              </a:rPr>
              <a:t>	</a:t>
            </a:r>
            <a:r>
              <a:rPr sz="2400" spc="-10" dirty="0">
                <a:latin typeface="Arial"/>
                <a:cs typeface="Arial"/>
              </a:rPr>
              <a:t>domain</a:t>
            </a:r>
            <a:r>
              <a:rPr sz="2400" dirty="0">
                <a:latin typeface="Arial"/>
                <a:cs typeface="Arial"/>
              </a:rPr>
              <a:t>	</a:t>
            </a:r>
            <a:r>
              <a:rPr sz="2400" spc="-225" dirty="0">
                <a:latin typeface="Arial"/>
                <a:cs typeface="Arial"/>
              </a:rPr>
              <a:t>is </a:t>
            </a:r>
            <a:r>
              <a:rPr sz="2400" spc="-125" dirty="0">
                <a:latin typeface="Arial"/>
                <a:cs typeface="Arial"/>
              </a:rPr>
              <a:t>encompassing </a:t>
            </a:r>
            <a:r>
              <a:rPr sz="2400" spc="-60" dirty="0">
                <a:latin typeface="Arial"/>
                <a:cs typeface="Arial"/>
              </a:rPr>
              <a:t>medicine.</a:t>
            </a:r>
            <a:endParaRPr sz="24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eparation of nanostructured particles by sol-gel method">
            <a:extLst>
              <a:ext uri="{FF2B5EF4-FFF2-40B4-BE49-F238E27FC236}">
                <a16:creationId xmlns:a16="http://schemas.microsoft.com/office/drawing/2014/main" id="{C3FB1FCD-3700-7D5E-3B68-3B5535EA9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66" y="762000"/>
            <a:ext cx="6739467"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723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ainless Steel Etching Companies Services">
            <a:extLst>
              <a:ext uri="{FF2B5EF4-FFF2-40B4-BE49-F238E27FC236}">
                <a16:creationId xmlns:a16="http://schemas.microsoft.com/office/drawing/2014/main" id="{8EC45481-4AB1-182C-98E5-74A9AA5EF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7391400" cy="415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8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1919" y="324231"/>
            <a:ext cx="1964778" cy="315721"/>
          </a:xfrm>
          <a:prstGeom prst="rect">
            <a:avLst/>
          </a:prstGeom>
        </p:spPr>
      </p:pic>
      <p:sp>
        <p:nvSpPr>
          <p:cNvPr id="3" name="object 3"/>
          <p:cNvSpPr txBox="1"/>
          <p:nvPr/>
        </p:nvSpPr>
        <p:spPr>
          <a:xfrm>
            <a:off x="537472" y="1905000"/>
            <a:ext cx="8074025" cy="3552896"/>
          </a:xfrm>
          <a:prstGeom prst="rect">
            <a:avLst/>
          </a:prstGeom>
        </p:spPr>
        <p:txBody>
          <a:bodyPr vert="horz" wrap="square" lIns="0" tIns="13335" rIns="0" bIns="0" rtlCol="0">
            <a:spAutoFit/>
          </a:bodyPr>
          <a:lstStyle/>
          <a:p>
            <a:pPr marL="281940" marR="5715" indent="-269875" algn="just">
              <a:lnSpc>
                <a:spcPct val="100000"/>
              </a:lnSpc>
              <a:spcBef>
                <a:spcPts val="105"/>
              </a:spcBef>
              <a:buClr>
                <a:srgbClr val="ACC2C8"/>
              </a:buClr>
              <a:buFont typeface="Arial"/>
              <a:buChar char="•"/>
              <a:tabLst>
                <a:tab pos="285115" algn="l"/>
              </a:tabLst>
            </a:pPr>
            <a:r>
              <a:rPr sz="2000" b="1" spc="-120" dirty="0">
                <a:latin typeface="Arial"/>
                <a:cs typeface="Arial"/>
              </a:rPr>
              <a:t>Fullerenes</a:t>
            </a:r>
            <a:r>
              <a:rPr sz="2000" b="1" spc="35" dirty="0">
                <a:latin typeface="Arial"/>
                <a:cs typeface="Arial"/>
              </a:rPr>
              <a:t> </a:t>
            </a:r>
            <a:r>
              <a:rPr sz="2000" dirty="0">
                <a:latin typeface="Arial"/>
                <a:cs typeface="Arial"/>
              </a:rPr>
              <a:t>are</a:t>
            </a:r>
            <a:r>
              <a:rPr sz="2000" spc="30" dirty="0">
                <a:latin typeface="Arial"/>
                <a:cs typeface="Arial"/>
              </a:rPr>
              <a:t> </a:t>
            </a:r>
            <a:r>
              <a:rPr sz="2000" spc="-65" dirty="0">
                <a:latin typeface="Arial"/>
                <a:cs typeface="Arial"/>
              </a:rPr>
              <a:t>spherical</a:t>
            </a:r>
            <a:r>
              <a:rPr sz="2000" spc="40" dirty="0">
                <a:latin typeface="Arial"/>
                <a:cs typeface="Arial"/>
              </a:rPr>
              <a:t> </a:t>
            </a:r>
            <a:r>
              <a:rPr sz="2000" spc="-100" dirty="0">
                <a:latin typeface="Arial"/>
                <a:cs typeface="Arial"/>
              </a:rPr>
              <a:t>carbon-</a:t>
            </a:r>
            <a:r>
              <a:rPr sz="2000" dirty="0">
                <a:latin typeface="Arial"/>
                <a:cs typeface="Arial"/>
              </a:rPr>
              <a:t>cage</a:t>
            </a:r>
            <a:r>
              <a:rPr sz="2000" spc="35" dirty="0">
                <a:latin typeface="Arial"/>
                <a:cs typeface="Arial"/>
              </a:rPr>
              <a:t> </a:t>
            </a:r>
            <a:r>
              <a:rPr sz="2000" spc="-135" dirty="0">
                <a:latin typeface="Arial"/>
                <a:cs typeface="Arial"/>
              </a:rPr>
              <a:t>molecules</a:t>
            </a:r>
            <a:r>
              <a:rPr sz="2000" spc="35" dirty="0">
                <a:latin typeface="Arial"/>
                <a:cs typeface="Arial"/>
              </a:rPr>
              <a:t> </a:t>
            </a:r>
            <a:r>
              <a:rPr sz="2000" dirty="0">
                <a:latin typeface="Arial"/>
                <a:cs typeface="Arial"/>
              </a:rPr>
              <a:t>with</a:t>
            </a:r>
            <a:r>
              <a:rPr sz="2000" spc="30" dirty="0">
                <a:latin typeface="Arial"/>
                <a:cs typeface="Arial"/>
              </a:rPr>
              <a:t> </a:t>
            </a:r>
            <a:r>
              <a:rPr sz="2000" dirty="0">
                <a:latin typeface="Arial"/>
                <a:cs typeface="Arial"/>
              </a:rPr>
              <a:t>sixty</a:t>
            </a:r>
            <a:r>
              <a:rPr sz="2000" spc="40" dirty="0">
                <a:latin typeface="Arial"/>
                <a:cs typeface="Arial"/>
              </a:rPr>
              <a:t> </a:t>
            </a:r>
            <a:r>
              <a:rPr sz="2000" spc="-20" dirty="0">
                <a:latin typeface="Arial"/>
                <a:cs typeface="Arial"/>
              </a:rPr>
              <a:t>(C60)</a:t>
            </a:r>
            <a:r>
              <a:rPr sz="2000" spc="20" dirty="0">
                <a:latin typeface="Arial"/>
                <a:cs typeface="Arial"/>
              </a:rPr>
              <a:t> </a:t>
            </a:r>
            <a:r>
              <a:rPr sz="2000" dirty="0">
                <a:latin typeface="Arial"/>
                <a:cs typeface="Arial"/>
              </a:rPr>
              <a:t>or</a:t>
            </a:r>
            <a:r>
              <a:rPr sz="2000" spc="40" dirty="0">
                <a:latin typeface="Arial"/>
                <a:cs typeface="Arial"/>
              </a:rPr>
              <a:t> </a:t>
            </a:r>
            <a:r>
              <a:rPr sz="2000" spc="-45" dirty="0">
                <a:latin typeface="Arial"/>
                <a:cs typeface="Arial"/>
              </a:rPr>
              <a:t>more 	</a:t>
            </a:r>
            <a:r>
              <a:rPr sz="2000" spc="-30" dirty="0">
                <a:latin typeface="Arial"/>
                <a:cs typeface="Arial"/>
              </a:rPr>
              <a:t>carbon</a:t>
            </a:r>
            <a:r>
              <a:rPr sz="2000" spc="-90" dirty="0">
                <a:latin typeface="Arial"/>
                <a:cs typeface="Arial"/>
              </a:rPr>
              <a:t> </a:t>
            </a:r>
            <a:r>
              <a:rPr sz="2000" dirty="0">
                <a:latin typeface="Arial"/>
                <a:cs typeface="Arial"/>
              </a:rPr>
              <a:t>atoms.</a:t>
            </a:r>
            <a:r>
              <a:rPr sz="2000" spc="30" dirty="0">
                <a:latin typeface="Arial"/>
                <a:cs typeface="Arial"/>
              </a:rPr>
              <a:t>  </a:t>
            </a:r>
            <a:endParaRPr lang="en-US" sz="2000" spc="30" dirty="0">
              <a:latin typeface="Arial"/>
              <a:cs typeface="Arial"/>
            </a:endParaRPr>
          </a:p>
          <a:p>
            <a:pPr marL="281940" marR="5715" indent="-269875" algn="just">
              <a:lnSpc>
                <a:spcPct val="100000"/>
              </a:lnSpc>
              <a:spcBef>
                <a:spcPts val="105"/>
              </a:spcBef>
              <a:buClr>
                <a:srgbClr val="ACC2C8"/>
              </a:buClr>
              <a:buFont typeface="Arial"/>
              <a:buChar char="•"/>
              <a:tabLst>
                <a:tab pos="285115" algn="l"/>
              </a:tabLst>
            </a:pPr>
            <a:r>
              <a:rPr sz="2000" spc="-114" dirty="0">
                <a:latin typeface="Arial"/>
                <a:cs typeface="Arial"/>
              </a:rPr>
              <a:t>The</a:t>
            </a:r>
            <a:r>
              <a:rPr sz="2000" spc="40" dirty="0">
                <a:latin typeface="Arial"/>
                <a:cs typeface="Arial"/>
              </a:rPr>
              <a:t> </a:t>
            </a:r>
            <a:r>
              <a:rPr sz="2000" spc="-100" dirty="0">
                <a:latin typeface="Arial"/>
                <a:cs typeface="Arial"/>
              </a:rPr>
              <a:t>molecule</a:t>
            </a:r>
            <a:r>
              <a:rPr sz="2000" spc="35" dirty="0">
                <a:latin typeface="Arial"/>
                <a:cs typeface="Arial"/>
              </a:rPr>
              <a:t> </a:t>
            </a:r>
            <a:r>
              <a:rPr sz="2000" spc="-35" dirty="0">
                <a:latin typeface="Arial"/>
                <a:cs typeface="Arial"/>
              </a:rPr>
              <a:t>was</a:t>
            </a:r>
            <a:r>
              <a:rPr sz="2000" spc="30" dirty="0">
                <a:latin typeface="Arial"/>
                <a:cs typeface="Arial"/>
              </a:rPr>
              <a:t> </a:t>
            </a:r>
            <a:r>
              <a:rPr sz="2000" spc="-65" dirty="0">
                <a:latin typeface="Arial"/>
                <a:cs typeface="Arial"/>
              </a:rPr>
              <a:t>named</a:t>
            </a:r>
            <a:r>
              <a:rPr sz="2000" spc="20" dirty="0">
                <a:latin typeface="Arial"/>
                <a:cs typeface="Arial"/>
              </a:rPr>
              <a:t> </a:t>
            </a:r>
            <a:r>
              <a:rPr sz="2000" dirty="0">
                <a:latin typeface="Arial"/>
                <a:cs typeface="Arial"/>
              </a:rPr>
              <a:t>after</a:t>
            </a:r>
            <a:r>
              <a:rPr sz="2000" spc="30" dirty="0">
                <a:latin typeface="Arial"/>
                <a:cs typeface="Arial"/>
              </a:rPr>
              <a:t> </a:t>
            </a:r>
            <a:r>
              <a:rPr sz="2000" spc="-290" dirty="0">
                <a:latin typeface="Arial"/>
                <a:cs typeface="Arial"/>
              </a:rPr>
              <a:t>R.</a:t>
            </a:r>
            <a:r>
              <a:rPr sz="2000" spc="150" dirty="0">
                <a:latin typeface="Arial"/>
                <a:cs typeface="Arial"/>
              </a:rPr>
              <a:t> </a:t>
            </a:r>
            <a:r>
              <a:rPr sz="2000" spc="-155" dirty="0">
                <a:latin typeface="Arial"/>
                <a:cs typeface="Arial"/>
              </a:rPr>
              <a:t>Buckminster</a:t>
            </a:r>
            <a:r>
              <a:rPr sz="2000" spc="45" dirty="0">
                <a:latin typeface="Arial"/>
                <a:cs typeface="Arial"/>
              </a:rPr>
              <a:t> </a:t>
            </a:r>
            <a:r>
              <a:rPr sz="2000" spc="-90" dirty="0">
                <a:latin typeface="Arial"/>
                <a:cs typeface="Arial"/>
              </a:rPr>
              <a:t>Fuller,</a:t>
            </a:r>
            <a:r>
              <a:rPr sz="2000" spc="30" dirty="0">
                <a:latin typeface="Arial"/>
                <a:cs typeface="Arial"/>
              </a:rPr>
              <a:t> </a:t>
            </a:r>
            <a:r>
              <a:rPr sz="2000" spc="-25" dirty="0">
                <a:latin typeface="Arial"/>
                <a:cs typeface="Arial"/>
              </a:rPr>
              <a:t>who 	</a:t>
            </a:r>
            <a:r>
              <a:rPr sz="2000" spc="-90" dirty="0">
                <a:latin typeface="Arial"/>
                <a:cs typeface="Arial"/>
              </a:rPr>
              <a:t>confirmed</a:t>
            </a:r>
            <a:r>
              <a:rPr sz="2000" spc="-45" dirty="0">
                <a:latin typeface="Arial"/>
                <a:cs typeface="Arial"/>
              </a:rPr>
              <a:t> </a:t>
            </a:r>
            <a:r>
              <a:rPr sz="2000" spc="-100" dirty="0">
                <a:latin typeface="Arial"/>
                <a:cs typeface="Arial"/>
              </a:rPr>
              <a:t>structural</a:t>
            </a:r>
            <a:r>
              <a:rPr sz="2000" spc="-10" dirty="0">
                <a:latin typeface="Arial"/>
                <a:cs typeface="Arial"/>
              </a:rPr>
              <a:t> </a:t>
            </a:r>
            <a:r>
              <a:rPr sz="2000" spc="-50" dirty="0">
                <a:latin typeface="Arial"/>
                <a:cs typeface="Arial"/>
              </a:rPr>
              <a:t>formula</a:t>
            </a:r>
            <a:r>
              <a:rPr sz="2000" spc="-15" dirty="0">
                <a:latin typeface="Arial"/>
                <a:cs typeface="Arial"/>
              </a:rPr>
              <a:t> </a:t>
            </a:r>
            <a:r>
              <a:rPr sz="2000" dirty="0">
                <a:latin typeface="Arial"/>
                <a:cs typeface="Arial"/>
              </a:rPr>
              <a:t>.</a:t>
            </a:r>
            <a:r>
              <a:rPr sz="2000" spc="-25" dirty="0">
                <a:latin typeface="Arial"/>
                <a:cs typeface="Arial"/>
              </a:rPr>
              <a:t> </a:t>
            </a:r>
            <a:endParaRPr lang="en-US" sz="2000" spc="-25" dirty="0">
              <a:latin typeface="Arial"/>
              <a:cs typeface="Arial"/>
            </a:endParaRPr>
          </a:p>
          <a:p>
            <a:pPr marL="281940" marR="5715" indent="-269875" algn="just">
              <a:lnSpc>
                <a:spcPct val="100000"/>
              </a:lnSpc>
              <a:spcBef>
                <a:spcPts val="105"/>
              </a:spcBef>
              <a:buClr>
                <a:srgbClr val="ACC2C8"/>
              </a:buClr>
              <a:buFont typeface="Arial"/>
              <a:buChar char="•"/>
              <a:tabLst>
                <a:tab pos="285115" algn="l"/>
              </a:tabLst>
            </a:pPr>
            <a:r>
              <a:rPr sz="2000" dirty="0">
                <a:latin typeface="Arial"/>
                <a:cs typeface="Arial"/>
              </a:rPr>
              <a:t>A</a:t>
            </a:r>
            <a:r>
              <a:rPr sz="2000" spc="-15" dirty="0">
                <a:latin typeface="Arial"/>
                <a:cs typeface="Arial"/>
              </a:rPr>
              <a:t> </a:t>
            </a:r>
            <a:r>
              <a:rPr sz="2000" spc="-85" dirty="0">
                <a:latin typeface="Arial"/>
                <a:cs typeface="Arial"/>
              </a:rPr>
              <a:t>hollow</a:t>
            </a:r>
            <a:r>
              <a:rPr sz="2000" spc="-25" dirty="0">
                <a:latin typeface="Arial"/>
                <a:cs typeface="Arial"/>
              </a:rPr>
              <a:t> </a:t>
            </a:r>
            <a:r>
              <a:rPr sz="2000" spc="-40" dirty="0">
                <a:latin typeface="Arial"/>
                <a:cs typeface="Arial"/>
              </a:rPr>
              <a:t>pure</a:t>
            </a:r>
            <a:r>
              <a:rPr sz="2000" spc="-20" dirty="0">
                <a:latin typeface="Arial"/>
                <a:cs typeface="Arial"/>
              </a:rPr>
              <a:t> </a:t>
            </a:r>
            <a:r>
              <a:rPr sz="2000" spc="-80" dirty="0">
                <a:latin typeface="Arial"/>
                <a:cs typeface="Arial"/>
              </a:rPr>
              <a:t>carbon</a:t>
            </a:r>
            <a:r>
              <a:rPr sz="2000" spc="-20" dirty="0">
                <a:latin typeface="Arial"/>
                <a:cs typeface="Arial"/>
              </a:rPr>
              <a:t> </a:t>
            </a:r>
            <a:r>
              <a:rPr sz="2000" spc="-135" dirty="0">
                <a:latin typeface="Arial"/>
                <a:cs typeface="Arial"/>
              </a:rPr>
              <a:t>molecule</a:t>
            </a:r>
            <a:r>
              <a:rPr sz="2000" dirty="0">
                <a:latin typeface="Arial"/>
                <a:cs typeface="Arial"/>
              </a:rPr>
              <a:t> in</a:t>
            </a:r>
            <a:r>
              <a:rPr sz="2000" spc="-25" dirty="0">
                <a:latin typeface="Arial"/>
                <a:cs typeface="Arial"/>
              </a:rPr>
              <a:t> </a:t>
            </a:r>
            <a:r>
              <a:rPr sz="2000" spc="-130" dirty="0">
                <a:latin typeface="Arial"/>
                <a:cs typeface="Arial"/>
              </a:rPr>
              <a:t>which</a:t>
            </a:r>
            <a:r>
              <a:rPr sz="2000" spc="-5" dirty="0">
                <a:latin typeface="Arial"/>
                <a:cs typeface="Arial"/>
              </a:rPr>
              <a:t> </a:t>
            </a:r>
            <a:r>
              <a:rPr sz="2000" spc="-30" dirty="0">
                <a:latin typeface="Arial"/>
                <a:cs typeface="Arial"/>
              </a:rPr>
              <a:t>atom 	</a:t>
            </a:r>
            <a:r>
              <a:rPr sz="2000" spc="-100" dirty="0">
                <a:latin typeface="Arial"/>
                <a:cs typeface="Arial"/>
              </a:rPr>
              <a:t>lies</a:t>
            </a:r>
            <a:r>
              <a:rPr sz="2000" spc="-10" dirty="0">
                <a:latin typeface="Arial"/>
                <a:cs typeface="Arial"/>
              </a:rPr>
              <a:t> </a:t>
            </a:r>
            <a:r>
              <a:rPr sz="2000" dirty="0">
                <a:latin typeface="Arial"/>
                <a:cs typeface="Arial"/>
              </a:rPr>
              <a:t>at</a:t>
            </a:r>
            <a:r>
              <a:rPr sz="2000" spc="-10" dirty="0">
                <a:latin typeface="Arial"/>
                <a:cs typeface="Arial"/>
              </a:rPr>
              <a:t> </a:t>
            </a:r>
            <a:r>
              <a:rPr sz="2000" spc="-100" dirty="0">
                <a:latin typeface="Arial"/>
                <a:cs typeface="Arial"/>
              </a:rPr>
              <a:t>the</a:t>
            </a:r>
            <a:r>
              <a:rPr sz="2000" spc="-10" dirty="0">
                <a:latin typeface="Arial"/>
                <a:cs typeface="Arial"/>
              </a:rPr>
              <a:t> </a:t>
            </a:r>
            <a:r>
              <a:rPr sz="2000" spc="-120" dirty="0">
                <a:latin typeface="Arial"/>
                <a:cs typeface="Arial"/>
              </a:rPr>
              <a:t>vertices</a:t>
            </a:r>
            <a:r>
              <a:rPr sz="2000" spc="-5" dirty="0">
                <a:latin typeface="Arial"/>
                <a:cs typeface="Arial"/>
              </a:rPr>
              <a:t> </a:t>
            </a:r>
            <a:r>
              <a:rPr sz="2000" dirty="0">
                <a:latin typeface="Arial"/>
                <a:cs typeface="Arial"/>
              </a:rPr>
              <a:t>of</a:t>
            </a:r>
            <a:r>
              <a:rPr sz="2000" spc="50" dirty="0">
                <a:latin typeface="Arial"/>
                <a:cs typeface="Arial"/>
              </a:rPr>
              <a:t> </a:t>
            </a:r>
            <a:r>
              <a:rPr sz="2000" spc="-95" dirty="0">
                <a:latin typeface="Arial"/>
                <a:cs typeface="Arial"/>
              </a:rPr>
              <a:t>polyhedron</a:t>
            </a:r>
            <a:r>
              <a:rPr sz="2000" spc="-10" dirty="0">
                <a:latin typeface="Arial"/>
                <a:cs typeface="Arial"/>
              </a:rPr>
              <a:t> </a:t>
            </a:r>
            <a:r>
              <a:rPr sz="2000" spc="-65" dirty="0">
                <a:latin typeface="Arial"/>
                <a:cs typeface="Arial"/>
              </a:rPr>
              <a:t>with</a:t>
            </a:r>
            <a:r>
              <a:rPr sz="2000" spc="-10" dirty="0">
                <a:latin typeface="Arial"/>
                <a:cs typeface="Arial"/>
              </a:rPr>
              <a:t> </a:t>
            </a:r>
            <a:r>
              <a:rPr sz="2000" dirty="0">
                <a:solidFill>
                  <a:srgbClr val="FF0000"/>
                </a:solidFill>
                <a:latin typeface="Arial"/>
                <a:cs typeface="Arial"/>
              </a:rPr>
              <a:t>12</a:t>
            </a:r>
            <a:r>
              <a:rPr sz="2000" spc="-25" dirty="0">
                <a:solidFill>
                  <a:srgbClr val="FF0000"/>
                </a:solidFill>
                <a:latin typeface="Arial"/>
                <a:cs typeface="Arial"/>
              </a:rPr>
              <a:t> </a:t>
            </a:r>
            <a:r>
              <a:rPr sz="2000" spc="-80" dirty="0">
                <a:solidFill>
                  <a:srgbClr val="FF0000"/>
                </a:solidFill>
                <a:latin typeface="Arial"/>
                <a:cs typeface="Arial"/>
              </a:rPr>
              <a:t>pentagonal</a:t>
            </a:r>
            <a:r>
              <a:rPr sz="2000" spc="-5" dirty="0">
                <a:solidFill>
                  <a:srgbClr val="FF0000"/>
                </a:solidFill>
                <a:latin typeface="Arial"/>
                <a:cs typeface="Arial"/>
              </a:rPr>
              <a:t> </a:t>
            </a:r>
            <a:r>
              <a:rPr sz="2000" spc="-105" dirty="0">
                <a:latin typeface="Arial"/>
                <a:cs typeface="Arial"/>
              </a:rPr>
              <a:t>faces</a:t>
            </a:r>
            <a:r>
              <a:rPr sz="2000" spc="-10" dirty="0">
                <a:latin typeface="Arial"/>
                <a:cs typeface="Arial"/>
              </a:rPr>
              <a:t> </a:t>
            </a:r>
            <a:r>
              <a:rPr sz="2000" spc="-45" dirty="0">
                <a:latin typeface="Arial"/>
                <a:cs typeface="Arial"/>
              </a:rPr>
              <a:t>and</a:t>
            </a:r>
            <a:r>
              <a:rPr sz="2000" spc="-15" dirty="0">
                <a:latin typeface="Arial"/>
                <a:cs typeface="Arial"/>
              </a:rPr>
              <a:t> </a:t>
            </a:r>
            <a:r>
              <a:rPr sz="2000" spc="-60" dirty="0">
                <a:latin typeface="Arial"/>
                <a:cs typeface="Arial"/>
              </a:rPr>
              <a:t>any</a:t>
            </a:r>
            <a:r>
              <a:rPr sz="2000" spc="-5" dirty="0">
                <a:latin typeface="Arial"/>
                <a:cs typeface="Arial"/>
              </a:rPr>
              <a:t> </a:t>
            </a:r>
            <a:r>
              <a:rPr sz="2000" spc="-100" dirty="0">
                <a:latin typeface="Arial"/>
                <a:cs typeface="Arial"/>
              </a:rPr>
              <a:t>number 	</a:t>
            </a:r>
            <a:r>
              <a:rPr sz="2000" dirty="0">
                <a:latin typeface="Arial"/>
                <a:cs typeface="Arial"/>
              </a:rPr>
              <a:t>of</a:t>
            </a:r>
            <a:r>
              <a:rPr sz="2000" spc="80" dirty="0">
                <a:latin typeface="Arial"/>
                <a:cs typeface="Arial"/>
              </a:rPr>
              <a:t> </a:t>
            </a:r>
            <a:r>
              <a:rPr sz="2000" spc="-100" dirty="0">
                <a:latin typeface="Arial"/>
                <a:cs typeface="Arial"/>
              </a:rPr>
              <a:t>hexagonal</a:t>
            </a:r>
            <a:r>
              <a:rPr sz="2000" spc="-10" dirty="0">
                <a:latin typeface="Arial"/>
                <a:cs typeface="Arial"/>
              </a:rPr>
              <a:t> faces.</a:t>
            </a:r>
            <a:endParaRPr sz="2000" dirty="0">
              <a:latin typeface="Arial"/>
              <a:cs typeface="Arial"/>
            </a:endParaRPr>
          </a:p>
          <a:p>
            <a:pPr marL="281940" marR="5080" indent="-269875" algn="just">
              <a:lnSpc>
                <a:spcPct val="100000"/>
              </a:lnSpc>
              <a:spcBef>
                <a:spcPts val="480"/>
              </a:spcBef>
              <a:buClr>
                <a:srgbClr val="ACC2C8"/>
              </a:buClr>
              <a:buChar char="•"/>
              <a:tabLst>
                <a:tab pos="285115" algn="l"/>
              </a:tabLst>
            </a:pPr>
            <a:r>
              <a:rPr sz="2000" spc="-245" dirty="0">
                <a:latin typeface="Arial"/>
                <a:cs typeface="Arial"/>
              </a:rPr>
              <a:t>Each</a:t>
            </a:r>
            <a:r>
              <a:rPr sz="2000" spc="105" dirty="0">
                <a:latin typeface="Arial"/>
                <a:cs typeface="Arial"/>
              </a:rPr>
              <a:t> </a:t>
            </a:r>
            <a:r>
              <a:rPr sz="2000" spc="-105" dirty="0">
                <a:latin typeface="Arial"/>
                <a:cs typeface="Arial"/>
              </a:rPr>
              <a:t>carbon</a:t>
            </a:r>
            <a:r>
              <a:rPr sz="2000" spc="-30" dirty="0">
                <a:latin typeface="Arial"/>
                <a:cs typeface="Arial"/>
              </a:rPr>
              <a:t> </a:t>
            </a:r>
            <a:r>
              <a:rPr sz="2000" spc="-204" dirty="0">
                <a:latin typeface="Arial"/>
                <a:cs typeface="Arial"/>
              </a:rPr>
              <a:t>is</a:t>
            </a:r>
            <a:r>
              <a:rPr sz="2000" spc="65" dirty="0">
                <a:latin typeface="Arial"/>
                <a:cs typeface="Arial"/>
              </a:rPr>
              <a:t> </a:t>
            </a:r>
            <a:r>
              <a:rPr sz="2000" spc="-125" dirty="0">
                <a:latin typeface="Arial"/>
                <a:cs typeface="Arial"/>
              </a:rPr>
              <a:t>bound</a:t>
            </a:r>
            <a:r>
              <a:rPr sz="2000" spc="-10" dirty="0">
                <a:latin typeface="Arial"/>
                <a:cs typeface="Arial"/>
              </a:rPr>
              <a:t> </a:t>
            </a:r>
            <a:r>
              <a:rPr sz="2000" dirty="0">
                <a:latin typeface="Arial"/>
                <a:cs typeface="Arial"/>
              </a:rPr>
              <a:t>to</a:t>
            </a:r>
            <a:r>
              <a:rPr sz="2000" spc="-140" dirty="0">
                <a:latin typeface="Arial"/>
                <a:cs typeface="Arial"/>
              </a:rPr>
              <a:t> </a:t>
            </a:r>
            <a:r>
              <a:rPr sz="2000" spc="-90" dirty="0">
                <a:latin typeface="Arial"/>
                <a:cs typeface="Arial"/>
              </a:rPr>
              <a:t>other</a:t>
            </a:r>
            <a:r>
              <a:rPr sz="2000" spc="-20" dirty="0">
                <a:latin typeface="Arial"/>
                <a:cs typeface="Arial"/>
              </a:rPr>
              <a:t> </a:t>
            </a:r>
            <a:r>
              <a:rPr sz="2000" spc="-85" dirty="0">
                <a:latin typeface="Arial"/>
                <a:cs typeface="Arial"/>
              </a:rPr>
              <a:t>three</a:t>
            </a:r>
            <a:r>
              <a:rPr sz="2000" spc="5" dirty="0">
                <a:latin typeface="Arial"/>
                <a:cs typeface="Arial"/>
              </a:rPr>
              <a:t> </a:t>
            </a:r>
            <a:r>
              <a:rPr sz="2000" spc="-100" dirty="0">
                <a:latin typeface="Arial"/>
                <a:cs typeface="Arial"/>
              </a:rPr>
              <a:t>carbon</a:t>
            </a:r>
            <a:r>
              <a:rPr sz="2000" spc="-5" dirty="0">
                <a:latin typeface="Arial"/>
                <a:cs typeface="Arial"/>
              </a:rPr>
              <a:t> </a:t>
            </a:r>
            <a:r>
              <a:rPr sz="2000" spc="-95" dirty="0">
                <a:latin typeface="Arial"/>
                <a:cs typeface="Arial"/>
              </a:rPr>
              <a:t>in</a:t>
            </a:r>
            <a:r>
              <a:rPr sz="2000" dirty="0">
                <a:latin typeface="Arial"/>
                <a:cs typeface="Arial"/>
              </a:rPr>
              <a:t> </a:t>
            </a:r>
            <a:r>
              <a:rPr sz="2000" spc="-145" dirty="0">
                <a:latin typeface="Arial"/>
                <a:cs typeface="Arial"/>
              </a:rPr>
              <a:t>pseudo</a:t>
            </a:r>
            <a:r>
              <a:rPr sz="2000" spc="5" dirty="0">
                <a:latin typeface="Arial"/>
                <a:cs typeface="Arial"/>
              </a:rPr>
              <a:t> </a:t>
            </a:r>
            <a:r>
              <a:rPr sz="2000" spc="-110" dirty="0">
                <a:latin typeface="Arial"/>
                <a:cs typeface="Arial"/>
              </a:rPr>
              <a:t>spherical</a:t>
            </a:r>
            <a:r>
              <a:rPr sz="2000" spc="10" dirty="0">
                <a:latin typeface="Arial"/>
                <a:cs typeface="Arial"/>
              </a:rPr>
              <a:t> </a:t>
            </a:r>
            <a:r>
              <a:rPr sz="2000" spc="-70" dirty="0">
                <a:latin typeface="Arial"/>
                <a:cs typeface="Arial"/>
              </a:rPr>
              <a:t>arrangement 	</a:t>
            </a:r>
            <a:r>
              <a:rPr sz="2000" dirty="0">
                <a:latin typeface="Arial"/>
                <a:cs typeface="Arial"/>
              </a:rPr>
              <a:t>of</a:t>
            </a:r>
            <a:r>
              <a:rPr sz="2000" spc="-10" dirty="0">
                <a:latin typeface="Arial"/>
                <a:cs typeface="Arial"/>
              </a:rPr>
              <a:t> </a:t>
            </a:r>
            <a:r>
              <a:rPr sz="2000" spc="-55" dirty="0">
                <a:latin typeface="Arial"/>
                <a:cs typeface="Arial"/>
              </a:rPr>
              <a:t>alternating</a:t>
            </a:r>
            <a:r>
              <a:rPr sz="2000" spc="-10" dirty="0">
                <a:latin typeface="Arial"/>
                <a:cs typeface="Arial"/>
              </a:rPr>
              <a:t> </a:t>
            </a:r>
            <a:r>
              <a:rPr sz="2000" spc="-85" dirty="0">
                <a:latin typeface="Arial"/>
                <a:cs typeface="Arial"/>
              </a:rPr>
              <a:t>pentagonal</a:t>
            </a:r>
            <a:r>
              <a:rPr sz="2000" spc="10" dirty="0">
                <a:latin typeface="Arial"/>
                <a:cs typeface="Arial"/>
              </a:rPr>
              <a:t> </a:t>
            </a:r>
            <a:r>
              <a:rPr sz="2000" spc="-75" dirty="0">
                <a:latin typeface="Arial"/>
                <a:cs typeface="Arial"/>
              </a:rPr>
              <a:t>and</a:t>
            </a:r>
            <a:r>
              <a:rPr sz="2000" spc="-5" dirty="0">
                <a:latin typeface="Arial"/>
                <a:cs typeface="Arial"/>
              </a:rPr>
              <a:t> </a:t>
            </a:r>
            <a:r>
              <a:rPr sz="2000" spc="-100" dirty="0">
                <a:latin typeface="Arial"/>
                <a:cs typeface="Arial"/>
              </a:rPr>
              <a:t>hexagonal</a:t>
            </a:r>
            <a:r>
              <a:rPr sz="2000" spc="-5" dirty="0">
                <a:latin typeface="Arial"/>
                <a:cs typeface="Arial"/>
              </a:rPr>
              <a:t> </a:t>
            </a:r>
            <a:r>
              <a:rPr sz="2000" spc="-125" dirty="0">
                <a:latin typeface="Arial"/>
                <a:cs typeface="Arial"/>
              </a:rPr>
              <a:t>rings</a:t>
            </a:r>
            <a:r>
              <a:rPr sz="2000" spc="-10" dirty="0">
                <a:latin typeface="Arial"/>
                <a:cs typeface="Arial"/>
              </a:rPr>
              <a:t> </a:t>
            </a:r>
            <a:r>
              <a:rPr sz="2000" spc="-120" dirty="0">
                <a:latin typeface="Arial"/>
                <a:cs typeface="Arial"/>
              </a:rPr>
              <a:t>in</a:t>
            </a:r>
            <a:r>
              <a:rPr sz="2000" spc="-20" dirty="0">
                <a:latin typeface="Arial"/>
                <a:cs typeface="Arial"/>
              </a:rPr>
              <a:t> </a:t>
            </a:r>
            <a:r>
              <a:rPr sz="2000" spc="-120" dirty="0">
                <a:latin typeface="Arial"/>
                <a:cs typeface="Arial"/>
              </a:rPr>
              <a:t>the</a:t>
            </a:r>
            <a:r>
              <a:rPr sz="2000" spc="-10" dirty="0">
                <a:latin typeface="Arial"/>
                <a:cs typeface="Arial"/>
              </a:rPr>
              <a:t> </a:t>
            </a:r>
            <a:r>
              <a:rPr sz="2000" spc="-165" dirty="0">
                <a:latin typeface="Arial"/>
                <a:cs typeface="Arial"/>
              </a:rPr>
              <a:t>manner</a:t>
            </a:r>
            <a:r>
              <a:rPr sz="2000" spc="25" dirty="0">
                <a:latin typeface="Arial"/>
                <a:cs typeface="Arial"/>
              </a:rPr>
              <a:t> </a:t>
            </a:r>
            <a:r>
              <a:rPr sz="2000" dirty="0">
                <a:latin typeface="Arial"/>
                <a:cs typeface="Arial"/>
              </a:rPr>
              <a:t>of</a:t>
            </a:r>
            <a:r>
              <a:rPr sz="2000" spc="55" dirty="0">
                <a:latin typeface="Arial"/>
                <a:cs typeface="Arial"/>
              </a:rPr>
              <a:t> </a:t>
            </a:r>
            <a:r>
              <a:rPr sz="2000" spc="-180" dirty="0">
                <a:latin typeface="Arial"/>
                <a:cs typeface="Arial"/>
              </a:rPr>
              <a:t>soccer</a:t>
            </a:r>
            <a:r>
              <a:rPr sz="2000" spc="40" dirty="0">
                <a:latin typeface="Arial"/>
                <a:cs typeface="Arial"/>
              </a:rPr>
              <a:t> </a:t>
            </a:r>
            <a:r>
              <a:rPr sz="2000" dirty="0">
                <a:latin typeface="Arial"/>
                <a:cs typeface="Arial"/>
              </a:rPr>
              <a:t>ball </a:t>
            </a:r>
            <a:r>
              <a:rPr sz="2000" spc="-50" dirty="0">
                <a:latin typeface="Arial"/>
                <a:cs typeface="Arial"/>
              </a:rPr>
              <a:t>. 	</a:t>
            </a:r>
            <a:r>
              <a:rPr sz="2000" spc="-204" dirty="0">
                <a:latin typeface="Arial"/>
                <a:cs typeface="Arial"/>
              </a:rPr>
              <a:t>Hence</a:t>
            </a:r>
            <a:r>
              <a:rPr sz="2000" spc="65" dirty="0">
                <a:latin typeface="Arial"/>
                <a:cs typeface="Arial"/>
              </a:rPr>
              <a:t> </a:t>
            </a:r>
            <a:r>
              <a:rPr sz="2000" spc="-120" dirty="0">
                <a:latin typeface="Arial"/>
                <a:cs typeface="Arial"/>
              </a:rPr>
              <a:t>the</a:t>
            </a:r>
            <a:r>
              <a:rPr sz="2000" spc="-15" dirty="0">
                <a:latin typeface="Arial"/>
                <a:cs typeface="Arial"/>
              </a:rPr>
              <a:t> </a:t>
            </a:r>
            <a:r>
              <a:rPr sz="2000" spc="-165" dirty="0">
                <a:latin typeface="Arial"/>
                <a:cs typeface="Arial"/>
              </a:rPr>
              <a:t>nick</a:t>
            </a:r>
            <a:r>
              <a:rPr sz="2000" spc="25" dirty="0">
                <a:latin typeface="Arial"/>
                <a:cs typeface="Arial"/>
              </a:rPr>
              <a:t> </a:t>
            </a:r>
            <a:r>
              <a:rPr sz="2000" spc="-195" dirty="0">
                <a:latin typeface="Arial"/>
                <a:cs typeface="Arial"/>
              </a:rPr>
              <a:t>name</a:t>
            </a:r>
            <a:r>
              <a:rPr sz="2000" spc="60" dirty="0">
                <a:latin typeface="Arial"/>
                <a:cs typeface="Arial"/>
              </a:rPr>
              <a:t> </a:t>
            </a:r>
            <a:r>
              <a:rPr sz="2000" spc="-204" dirty="0">
                <a:latin typeface="Arial"/>
                <a:cs typeface="Arial"/>
              </a:rPr>
              <a:t>Bucky</a:t>
            </a:r>
            <a:r>
              <a:rPr sz="2000" spc="65" dirty="0">
                <a:latin typeface="Arial"/>
                <a:cs typeface="Arial"/>
              </a:rPr>
              <a:t> </a:t>
            </a:r>
            <a:r>
              <a:rPr sz="2000" spc="-20" dirty="0">
                <a:latin typeface="Arial"/>
                <a:cs typeface="Arial"/>
              </a:rPr>
              <a:t>ball.</a:t>
            </a:r>
            <a:r>
              <a:rPr sz="2000" spc="-114" dirty="0">
                <a:latin typeface="Arial"/>
                <a:cs typeface="Arial"/>
              </a:rPr>
              <a:t> </a:t>
            </a:r>
            <a:endParaRPr lang="en-US" sz="2000" spc="-114" dirty="0">
              <a:latin typeface="Arial"/>
              <a:cs typeface="Arial"/>
            </a:endParaRPr>
          </a:p>
          <a:p>
            <a:pPr marL="281940" marR="5080" indent="-269875" algn="just">
              <a:lnSpc>
                <a:spcPct val="100000"/>
              </a:lnSpc>
              <a:spcBef>
                <a:spcPts val="480"/>
              </a:spcBef>
              <a:buClr>
                <a:srgbClr val="ACC2C8"/>
              </a:buClr>
              <a:buChar char="•"/>
              <a:tabLst>
                <a:tab pos="285115" algn="l"/>
              </a:tabLst>
            </a:pPr>
            <a:r>
              <a:rPr sz="2000" spc="-220" dirty="0">
                <a:latin typeface="Arial"/>
                <a:cs typeface="Arial"/>
              </a:rPr>
              <a:t>They</a:t>
            </a:r>
            <a:r>
              <a:rPr sz="2000" spc="80" dirty="0">
                <a:latin typeface="Arial"/>
                <a:cs typeface="Arial"/>
              </a:rPr>
              <a:t> </a:t>
            </a:r>
            <a:r>
              <a:rPr sz="2000" spc="-175" dirty="0">
                <a:latin typeface="Arial"/>
                <a:cs typeface="Arial"/>
              </a:rPr>
              <a:t>measure</a:t>
            </a:r>
            <a:r>
              <a:rPr sz="2000" spc="40" dirty="0">
                <a:latin typeface="Arial"/>
                <a:cs typeface="Arial"/>
              </a:rPr>
              <a:t> </a:t>
            </a:r>
            <a:r>
              <a:rPr sz="2000" spc="-70" dirty="0">
                <a:latin typeface="Arial"/>
                <a:cs typeface="Arial"/>
              </a:rPr>
              <a:t>about </a:t>
            </a:r>
            <a:r>
              <a:rPr sz="2000" spc="-50" dirty="0">
                <a:solidFill>
                  <a:srgbClr val="FF0000"/>
                </a:solidFill>
                <a:latin typeface="Arial"/>
                <a:cs typeface="Arial"/>
              </a:rPr>
              <a:t>0.7-</a:t>
            </a:r>
            <a:r>
              <a:rPr sz="2000" spc="-10" dirty="0">
                <a:solidFill>
                  <a:srgbClr val="FF0000"/>
                </a:solidFill>
                <a:latin typeface="Arial"/>
                <a:cs typeface="Arial"/>
              </a:rPr>
              <a:t>1.5</a:t>
            </a:r>
            <a:r>
              <a:rPr sz="2000" spc="30" dirty="0">
                <a:solidFill>
                  <a:srgbClr val="FF0000"/>
                </a:solidFill>
                <a:latin typeface="Arial"/>
                <a:cs typeface="Arial"/>
              </a:rPr>
              <a:t> </a:t>
            </a:r>
            <a:r>
              <a:rPr sz="2000" spc="-465" dirty="0">
                <a:solidFill>
                  <a:srgbClr val="FF0000"/>
                </a:solidFill>
                <a:latin typeface="Arial"/>
                <a:cs typeface="Arial"/>
              </a:rPr>
              <a:t>nm</a:t>
            </a:r>
            <a:r>
              <a:rPr sz="2000" spc="325" dirty="0">
                <a:solidFill>
                  <a:srgbClr val="FF0000"/>
                </a:solidFill>
                <a:latin typeface="Arial"/>
                <a:cs typeface="Arial"/>
              </a:rPr>
              <a:t> </a:t>
            </a:r>
            <a:r>
              <a:rPr sz="2000" spc="-125" dirty="0">
                <a:latin typeface="Arial"/>
                <a:cs typeface="Arial"/>
              </a:rPr>
              <a:t>in</a:t>
            </a:r>
            <a:r>
              <a:rPr sz="2000" spc="35" dirty="0">
                <a:latin typeface="Arial"/>
                <a:cs typeface="Arial"/>
              </a:rPr>
              <a:t> </a:t>
            </a:r>
            <a:r>
              <a:rPr sz="2000" spc="-60" dirty="0">
                <a:latin typeface="Arial"/>
                <a:cs typeface="Arial"/>
              </a:rPr>
              <a:t>diameter. 	</a:t>
            </a:r>
            <a:endParaRPr sz="2000" dirty="0">
              <a:latin typeface="Arial"/>
              <a:cs typeface="Arial"/>
            </a:endParaRPr>
          </a:p>
        </p:txBody>
      </p:sp>
      <p:pic>
        <p:nvPicPr>
          <p:cNvPr id="4" name="object 4"/>
          <p:cNvPicPr/>
          <p:nvPr/>
        </p:nvPicPr>
        <p:blipFill>
          <a:blip r:embed="rId3" cstate="print"/>
          <a:stretch>
            <a:fillRect/>
          </a:stretch>
        </p:blipFill>
        <p:spPr>
          <a:xfrm>
            <a:off x="6477000" y="482091"/>
            <a:ext cx="1943100" cy="1289050"/>
          </a:xfrm>
          <a:prstGeom prst="rect">
            <a:avLst/>
          </a:prstGeom>
        </p:spPr>
      </p:pic>
      <p:pic>
        <p:nvPicPr>
          <p:cNvPr id="5" name="object 5"/>
          <p:cNvPicPr/>
          <p:nvPr/>
        </p:nvPicPr>
        <p:blipFill>
          <a:blip r:embed="rId4" cstate="print"/>
          <a:stretch>
            <a:fillRect/>
          </a:stretch>
        </p:blipFill>
        <p:spPr>
          <a:xfrm>
            <a:off x="3079750" y="319151"/>
            <a:ext cx="1492250" cy="1492250"/>
          </a:xfrm>
          <a:prstGeom prst="rect">
            <a:avLst/>
          </a:prstGeom>
        </p:spPr>
      </p:pic>
      <p:pic>
        <p:nvPicPr>
          <p:cNvPr id="6" name="Picture 5">
            <a:extLst>
              <a:ext uri="{FF2B5EF4-FFF2-40B4-BE49-F238E27FC236}">
                <a16:creationId xmlns:a16="http://schemas.microsoft.com/office/drawing/2014/main" id="{8D075D48-1EA1-59FE-5993-647C68923626}"/>
              </a:ext>
            </a:extLst>
          </p:cNvPr>
          <p:cNvPicPr>
            <a:picLocks noChangeAspect="1"/>
          </p:cNvPicPr>
          <p:nvPr/>
        </p:nvPicPr>
        <p:blipFill>
          <a:blip r:embed="rId5"/>
          <a:stretch>
            <a:fillRect/>
          </a:stretch>
        </p:blipFill>
        <p:spPr>
          <a:xfrm>
            <a:off x="5562600" y="4876800"/>
            <a:ext cx="3385447" cy="180851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1447800"/>
            <a:ext cx="6858000" cy="2777683"/>
          </a:xfrm>
          <a:prstGeom prst="rect">
            <a:avLst/>
          </a:prstGeom>
        </p:spPr>
        <p:txBody>
          <a:bodyPr wrap="square">
            <a:spAutoFit/>
          </a:bodyPr>
          <a:lstStyle/>
          <a:p>
            <a:pPr marL="281940" marR="5080" indent="-269875" algn="just">
              <a:lnSpc>
                <a:spcPct val="100000"/>
              </a:lnSpc>
              <a:spcBef>
                <a:spcPts val="480"/>
              </a:spcBef>
              <a:buClr>
                <a:srgbClr val="ACC2C8"/>
              </a:buClr>
              <a:buChar char="•"/>
              <a:tabLst>
                <a:tab pos="285115" algn="l"/>
              </a:tabLst>
            </a:pPr>
            <a:r>
              <a:rPr lang="en-US" spc="-165" dirty="0">
                <a:latin typeface="Arial"/>
                <a:cs typeface="Arial"/>
              </a:rPr>
              <a:t>Properties:</a:t>
            </a:r>
          </a:p>
          <a:p>
            <a:pPr marL="281940" marR="5080" indent="-269875" algn="just">
              <a:lnSpc>
                <a:spcPct val="100000"/>
              </a:lnSpc>
              <a:spcBef>
                <a:spcPts val="480"/>
              </a:spcBef>
              <a:buClr>
                <a:srgbClr val="ACC2C8"/>
              </a:buClr>
              <a:buChar char="•"/>
              <a:tabLst>
                <a:tab pos="285115" algn="l"/>
              </a:tabLst>
            </a:pPr>
            <a:r>
              <a:rPr lang="en-US" spc="-165" dirty="0">
                <a:latin typeface="Arial"/>
                <a:cs typeface="Arial"/>
              </a:rPr>
              <a:t>They</a:t>
            </a:r>
            <a:r>
              <a:rPr lang="en-US" spc="25" dirty="0">
                <a:latin typeface="Arial"/>
                <a:cs typeface="Arial"/>
              </a:rPr>
              <a:t> </a:t>
            </a:r>
            <a:r>
              <a:rPr lang="en-US" dirty="0">
                <a:latin typeface="Arial"/>
                <a:cs typeface="Arial"/>
              </a:rPr>
              <a:t>are</a:t>
            </a:r>
            <a:r>
              <a:rPr lang="en-US" spc="-5" dirty="0">
                <a:latin typeface="Arial"/>
                <a:cs typeface="Arial"/>
              </a:rPr>
              <a:t> </a:t>
            </a:r>
            <a:r>
              <a:rPr lang="en-US" spc="-75" dirty="0">
                <a:latin typeface="Arial"/>
                <a:cs typeface="Arial"/>
              </a:rPr>
              <a:t>fascinating</a:t>
            </a:r>
            <a:r>
              <a:rPr lang="en-US" spc="20" dirty="0">
                <a:latin typeface="Arial"/>
                <a:cs typeface="Arial"/>
              </a:rPr>
              <a:t> </a:t>
            </a:r>
            <a:r>
              <a:rPr lang="en-US" dirty="0">
                <a:latin typeface="Arial"/>
                <a:cs typeface="Arial"/>
              </a:rPr>
              <a:t>for</a:t>
            </a:r>
            <a:r>
              <a:rPr lang="en-US" spc="20" dirty="0">
                <a:latin typeface="Arial"/>
                <a:cs typeface="Arial"/>
              </a:rPr>
              <a:t> </a:t>
            </a:r>
            <a:r>
              <a:rPr lang="en-US" spc="-155" dirty="0">
                <a:latin typeface="Arial"/>
                <a:cs typeface="Arial"/>
              </a:rPr>
              <a:t>scientists</a:t>
            </a:r>
            <a:r>
              <a:rPr lang="en-US" spc="35" dirty="0">
                <a:latin typeface="Arial"/>
                <a:cs typeface="Arial"/>
              </a:rPr>
              <a:t> </a:t>
            </a:r>
            <a:r>
              <a:rPr lang="en-US" spc="-130" dirty="0">
                <a:latin typeface="Arial"/>
                <a:cs typeface="Arial"/>
              </a:rPr>
              <a:t>because</a:t>
            </a:r>
            <a:r>
              <a:rPr lang="en-US" spc="30" dirty="0">
                <a:latin typeface="Arial"/>
                <a:cs typeface="Arial"/>
              </a:rPr>
              <a:t> </a:t>
            </a:r>
            <a:r>
              <a:rPr lang="en-US" spc="-50" dirty="0">
                <a:latin typeface="Arial"/>
                <a:cs typeface="Arial"/>
              </a:rPr>
              <a:t>they</a:t>
            </a:r>
            <a:r>
              <a:rPr lang="en-US" spc="25" dirty="0">
                <a:latin typeface="Arial"/>
                <a:cs typeface="Arial"/>
              </a:rPr>
              <a:t> </a:t>
            </a:r>
            <a:r>
              <a:rPr lang="en-US" spc="-185" dirty="0">
                <a:latin typeface="Arial"/>
                <a:cs typeface="Arial"/>
              </a:rPr>
              <a:t>show</a:t>
            </a:r>
            <a:r>
              <a:rPr lang="en-US" spc="50" dirty="0">
                <a:latin typeface="Arial"/>
                <a:cs typeface="Arial"/>
              </a:rPr>
              <a:t> </a:t>
            </a:r>
            <a:r>
              <a:rPr lang="en-US" spc="-175" dirty="0">
                <a:latin typeface="Arial"/>
                <a:cs typeface="Arial"/>
              </a:rPr>
              <a:t>unusual</a:t>
            </a:r>
            <a:r>
              <a:rPr lang="en-US" spc="35" dirty="0">
                <a:latin typeface="Arial"/>
                <a:cs typeface="Arial"/>
              </a:rPr>
              <a:t> </a:t>
            </a:r>
            <a:r>
              <a:rPr lang="en-US" spc="-50" dirty="0">
                <a:latin typeface="Arial"/>
                <a:cs typeface="Arial"/>
              </a:rPr>
              <a:t>properties</a:t>
            </a:r>
            <a:r>
              <a:rPr lang="en-US" spc="30" dirty="0">
                <a:latin typeface="Arial"/>
                <a:cs typeface="Arial"/>
              </a:rPr>
              <a:t> </a:t>
            </a:r>
            <a:r>
              <a:rPr lang="en-US" spc="-25" dirty="0">
                <a:latin typeface="Arial"/>
                <a:cs typeface="Arial"/>
              </a:rPr>
              <a:t>for 	</a:t>
            </a:r>
            <a:r>
              <a:rPr lang="en-US" spc="-75" dirty="0">
                <a:latin typeface="Arial"/>
                <a:cs typeface="Arial"/>
              </a:rPr>
              <a:t>carbon</a:t>
            </a:r>
            <a:r>
              <a:rPr lang="en-US" spc="-15" dirty="0">
                <a:latin typeface="Arial"/>
                <a:cs typeface="Arial"/>
              </a:rPr>
              <a:t> </a:t>
            </a:r>
            <a:r>
              <a:rPr lang="en-US" spc="-90" dirty="0">
                <a:latin typeface="Arial"/>
                <a:cs typeface="Arial"/>
              </a:rPr>
              <a:t>materials.</a:t>
            </a:r>
            <a:r>
              <a:rPr lang="en-US" spc="10" dirty="0">
                <a:latin typeface="Arial"/>
                <a:cs typeface="Arial"/>
              </a:rPr>
              <a:t> </a:t>
            </a:r>
          </a:p>
          <a:p>
            <a:pPr marL="281940" marR="5080" indent="-269875" algn="just">
              <a:lnSpc>
                <a:spcPct val="100000"/>
              </a:lnSpc>
              <a:spcBef>
                <a:spcPts val="480"/>
              </a:spcBef>
              <a:buClr>
                <a:srgbClr val="ACC2C8"/>
              </a:buClr>
              <a:buChar char="•"/>
              <a:tabLst>
                <a:tab pos="285115" algn="l"/>
              </a:tabLst>
            </a:pPr>
            <a:r>
              <a:rPr lang="en-US" spc="-150" dirty="0">
                <a:latin typeface="Arial"/>
                <a:cs typeface="Arial"/>
              </a:rPr>
              <a:t>Fullerenes</a:t>
            </a:r>
            <a:r>
              <a:rPr lang="en-US" spc="10" dirty="0">
                <a:latin typeface="Arial"/>
                <a:cs typeface="Arial"/>
              </a:rPr>
              <a:t> </a:t>
            </a:r>
            <a:r>
              <a:rPr lang="en-US" dirty="0">
                <a:latin typeface="Arial"/>
                <a:cs typeface="Arial"/>
              </a:rPr>
              <a:t>are</a:t>
            </a:r>
            <a:r>
              <a:rPr lang="en-US" spc="10" dirty="0">
                <a:latin typeface="Arial"/>
                <a:cs typeface="Arial"/>
              </a:rPr>
              <a:t> </a:t>
            </a:r>
            <a:r>
              <a:rPr lang="en-US" spc="-90" dirty="0">
                <a:latin typeface="Arial"/>
                <a:cs typeface="Arial"/>
              </a:rPr>
              <a:t>studied</a:t>
            </a:r>
            <a:r>
              <a:rPr lang="en-US" dirty="0">
                <a:latin typeface="Arial"/>
                <a:cs typeface="Arial"/>
              </a:rPr>
              <a:t> for</a:t>
            </a:r>
            <a:r>
              <a:rPr lang="en-US" spc="5" dirty="0">
                <a:latin typeface="Arial"/>
                <a:cs typeface="Arial"/>
              </a:rPr>
              <a:t> </a:t>
            </a:r>
            <a:r>
              <a:rPr lang="en-US" spc="-40" dirty="0">
                <a:latin typeface="Arial"/>
                <a:cs typeface="Arial"/>
              </a:rPr>
              <a:t>potential</a:t>
            </a:r>
            <a:r>
              <a:rPr lang="en-US" spc="5" dirty="0">
                <a:latin typeface="Arial"/>
                <a:cs typeface="Arial"/>
              </a:rPr>
              <a:t> </a:t>
            </a:r>
            <a:r>
              <a:rPr lang="en-US" spc="-85" dirty="0">
                <a:latin typeface="Arial"/>
                <a:cs typeface="Arial"/>
              </a:rPr>
              <a:t>medical</a:t>
            </a:r>
            <a:r>
              <a:rPr lang="en-US" spc="10" dirty="0">
                <a:latin typeface="Arial"/>
                <a:cs typeface="Arial"/>
              </a:rPr>
              <a:t> </a:t>
            </a:r>
            <a:r>
              <a:rPr lang="en-US" spc="-175" dirty="0">
                <a:latin typeface="Arial"/>
                <a:cs typeface="Arial"/>
              </a:rPr>
              <a:t>use:</a:t>
            </a:r>
            <a:r>
              <a:rPr lang="en-US" spc="35" dirty="0">
                <a:latin typeface="Arial"/>
                <a:cs typeface="Arial"/>
              </a:rPr>
              <a:t> </a:t>
            </a:r>
            <a:r>
              <a:rPr lang="en-US" spc="-60" dirty="0">
                <a:latin typeface="Arial"/>
                <a:cs typeface="Arial"/>
              </a:rPr>
              <a:t>they</a:t>
            </a:r>
            <a:r>
              <a:rPr lang="en-US" dirty="0">
                <a:latin typeface="Arial"/>
                <a:cs typeface="Arial"/>
              </a:rPr>
              <a:t> </a:t>
            </a:r>
            <a:r>
              <a:rPr lang="en-US" spc="-25" dirty="0">
                <a:latin typeface="Arial"/>
                <a:cs typeface="Arial"/>
              </a:rPr>
              <a:t>are 	</a:t>
            </a:r>
            <a:r>
              <a:rPr lang="en-US" spc="-120" dirty="0">
                <a:latin typeface="Arial"/>
                <a:cs typeface="Arial"/>
              </a:rPr>
              <a:t>strong</a:t>
            </a:r>
            <a:r>
              <a:rPr lang="en-US" spc="-10" dirty="0">
                <a:latin typeface="Arial"/>
                <a:cs typeface="Arial"/>
              </a:rPr>
              <a:t> </a:t>
            </a:r>
            <a:r>
              <a:rPr lang="en-US" spc="-90" dirty="0">
                <a:latin typeface="Arial"/>
                <a:cs typeface="Arial"/>
              </a:rPr>
              <a:t>antioxidants;</a:t>
            </a:r>
            <a:r>
              <a:rPr lang="en-US" spc="-5" dirty="0">
                <a:latin typeface="Arial"/>
                <a:cs typeface="Arial"/>
              </a:rPr>
              <a:t> </a:t>
            </a:r>
            <a:r>
              <a:rPr lang="en-US" spc="-145" dirty="0">
                <a:latin typeface="Arial"/>
                <a:cs typeface="Arial"/>
              </a:rPr>
              <a:t>one</a:t>
            </a:r>
            <a:r>
              <a:rPr lang="en-US" spc="10" dirty="0">
                <a:latin typeface="Arial"/>
                <a:cs typeface="Arial"/>
              </a:rPr>
              <a:t> </a:t>
            </a:r>
            <a:r>
              <a:rPr lang="en-US" spc="-114" dirty="0">
                <a:latin typeface="Arial"/>
                <a:cs typeface="Arial"/>
              </a:rPr>
              <a:t>could</a:t>
            </a:r>
            <a:r>
              <a:rPr lang="en-US" spc="-20" dirty="0">
                <a:latin typeface="Arial"/>
                <a:cs typeface="Arial"/>
              </a:rPr>
              <a:t> </a:t>
            </a:r>
            <a:r>
              <a:rPr lang="en-US" spc="-110" dirty="0">
                <a:latin typeface="Arial"/>
                <a:cs typeface="Arial"/>
              </a:rPr>
              <a:t>also</a:t>
            </a:r>
            <a:r>
              <a:rPr lang="en-US" spc="10" dirty="0">
                <a:latin typeface="Arial"/>
                <a:cs typeface="Arial"/>
              </a:rPr>
              <a:t> </a:t>
            </a:r>
            <a:r>
              <a:rPr lang="en-US" spc="-50" dirty="0">
                <a:latin typeface="Arial"/>
                <a:cs typeface="Arial"/>
              </a:rPr>
              <a:t>bind</a:t>
            </a:r>
            <a:r>
              <a:rPr lang="en-US" spc="-15" dirty="0">
                <a:latin typeface="Arial"/>
                <a:cs typeface="Arial"/>
              </a:rPr>
              <a:t> </a:t>
            </a:r>
            <a:r>
              <a:rPr lang="en-US" spc="-105" dirty="0">
                <a:latin typeface="Arial"/>
                <a:cs typeface="Arial"/>
              </a:rPr>
              <a:t>specific</a:t>
            </a:r>
            <a:r>
              <a:rPr lang="en-US" dirty="0">
                <a:latin typeface="Arial"/>
                <a:cs typeface="Arial"/>
              </a:rPr>
              <a:t> </a:t>
            </a:r>
            <a:r>
              <a:rPr lang="en-US" spc="-95" dirty="0">
                <a:latin typeface="Arial"/>
                <a:cs typeface="Arial"/>
              </a:rPr>
              <a:t>antibiotics</a:t>
            </a:r>
            <a:r>
              <a:rPr lang="en-US" spc="5" dirty="0">
                <a:latin typeface="Arial"/>
                <a:cs typeface="Arial"/>
              </a:rPr>
              <a:t> </a:t>
            </a:r>
            <a:r>
              <a:rPr lang="en-US" dirty="0">
                <a:latin typeface="Arial"/>
                <a:cs typeface="Arial"/>
              </a:rPr>
              <a:t>to</a:t>
            </a:r>
            <a:r>
              <a:rPr lang="en-US" spc="5" dirty="0">
                <a:latin typeface="Arial"/>
                <a:cs typeface="Arial"/>
              </a:rPr>
              <a:t> </a:t>
            </a:r>
            <a:r>
              <a:rPr lang="en-US" spc="-100" dirty="0">
                <a:latin typeface="Arial"/>
                <a:cs typeface="Arial"/>
              </a:rPr>
              <a:t>the</a:t>
            </a:r>
            <a:r>
              <a:rPr lang="en-US" spc="-15" dirty="0">
                <a:latin typeface="Arial"/>
                <a:cs typeface="Arial"/>
              </a:rPr>
              <a:t> </a:t>
            </a:r>
            <a:r>
              <a:rPr lang="en-US" spc="-130" dirty="0">
                <a:latin typeface="Arial"/>
                <a:cs typeface="Arial"/>
              </a:rPr>
              <a:t>structure</a:t>
            </a:r>
            <a:r>
              <a:rPr lang="en-US" spc="-10" dirty="0">
                <a:latin typeface="Arial"/>
                <a:cs typeface="Arial"/>
              </a:rPr>
              <a:t> </a:t>
            </a:r>
            <a:r>
              <a:rPr lang="en-US" spc="-25" dirty="0">
                <a:latin typeface="Arial"/>
                <a:cs typeface="Arial"/>
              </a:rPr>
              <a:t>to 	</a:t>
            </a:r>
            <a:r>
              <a:rPr lang="en-US" dirty="0">
                <a:latin typeface="Arial"/>
                <a:cs typeface="Arial"/>
              </a:rPr>
              <a:t>target</a:t>
            </a:r>
            <a:r>
              <a:rPr lang="en-US" spc="135" dirty="0">
                <a:latin typeface="Arial"/>
                <a:cs typeface="Arial"/>
              </a:rPr>
              <a:t> </a:t>
            </a:r>
            <a:r>
              <a:rPr lang="en-US" spc="-40" dirty="0">
                <a:latin typeface="Arial"/>
                <a:cs typeface="Arial"/>
              </a:rPr>
              <a:t>resistant</a:t>
            </a:r>
            <a:r>
              <a:rPr lang="en-US" spc="145" dirty="0">
                <a:latin typeface="Arial"/>
                <a:cs typeface="Arial"/>
              </a:rPr>
              <a:t> </a:t>
            </a:r>
            <a:r>
              <a:rPr lang="en-US" dirty="0">
                <a:latin typeface="Arial"/>
                <a:cs typeface="Arial"/>
              </a:rPr>
              <a:t>bacteria</a:t>
            </a:r>
            <a:r>
              <a:rPr lang="en-US" spc="145" dirty="0">
                <a:latin typeface="Arial"/>
                <a:cs typeface="Arial"/>
              </a:rPr>
              <a:t> </a:t>
            </a:r>
            <a:r>
              <a:rPr lang="en-US" dirty="0">
                <a:latin typeface="Arial"/>
                <a:cs typeface="Arial"/>
              </a:rPr>
              <a:t>and</a:t>
            </a:r>
            <a:r>
              <a:rPr lang="en-US" spc="145" dirty="0">
                <a:latin typeface="Arial"/>
                <a:cs typeface="Arial"/>
              </a:rPr>
              <a:t> </a:t>
            </a:r>
            <a:r>
              <a:rPr lang="en-US" dirty="0">
                <a:latin typeface="Arial"/>
                <a:cs typeface="Arial"/>
              </a:rPr>
              <a:t>even</a:t>
            </a:r>
            <a:r>
              <a:rPr lang="en-US" spc="145" dirty="0">
                <a:latin typeface="Arial"/>
                <a:cs typeface="Arial"/>
              </a:rPr>
              <a:t> </a:t>
            </a:r>
            <a:r>
              <a:rPr lang="en-US" dirty="0">
                <a:latin typeface="Arial"/>
                <a:cs typeface="Arial"/>
              </a:rPr>
              <a:t>target</a:t>
            </a:r>
            <a:r>
              <a:rPr lang="en-US" spc="140" dirty="0">
                <a:latin typeface="Arial"/>
                <a:cs typeface="Arial"/>
              </a:rPr>
              <a:t> </a:t>
            </a:r>
            <a:r>
              <a:rPr lang="en-US" dirty="0">
                <a:latin typeface="Arial"/>
                <a:cs typeface="Arial"/>
              </a:rPr>
              <a:t>certain</a:t>
            </a:r>
            <a:r>
              <a:rPr lang="en-US" spc="145" dirty="0">
                <a:latin typeface="Arial"/>
                <a:cs typeface="Arial"/>
              </a:rPr>
              <a:t> </a:t>
            </a:r>
            <a:r>
              <a:rPr lang="en-US" spc="-10" dirty="0">
                <a:latin typeface="Arial"/>
                <a:cs typeface="Arial"/>
              </a:rPr>
              <a:t>cancer</a:t>
            </a:r>
            <a:r>
              <a:rPr lang="en-US" spc="145" dirty="0">
                <a:latin typeface="Arial"/>
                <a:cs typeface="Arial"/>
              </a:rPr>
              <a:t> </a:t>
            </a:r>
            <a:r>
              <a:rPr lang="en-US" dirty="0">
                <a:latin typeface="Arial"/>
                <a:cs typeface="Arial"/>
              </a:rPr>
              <a:t>cells</a:t>
            </a:r>
            <a:r>
              <a:rPr lang="en-US" spc="145" dirty="0">
                <a:latin typeface="Arial"/>
                <a:cs typeface="Arial"/>
              </a:rPr>
              <a:t> </a:t>
            </a:r>
            <a:r>
              <a:rPr lang="en-US" spc="-60" dirty="0">
                <a:latin typeface="Arial"/>
                <a:cs typeface="Arial"/>
              </a:rPr>
              <a:t>such</a:t>
            </a:r>
            <a:r>
              <a:rPr lang="en-US" spc="140" dirty="0">
                <a:latin typeface="Arial"/>
                <a:cs typeface="Arial"/>
              </a:rPr>
              <a:t> </a:t>
            </a:r>
            <a:r>
              <a:rPr lang="en-US" spc="-25" dirty="0">
                <a:latin typeface="Arial"/>
                <a:cs typeface="Arial"/>
              </a:rPr>
              <a:t>as 	</a:t>
            </a:r>
            <a:r>
              <a:rPr lang="en-US" spc="-85" dirty="0">
                <a:latin typeface="Arial"/>
                <a:cs typeface="Arial"/>
              </a:rPr>
              <a:t>melanoma.</a:t>
            </a:r>
            <a:r>
              <a:rPr lang="en-US" spc="135" dirty="0">
                <a:latin typeface="Arial"/>
                <a:cs typeface="Arial"/>
              </a:rPr>
              <a:t> </a:t>
            </a:r>
          </a:p>
          <a:p>
            <a:pPr marL="281940" marR="5080" indent="-269875" algn="just">
              <a:lnSpc>
                <a:spcPct val="100000"/>
              </a:lnSpc>
              <a:spcBef>
                <a:spcPts val="480"/>
              </a:spcBef>
              <a:buClr>
                <a:srgbClr val="ACC2C8"/>
              </a:buClr>
              <a:buChar char="•"/>
              <a:tabLst>
                <a:tab pos="285115" algn="l"/>
              </a:tabLst>
            </a:pPr>
            <a:r>
              <a:rPr lang="en-US" dirty="0">
                <a:latin typeface="Arial"/>
                <a:cs typeface="Arial"/>
              </a:rPr>
              <a:t>Heat</a:t>
            </a:r>
            <a:r>
              <a:rPr lang="en-US" spc="140" dirty="0">
                <a:latin typeface="Arial"/>
                <a:cs typeface="Arial"/>
              </a:rPr>
              <a:t> </a:t>
            </a:r>
            <a:r>
              <a:rPr lang="en-US" spc="-100" dirty="0">
                <a:latin typeface="Arial"/>
                <a:cs typeface="Arial"/>
              </a:rPr>
              <a:t>resistance</a:t>
            </a:r>
            <a:r>
              <a:rPr lang="en-US" spc="135" dirty="0">
                <a:latin typeface="Arial"/>
                <a:cs typeface="Arial"/>
              </a:rPr>
              <a:t> </a:t>
            </a:r>
            <a:r>
              <a:rPr lang="en-US" dirty="0">
                <a:latin typeface="Arial"/>
                <a:cs typeface="Arial"/>
              </a:rPr>
              <a:t>and</a:t>
            </a:r>
            <a:r>
              <a:rPr lang="en-US" spc="135" dirty="0">
                <a:latin typeface="Arial"/>
                <a:cs typeface="Arial"/>
              </a:rPr>
              <a:t> </a:t>
            </a:r>
            <a:r>
              <a:rPr lang="en-US" spc="-90" dirty="0">
                <a:latin typeface="Arial"/>
                <a:cs typeface="Arial"/>
              </a:rPr>
              <a:t>superconductivity</a:t>
            </a:r>
            <a:r>
              <a:rPr lang="en-US" spc="150" dirty="0">
                <a:latin typeface="Arial"/>
                <a:cs typeface="Arial"/>
              </a:rPr>
              <a:t> </a:t>
            </a:r>
            <a:r>
              <a:rPr lang="en-US" dirty="0">
                <a:latin typeface="Arial"/>
                <a:cs typeface="Arial"/>
              </a:rPr>
              <a:t>are</a:t>
            </a:r>
            <a:r>
              <a:rPr lang="en-US" spc="140" dirty="0">
                <a:latin typeface="Arial"/>
                <a:cs typeface="Arial"/>
              </a:rPr>
              <a:t> </a:t>
            </a:r>
            <a:r>
              <a:rPr lang="en-US" spc="-95" dirty="0">
                <a:latin typeface="Arial"/>
                <a:cs typeface="Arial"/>
              </a:rPr>
              <a:t>some</a:t>
            </a:r>
            <a:r>
              <a:rPr lang="en-US" spc="140" dirty="0">
                <a:latin typeface="Arial"/>
                <a:cs typeface="Arial"/>
              </a:rPr>
              <a:t> </a:t>
            </a:r>
            <a:r>
              <a:rPr lang="en-US" dirty="0">
                <a:latin typeface="Arial"/>
                <a:cs typeface="Arial"/>
              </a:rPr>
              <a:t>of</a:t>
            </a:r>
            <a:r>
              <a:rPr lang="en-US" spc="180" dirty="0">
                <a:latin typeface="Arial"/>
                <a:cs typeface="Arial"/>
              </a:rPr>
              <a:t> </a:t>
            </a:r>
            <a:r>
              <a:rPr lang="en-US" dirty="0">
                <a:latin typeface="Arial"/>
                <a:cs typeface="Arial"/>
              </a:rPr>
              <a:t>the</a:t>
            </a:r>
            <a:r>
              <a:rPr lang="en-US" spc="140" dirty="0">
                <a:latin typeface="Arial"/>
                <a:cs typeface="Arial"/>
              </a:rPr>
              <a:t> </a:t>
            </a:r>
            <a:r>
              <a:rPr lang="en-US" spc="-45" dirty="0">
                <a:latin typeface="Arial"/>
                <a:cs typeface="Arial"/>
              </a:rPr>
              <a:t>more 	</a:t>
            </a:r>
            <a:r>
              <a:rPr lang="en-US" spc="-80" dirty="0">
                <a:latin typeface="Arial"/>
                <a:cs typeface="Arial"/>
              </a:rPr>
              <a:t>heavily</a:t>
            </a:r>
            <a:r>
              <a:rPr lang="en-US" spc="-15" dirty="0">
                <a:latin typeface="Arial"/>
                <a:cs typeface="Arial"/>
              </a:rPr>
              <a:t> </a:t>
            </a:r>
            <a:r>
              <a:rPr lang="en-US" spc="-114" dirty="0">
                <a:latin typeface="Arial"/>
                <a:cs typeface="Arial"/>
              </a:rPr>
              <a:t>studied</a:t>
            </a:r>
            <a:r>
              <a:rPr lang="en-US" spc="-15" dirty="0">
                <a:latin typeface="Arial"/>
                <a:cs typeface="Arial"/>
              </a:rPr>
              <a:t> </a:t>
            </a:r>
            <a:r>
              <a:rPr lang="en-US" spc="-80" dirty="0">
                <a:latin typeface="Arial"/>
                <a:cs typeface="Arial"/>
              </a:rPr>
              <a:t>properties</a:t>
            </a:r>
            <a:r>
              <a:rPr lang="en-US" spc="-10" dirty="0">
                <a:latin typeface="Arial"/>
                <a:cs typeface="Arial"/>
              </a:rPr>
              <a:t> </a:t>
            </a:r>
            <a:r>
              <a:rPr lang="en-US" dirty="0">
                <a:latin typeface="Arial"/>
                <a:cs typeface="Arial"/>
              </a:rPr>
              <a:t>of</a:t>
            </a:r>
            <a:r>
              <a:rPr lang="en-US" spc="65" dirty="0">
                <a:latin typeface="Arial"/>
                <a:cs typeface="Arial"/>
              </a:rPr>
              <a:t> </a:t>
            </a:r>
            <a:r>
              <a:rPr lang="en-US" spc="-110" dirty="0">
                <a:latin typeface="Arial"/>
                <a:cs typeface="Arial"/>
              </a:rPr>
              <a:t>fullerenes</a:t>
            </a:r>
            <a:r>
              <a:rPr lang="en-US" spc="-15" dirty="0">
                <a:latin typeface="Arial"/>
                <a:cs typeface="Arial"/>
              </a:rPr>
              <a:t> </a:t>
            </a:r>
            <a:r>
              <a:rPr lang="en-US" spc="-120" dirty="0">
                <a:latin typeface="Arial"/>
                <a:cs typeface="Arial"/>
              </a:rPr>
              <a:t>in</a:t>
            </a:r>
            <a:r>
              <a:rPr lang="en-US" spc="15" dirty="0">
                <a:latin typeface="Arial"/>
                <a:cs typeface="Arial"/>
              </a:rPr>
              <a:t> </a:t>
            </a:r>
            <a:r>
              <a:rPr lang="en-US" spc="-145" dirty="0">
                <a:latin typeface="Arial"/>
                <a:cs typeface="Arial"/>
              </a:rPr>
              <a:t>mechanical</a:t>
            </a:r>
            <a:r>
              <a:rPr lang="en-US" spc="5" dirty="0">
                <a:latin typeface="Arial"/>
                <a:cs typeface="Arial"/>
              </a:rPr>
              <a:t> </a:t>
            </a:r>
            <a:r>
              <a:rPr lang="en-US" spc="-10" dirty="0">
                <a:latin typeface="Arial"/>
                <a:cs typeface="Arial"/>
              </a:rPr>
              <a:t>engineering.</a:t>
            </a:r>
            <a:endParaRPr lang="en-US" dirty="0">
              <a:latin typeface="Arial"/>
              <a:cs typeface="Arial"/>
            </a:endParaRPr>
          </a:p>
        </p:txBody>
      </p:sp>
    </p:spTree>
    <p:extLst>
      <p:ext uri="{BB962C8B-B14F-4D97-AF65-F5344CB8AC3E}">
        <p14:creationId xmlns:p14="http://schemas.microsoft.com/office/powerpoint/2010/main" val="3345031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5180" y="570230"/>
            <a:ext cx="1808416" cy="231902"/>
          </a:xfrm>
          <a:prstGeom prst="rect">
            <a:avLst/>
          </a:prstGeom>
        </p:spPr>
      </p:pic>
      <p:pic>
        <p:nvPicPr>
          <p:cNvPr id="3" name="object 3"/>
          <p:cNvPicPr/>
          <p:nvPr/>
        </p:nvPicPr>
        <p:blipFill>
          <a:blip r:embed="rId3" cstate="print"/>
          <a:stretch>
            <a:fillRect/>
          </a:stretch>
        </p:blipFill>
        <p:spPr>
          <a:xfrm>
            <a:off x="559498" y="935989"/>
            <a:ext cx="2048192" cy="249809"/>
          </a:xfrm>
          <a:prstGeom prst="rect">
            <a:avLst/>
          </a:prstGeom>
        </p:spPr>
      </p:pic>
      <p:pic>
        <p:nvPicPr>
          <p:cNvPr id="4" name="object 4"/>
          <p:cNvPicPr/>
          <p:nvPr/>
        </p:nvPicPr>
        <p:blipFill>
          <a:blip r:embed="rId4" cstate="print"/>
          <a:stretch>
            <a:fillRect/>
          </a:stretch>
        </p:blipFill>
        <p:spPr>
          <a:xfrm>
            <a:off x="2718942" y="935482"/>
            <a:ext cx="1892554" cy="215519"/>
          </a:xfrm>
          <a:prstGeom prst="rect">
            <a:avLst/>
          </a:prstGeom>
        </p:spPr>
      </p:pic>
      <p:pic>
        <p:nvPicPr>
          <p:cNvPr id="5" name="object 5"/>
          <p:cNvPicPr/>
          <p:nvPr/>
        </p:nvPicPr>
        <p:blipFill>
          <a:blip r:embed="rId5" cstate="print"/>
          <a:stretch>
            <a:fillRect/>
          </a:stretch>
        </p:blipFill>
        <p:spPr>
          <a:xfrm>
            <a:off x="4726304" y="935989"/>
            <a:ext cx="1605788" cy="268732"/>
          </a:xfrm>
          <a:prstGeom prst="rect">
            <a:avLst/>
          </a:prstGeom>
        </p:spPr>
      </p:pic>
      <p:pic>
        <p:nvPicPr>
          <p:cNvPr id="6" name="object 6"/>
          <p:cNvPicPr/>
          <p:nvPr/>
        </p:nvPicPr>
        <p:blipFill>
          <a:blip r:embed="rId6" cstate="print"/>
          <a:stretch>
            <a:fillRect/>
          </a:stretch>
        </p:blipFill>
        <p:spPr>
          <a:xfrm>
            <a:off x="561873" y="1301114"/>
            <a:ext cx="7852892" cy="269367"/>
          </a:xfrm>
          <a:prstGeom prst="rect">
            <a:avLst/>
          </a:prstGeom>
        </p:spPr>
      </p:pic>
      <p:pic>
        <p:nvPicPr>
          <p:cNvPr id="7" name="object 7"/>
          <p:cNvPicPr/>
          <p:nvPr/>
        </p:nvPicPr>
        <p:blipFill>
          <a:blip r:embed="rId7" cstate="print"/>
          <a:stretch>
            <a:fillRect/>
          </a:stretch>
        </p:blipFill>
        <p:spPr>
          <a:xfrm>
            <a:off x="562762" y="1667510"/>
            <a:ext cx="1515211" cy="268732"/>
          </a:xfrm>
          <a:prstGeom prst="rect">
            <a:avLst/>
          </a:prstGeom>
        </p:spPr>
      </p:pic>
      <p:sp>
        <p:nvSpPr>
          <p:cNvPr id="8" name="object 8"/>
          <p:cNvSpPr txBox="1"/>
          <p:nvPr/>
        </p:nvSpPr>
        <p:spPr>
          <a:xfrm>
            <a:off x="535940" y="2196465"/>
            <a:ext cx="3877310" cy="3644587"/>
          </a:xfrm>
          <a:prstGeom prst="rect">
            <a:avLst/>
          </a:prstGeom>
        </p:spPr>
        <p:txBody>
          <a:bodyPr vert="horz" wrap="square" lIns="0" tIns="12700" rIns="0" bIns="0" rtlCol="0">
            <a:spAutoFit/>
          </a:bodyPr>
          <a:lstStyle/>
          <a:p>
            <a:pPr marL="283210" marR="5080" indent="-271145" algn="just">
              <a:lnSpc>
                <a:spcPct val="100000"/>
              </a:lnSpc>
              <a:spcBef>
                <a:spcPts val="100"/>
              </a:spcBef>
              <a:buClr>
                <a:srgbClr val="ACC2C8"/>
              </a:buClr>
              <a:buChar char="•"/>
              <a:tabLst>
                <a:tab pos="285115" algn="l"/>
              </a:tabLst>
            </a:pPr>
            <a:r>
              <a:rPr sz="2400" spc="-290" dirty="0">
                <a:latin typeface="Arial"/>
                <a:cs typeface="Arial"/>
              </a:rPr>
              <a:t>The</a:t>
            </a:r>
            <a:r>
              <a:rPr sz="2400" spc="365" dirty="0">
                <a:latin typeface="Arial"/>
                <a:cs typeface="Arial"/>
              </a:rPr>
              <a:t>    </a:t>
            </a:r>
            <a:r>
              <a:rPr sz="2400" dirty="0">
                <a:latin typeface="Arial"/>
                <a:cs typeface="Arial"/>
              </a:rPr>
              <a:t>average</a:t>
            </a:r>
            <a:r>
              <a:rPr sz="2400" spc="370" dirty="0">
                <a:latin typeface="Arial"/>
                <a:cs typeface="Arial"/>
              </a:rPr>
              <a:t>    </a:t>
            </a:r>
            <a:r>
              <a:rPr sz="2400" spc="-130" dirty="0">
                <a:latin typeface="Arial"/>
                <a:cs typeface="Arial"/>
              </a:rPr>
              <a:t>distance 	</a:t>
            </a:r>
            <a:r>
              <a:rPr sz="2400" spc="-30" dirty="0">
                <a:latin typeface="Arial"/>
                <a:cs typeface="Arial"/>
              </a:rPr>
              <a:t>between</a:t>
            </a:r>
            <a:r>
              <a:rPr sz="2400" spc="85" dirty="0">
                <a:latin typeface="Arial"/>
                <a:cs typeface="Arial"/>
              </a:rPr>
              <a:t> </a:t>
            </a:r>
            <a:r>
              <a:rPr sz="2400" dirty="0">
                <a:latin typeface="Arial"/>
                <a:cs typeface="Arial"/>
              </a:rPr>
              <a:t>an</a:t>
            </a:r>
            <a:r>
              <a:rPr sz="2400" spc="80" dirty="0">
                <a:latin typeface="Arial"/>
                <a:cs typeface="Arial"/>
              </a:rPr>
              <a:t> </a:t>
            </a:r>
            <a:r>
              <a:rPr sz="2400" spc="-45" dirty="0">
                <a:latin typeface="Arial"/>
                <a:cs typeface="Arial"/>
              </a:rPr>
              <a:t>electron</a:t>
            </a:r>
            <a:r>
              <a:rPr sz="2400" spc="85" dirty="0">
                <a:latin typeface="Arial"/>
                <a:cs typeface="Arial"/>
              </a:rPr>
              <a:t> </a:t>
            </a:r>
            <a:r>
              <a:rPr sz="2400" dirty="0">
                <a:latin typeface="Arial"/>
                <a:cs typeface="Arial"/>
              </a:rPr>
              <a:t>and</a:t>
            </a:r>
            <a:r>
              <a:rPr sz="2400" spc="75" dirty="0">
                <a:latin typeface="Arial"/>
                <a:cs typeface="Arial"/>
              </a:rPr>
              <a:t> </a:t>
            </a:r>
            <a:r>
              <a:rPr sz="2400" spc="-50" dirty="0">
                <a:latin typeface="Arial"/>
                <a:cs typeface="Arial"/>
              </a:rPr>
              <a:t>a 	</a:t>
            </a:r>
            <a:r>
              <a:rPr sz="2400" spc="-110" dirty="0">
                <a:latin typeface="Arial"/>
                <a:cs typeface="Arial"/>
              </a:rPr>
              <a:t>hole</a:t>
            </a:r>
            <a:r>
              <a:rPr sz="2400" spc="-60" dirty="0">
                <a:latin typeface="Arial"/>
                <a:cs typeface="Arial"/>
              </a:rPr>
              <a:t> </a:t>
            </a:r>
            <a:r>
              <a:rPr sz="2400" spc="-35" dirty="0">
                <a:latin typeface="Arial"/>
                <a:cs typeface="Arial"/>
              </a:rPr>
              <a:t>in</a:t>
            </a:r>
            <a:r>
              <a:rPr sz="2400" spc="-40" dirty="0">
                <a:latin typeface="Arial"/>
                <a:cs typeface="Arial"/>
              </a:rPr>
              <a:t> </a:t>
            </a:r>
            <a:r>
              <a:rPr sz="2400" dirty="0">
                <a:latin typeface="Arial"/>
                <a:cs typeface="Arial"/>
              </a:rPr>
              <a:t>a</a:t>
            </a:r>
            <a:r>
              <a:rPr sz="2400" spc="-35" dirty="0">
                <a:latin typeface="Arial"/>
                <a:cs typeface="Arial"/>
              </a:rPr>
              <a:t> </a:t>
            </a:r>
            <a:r>
              <a:rPr sz="2400" spc="-135" dirty="0">
                <a:latin typeface="Arial"/>
                <a:cs typeface="Arial"/>
              </a:rPr>
              <a:t>exciton</a:t>
            </a:r>
            <a:r>
              <a:rPr sz="2400" spc="-35" dirty="0">
                <a:latin typeface="Arial"/>
                <a:cs typeface="Arial"/>
              </a:rPr>
              <a:t> </a:t>
            </a:r>
            <a:r>
              <a:rPr sz="2400" spc="-160" dirty="0">
                <a:latin typeface="Arial"/>
                <a:cs typeface="Arial"/>
              </a:rPr>
              <a:t>is</a:t>
            </a:r>
            <a:r>
              <a:rPr sz="2400" spc="-5" dirty="0">
                <a:latin typeface="Arial"/>
                <a:cs typeface="Arial"/>
              </a:rPr>
              <a:t> </a:t>
            </a:r>
            <a:r>
              <a:rPr sz="2400" spc="-45" dirty="0">
                <a:latin typeface="Arial"/>
                <a:cs typeface="Arial"/>
              </a:rPr>
              <a:t>called</a:t>
            </a:r>
            <a:r>
              <a:rPr sz="2400" spc="-35" dirty="0">
                <a:latin typeface="Arial"/>
                <a:cs typeface="Arial"/>
              </a:rPr>
              <a:t> </a:t>
            </a:r>
            <a:r>
              <a:rPr sz="2400" spc="-110" dirty="0">
                <a:latin typeface="Arial"/>
                <a:cs typeface="Arial"/>
              </a:rPr>
              <a:t>the 	</a:t>
            </a:r>
            <a:r>
              <a:rPr sz="2400" spc="-155" dirty="0">
                <a:latin typeface="Arial"/>
                <a:cs typeface="Arial"/>
              </a:rPr>
              <a:t>Excited</a:t>
            </a:r>
            <a:r>
              <a:rPr sz="2400" spc="10" dirty="0">
                <a:latin typeface="Arial"/>
                <a:cs typeface="Arial"/>
              </a:rPr>
              <a:t> </a:t>
            </a:r>
            <a:r>
              <a:rPr sz="2400" spc="-225" dirty="0">
                <a:latin typeface="Arial"/>
                <a:cs typeface="Arial"/>
              </a:rPr>
              <a:t>Bohr</a:t>
            </a:r>
            <a:r>
              <a:rPr sz="2400" spc="35" dirty="0">
                <a:latin typeface="Arial"/>
                <a:cs typeface="Arial"/>
              </a:rPr>
              <a:t> </a:t>
            </a:r>
            <a:r>
              <a:rPr sz="2400" spc="-80" dirty="0">
                <a:latin typeface="Arial"/>
                <a:cs typeface="Arial"/>
              </a:rPr>
              <a:t>Radius.</a:t>
            </a:r>
            <a:endParaRPr sz="2400" dirty="0">
              <a:latin typeface="Arial"/>
              <a:cs typeface="Arial"/>
            </a:endParaRPr>
          </a:p>
          <a:p>
            <a:pPr marL="283210" marR="5080" indent="-271145" algn="just">
              <a:lnSpc>
                <a:spcPct val="100000"/>
              </a:lnSpc>
              <a:spcBef>
                <a:spcPts val="575"/>
              </a:spcBef>
              <a:buClr>
                <a:srgbClr val="ACC2C8"/>
              </a:buClr>
              <a:buChar char="•"/>
              <a:tabLst>
                <a:tab pos="285115" algn="l"/>
              </a:tabLst>
            </a:pPr>
            <a:r>
              <a:rPr sz="2400" dirty="0">
                <a:latin typeface="Arial"/>
                <a:cs typeface="Arial"/>
              </a:rPr>
              <a:t>When</a:t>
            </a:r>
            <a:r>
              <a:rPr sz="2400" spc="480" dirty="0">
                <a:latin typeface="Arial"/>
                <a:cs typeface="Arial"/>
              </a:rPr>
              <a:t>  </a:t>
            </a:r>
            <a:r>
              <a:rPr sz="2400" dirty="0">
                <a:latin typeface="Arial"/>
                <a:cs typeface="Arial"/>
              </a:rPr>
              <a:t>the</a:t>
            </a:r>
            <a:r>
              <a:rPr sz="2400" spc="475" dirty="0">
                <a:latin typeface="Arial"/>
                <a:cs typeface="Arial"/>
              </a:rPr>
              <a:t>  </a:t>
            </a:r>
            <a:r>
              <a:rPr sz="2400" dirty="0">
                <a:latin typeface="Arial"/>
                <a:cs typeface="Arial"/>
              </a:rPr>
              <a:t>size</a:t>
            </a:r>
            <a:r>
              <a:rPr sz="2400" spc="480" dirty="0">
                <a:latin typeface="Arial"/>
                <a:cs typeface="Arial"/>
              </a:rPr>
              <a:t>  </a:t>
            </a:r>
            <a:r>
              <a:rPr sz="2400" dirty="0">
                <a:latin typeface="Arial"/>
                <a:cs typeface="Arial"/>
              </a:rPr>
              <a:t>of</a:t>
            </a:r>
            <a:r>
              <a:rPr sz="2400" spc="505" dirty="0">
                <a:latin typeface="Arial"/>
                <a:cs typeface="Arial"/>
              </a:rPr>
              <a:t>  </a:t>
            </a:r>
            <a:r>
              <a:rPr sz="2400" spc="-90" dirty="0">
                <a:latin typeface="Arial"/>
                <a:cs typeface="Arial"/>
              </a:rPr>
              <a:t>the 	</a:t>
            </a:r>
            <a:r>
              <a:rPr sz="2400" spc="-190" dirty="0">
                <a:latin typeface="Arial"/>
                <a:cs typeface="Arial"/>
              </a:rPr>
              <a:t>semiconductor</a:t>
            </a:r>
            <a:r>
              <a:rPr sz="2400" spc="20" dirty="0">
                <a:latin typeface="Arial"/>
                <a:cs typeface="Arial"/>
              </a:rPr>
              <a:t> </a:t>
            </a:r>
            <a:r>
              <a:rPr sz="2400" spc="-10" dirty="0">
                <a:latin typeface="Arial"/>
                <a:cs typeface="Arial"/>
              </a:rPr>
              <a:t>falls</a:t>
            </a:r>
            <a:r>
              <a:rPr sz="2400" spc="-90" dirty="0">
                <a:latin typeface="Arial"/>
                <a:cs typeface="Arial"/>
              </a:rPr>
              <a:t> </a:t>
            </a:r>
            <a:r>
              <a:rPr sz="2400" spc="-80" dirty="0">
                <a:latin typeface="Arial"/>
                <a:cs typeface="Arial"/>
              </a:rPr>
              <a:t>below</a:t>
            </a:r>
            <a:r>
              <a:rPr sz="2400" spc="-50" dirty="0">
                <a:latin typeface="Arial"/>
                <a:cs typeface="Arial"/>
              </a:rPr>
              <a:t> </a:t>
            </a:r>
            <a:r>
              <a:rPr sz="2400" spc="-120" dirty="0">
                <a:latin typeface="Arial"/>
                <a:cs typeface="Arial"/>
              </a:rPr>
              <a:t>the</a:t>
            </a:r>
            <a:endParaRPr lang="en-US" sz="2400" spc="-120" dirty="0">
              <a:latin typeface="Arial"/>
              <a:cs typeface="Arial"/>
            </a:endParaRPr>
          </a:p>
          <a:p>
            <a:pPr marL="283210" marR="5080" indent="-271145" algn="just">
              <a:lnSpc>
                <a:spcPct val="100000"/>
              </a:lnSpc>
              <a:spcBef>
                <a:spcPts val="575"/>
              </a:spcBef>
              <a:buClr>
                <a:srgbClr val="ACC2C8"/>
              </a:buClr>
              <a:buChar char="•"/>
              <a:tabLst>
                <a:tab pos="285115" algn="l"/>
              </a:tabLst>
            </a:pPr>
            <a:endParaRPr lang="en-IN" sz="2400" spc="-120" dirty="0">
              <a:latin typeface="Arial"/>
              <a:cs typeface="Arial"/>
            </a:endParaRPr>
          </a:p>
          <a:p>
            <a:pPr marL="283210" marR="5080" indent="-271145" algn="just">
              <a:lnSpc>
                <a:spcPct val="100000"/>
              </a:lnSpc>
              <a:spcBef>
                <a:spcPts val="575"/>
              </a:spcBef>
              <a:buClr>
                <a:srgbClr val="ACC2C8"/>
              </a:buClr>
              <a:buChar char="•"/>
              <a:tabLst>
                <a:tab pos="285115" algn="l"/>
              </a:tabLst>
            </a:pPr>
            <a:endParaRPr lang="en-IN" sz="2400" spc="-120" dirty="0">
              <a:latin typeface="Arial"/>
              <a:cs typeface="Arial"/>
            </a:endParaRPr>
          </a:p>
          <a:p>
            <a:pPr marL="283210" marR="5080" indent="-271145" algn="just">
              <a:lnSpc>
                <a:spcPct val="100000"/>
              </a:lnSpc>
              <a:spcBef>
                <a:spcPts val="575"/>
              </a:spcBef>
              <a:buClr>
                <a:srgbClr val="ACC2C8"/>
              </a:buClr>
              <a:buChar char="•"/>
              <a:tabLst>
                <a:tab pos="285115" algn="l"/>
              </a:tabLst>
            </a:pPr>
            <a:endParaRPr sz="2400" dirty="0">
              <a:latin typeface="Arial"/>
              <a:cs typeface="Arial"/>
            </a:endParaRPr>
          </a:p>
        </p:txBody>
      </p:sp>
      <p:sp>
        <p:nvSpPr>
          <p:cNvPr id="9" name="object 9"/>
          <p:cNvSpPr txBox="1"/>
          <p:nvPr/>
        </p:nvSpPr>
        <p:spPr>
          <a:xfrm>
            <a:off x="808736" y="4464811"/>
            <a:ext cx="2320925" cy="391160"/>
          </a:xfrm>
          <a:prstGeom prst="rect">
            <a:avLst/>
          </a:prstGeom>
        </p:spPr>
        <p:txBody>
          <a:bodyPr vert="horz" wrap="square" lIns="0" tIns="12700" rIns="0" bIns="0" rtlCol="0">
            <a:spAutoFit/>
          </a:bodyPr>
          <a:lstStyle/>
          <a:p>
            <a:pPr marL="12700">
              <a:lnSpc>
                <a:spcPct val="100000"/>
              </a:lnSpc>
              <a:spcBef>
                <a:spcPts val="100"/>
              </a:spcBef>
              <a:tabLst>
                <a:tab pos="1468120" algn="l"/>
              </a:tabLst>
            </a:pPr>
            <a:r>
              <a:rPr sz="2400" spc="-20" dirty="0">
                <a:latin typeface="Arial"/>
                <a:cs typeface="Arial"/>
              </a:rPr>
              <a:t>Bohr</a:t>
            </a:r>
            <a:r>
              <a:rPr sz="2400" dirty="0">
                <a:latin typeface="Arial"/>
                <a:cs typeface="Arial"/>
              </a:rPr>
              <a:t>	</a:t>
            </a:r>
            <a:r>
              <a:rPr sz="2400" spc="-220" dirty="0">
                <a:latin typeface="Arial"/>
                <a:cs typeface="Arial"/>
              </a:rPr>
              <a:t>Radius,</a:t>
            </a:r>
            <a:endParaRPr sz="2400">
              <a:latin typeface="Arial"/>
              <a:cs typeface="Arial"/>
            </a:endParaRPr>
          </a:p>
        </p:txBody>
      </p:sp>
      <p:sp>
        <p:nvSpPr>
          <p:cNvPr id="10" name="object 10"/>
          <p:cNvSpPr txBox="1"/>
          <p:nvPr/>
        </p:nvSpPr>
        <p:spPr>
          <a:xfrm>
            <a:off x="808736" y="4464811"/>
            <a:ext cx="3604260" cy="1122680"/>
          </a:xfrm>
          <a:prstGeom prst="rect">
            <a:avLst/>
          </a:prstGeom>
        </p:spPr>
        <p:txBody>
          <a:bodyPr vert="horz" wrap="square" lIns="0" tIns="12700" rIns="0" bIns="0" rtlCol="0">
            <a:spAutoFit/>
          </a:bodyPr>
          <a:lstStyle/>
          <a:p>
            <a:pPr marL="12700" marR="5080" indent="3209925" algn="just">
              <a:lnSpc>
                <a:spcPct val="100000"/>
              </a:lnSpc>
              <a:spcBef>
                <a:spcPts val="100"/>
              </a:spcBef>
            </a:pPr>
            <a:r>
              <a:rPr sz="2400" spc="-165" dirty="0">
                <a:latin typeface="Arial"/>
                <a:cs typeface="Arial"/>
              </a:rPr>
              <a:t>the </a:t>
            </a:r>
            <a:r>
              <a:rPr sz="2400" spc="-70" dirty="0">
                <a:latin typeface="Arial"/>
                <a:cs typeface="Arial"/>
              </a:rPr>
              <a:t>semiconductor</a:t>
            </a:r>
            <a:r>
              <a:rPr sz="2400" spc="-5" dirty="0">
                <a:latin typeface="Arial"/>
                <a:cs typeface="Arial"/>
              </a:rPr>
              <a:t>  </a:t>
            </a:r>
            <a:r>
              <a:rPr sz="2400" dirty="0">
                <a:latin typeface="Arial"/>
                <a:cs typeface="Arial"/>
              </a:rPr>
              <a:t>is</a:t>
            </a:r>
            <a:r>
              <a:rPr sz="2400" spc="-10" dirty="0">
                <a:latin typeface="Arial"/>
                <a:cs typeface="Arial"/>
              </a:rPr>
              <a:t>  </a:t>
            </a:r>
            <a:r>
              <a:rPr sz="2400" dirty="0">
                <a:latin typeface="Arial"/>
                <a:cs typeface="Arial"/>
              </a:rPr>
              <a:t>called</a:t>
            </a:r>
            <a:r>
              <a:rPr sz="2400" spc="-5" dirty="0">
                <a:latin typeface="Arial"/>
                <a:cs typeface="Arial"/>
              </a:rPr>
              <a:t>  </a:t>
            </a:r>
            <a:r>
              <a:rPr sz="2400" spc="-50" dirty="0">
                <a:latin typeface="Arial"/>
                <a:cs typeface="Arial"/>
              </a:rPr>
              <a:t>a </a:t>
            </a:r>
            <a:r>
              <a:rPr sz="2400" spc="-195" dirty="0">
                <a:latin typeface="Arial"/>
                <a:cs typeface="Arial"/>
              </a:rPr>
              <a:t>quantum</a:t>
            </a:r>
            <a:r>
              <a:rPr sz="2400" spc="45" dirty="0">
                <a:latin typeface="Arial"/>
                <a:cs typeface="Arial"/>
              </a:rPr>
              <a:t> </a:t>
            </a:r>
            <a:r>
              <a:rPr sz="2400" spc="-20" dirty="0">
                <a:latin typeface="Arial"/>
                <a:cs typeface="Arial"/>
              </a:rPr>
              <a:t>dot.</a:t>
            </a:r>
            <a:endParaRPr sz="2400" dirty="0">
              <a:latin typeface="Arial"/>
              <a:cs typeface="Arial"/>
            </a:endParaRPr>
          </a:p>
        </p:txBody>
      </p:sp>
      <p:pic>
        <p:nvPicPr>
          <p:cNvPr id="11" name="object 11"/>
          <p:cNvPicPr/>
          <p:nvPr/>
        </p:nvPicPr>
        <p:blipFill>
          <a:blip r:embed="rId8" cstate="print"/>
          <a:stretch>
            <a:fillRect/>
          </a:stretch>
        </p:blipFill>
        <p:spPr>
          <a:xfrm>
            <a:off x="4724400" y="2305050"/>
            <a:ext cx="3810000" cy="33337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6999" y="445769"/>
            <a:ext cx="4275886" cy="392811"/>
          </a:xfrm>
          <a:prstGeom prst="rect">
            <a:avLst/>
          </a:prstGeom>
        </p:spPr>
      </p:pic>
      <p:sp>
        <p:nvSpPr>
          <p:cNvPr id="3" name="object 3"/>
          <p:cNvSpPr txBox="1"/>
          <p:nvPr/>
        </p:nvSpPr>
        <p:spPr>
          <a:xfrm>
            <a:off x="307340" y="1083309"/>
            <a:ext cx="3517900" cy="1854835"/>
          </a:xfrm>
          <a:prstGeom prst="rect">
            <a:avLst/>
          </a:prstGeom>
        </p:spPr>
        <p:txBody>
          <a:bodyPr vert="horz" wrap="square" lIns="0" tIns="12700" rIns="0" bIns="0" rtlCol="0">
            <a:spAutoFit/>
          </a:bodyPr>
          <a:lstStyle/>
          <a:p>
            <a:pPr marL="283210" marR="5080" indent="-271145" algn="just">
              <a:lnSpc>
                <a:spcPct val="100000"/>
              </a:lnSpc>
              <a:spcBef>
                <a:spcPts val="100"/>
              </a:spcBef>
              <a:buClr>
                <a:srgbClr val="ACC2C8"/>
              </a:buClr>
              <a:buChar char="•"/>
              <a:tabLst>
                <a:tab pos="285115" algn="l"/>
              </a:tabLst>
            </a:pPr>
            <a:r>
              <a:rPr sz="2400" dirty="0">
                <a:latin typeface="Arial"/>
                <a:cs typeface="Arial"/>
              </a:rPr>
              <a:t>By</a:t>
            </a:r>
            <a:r>
              <a:rPr sz="2400" spc="10" dirty="0">
                <a:latin typeface="Arial"/>
                <a:cs typeface="Arial"/>
              </a:rPr>
              <a:t> </a:t>
            </a:r>
            <a:r>
              <a:rPr sz="2400" spc="-40" dirty="0">
                <a:latin typeface="Arial"/>
                <a:cs typeface="Arial"/>
              </a:rPr>
              <a:t>changing</a:t>
            </a:r>
            <a:r>
              <a:rPr sz="2400" spc="5" dirty="0">
                <a:latin typeface="Arial"/>
                <a:cs typeface="Arial"/>
              </a:rPr>
              <a:t> </a:t>
            </a:r>
            <a:r>
              <a:rPr sz="2400" spc="-25" dirty="0">
                <a:latin typeface="Arial"/>
                <a:cs typeface="Arial"/>
              </a:rPr>
              <a:t>size,</a:t>
            </a:r>
            <a:r>
              <a:rPr sz="2400" spc="5" dirty="0">
                <a:latin typeface="Arial"/>
                <a:cs typeface="Arial"/>
              </a:rPr>
              <a:t> </a:t>
            </a:r>
            <a:r>
              <a:rPr sz="2400" spc="-165" dirty="0">
                <a:latin typeface="Arial"/>
                <a:cs typeface="Arial"/>
              </a:rPr>
              <a:t>shape, 	</a:t>
            </a:r>
            <a:r>
              <a:rPr sz="2400" dirty="0">
                <a:latin typeface="Arial"/>
                <a:cs typeface="Arial"/>
              </a:rPr>
              <a:t>and</a:t>
            </a:r>
            <a:r>
              <a:rPr sz="2400" spc="20" dirty="0">
                <a:latin typeface="Arial"/>
                <a:cs typeface="Arial"/>
              </a:rPr>
              <a:t> </a:t>
            </a:r>
            <a:r>
              <a:rPr sz="2400" spc="-145" dirty="0">
                <a:latin typeface="Arial"/>
                <a:cs typeface="Arial"/>
              </a:rPr>
              <a:t>composition,</a:t>
            </a:r>
            <a:r>
              <a:rPr sz="2400" spc="45" dirty="0">
                <a:latin typeface="Arial"/>
                <a:cs typeface="Arial"/>
              </a:rPr>
              <a:t> </a:t>
            </a:r>
            <a:r>
              <a:rPr sz="2400" spc="-180" dirty="0">
                <a:latin typeface="Arial"/>
                <a:cs typeface="Arial"/>
              </a:rPr>
              <a:t>quantum 	</a:t>
            </a:r>
            <a:r>
              <a:rPr sz="2400" dirty="0">
                <a:latin typeface="Arial"/>
                <a:cs typeface="Arial"/>
              </a:rPr>
              <a:t>dots</a:t>
            </a:r>
            <a:r>
              <a:rPr sz="2400" spc="114" dirty="0">
                <a:latin typeface="Arial"/>
                <a:cs typeface="Arial"/>
              </a:rPr>
              <a:t>  </a:t>
            </a:r>
            <a:r>
              <a:rPr sz="2400" dirty="0">
                <a:latin typeface="Arial"/>
                <a:cs typeface="Arial"/>
              </a:rPr>
              <a:t>can</a:t>
            </a:r>
            <a:r>
              <a:rPr sz="2400" spc="120" dirty="0">
                <a:latin typeface="Arial"/>
                <a:cs typeface="Arial"/>
              </a:rPr>
              <a:t>  </a:t>
            </a:r>
            <a:r>
              <a:rPr sz="2400" dirty="0">
                <a:latin typeface="Arial"/>
                <a:cs typeface="Arial"/>
              </a:rPr>
              <a:t>change</a:t>
            </a:r>
            <a:r>
              <a:rPr sz="2400" spc="120" dirty="0">
                <a:latin typeface="Arial"/>
                <a:cs typeface="Arial"/>
              </a:rPr>
              <a:t>  </a:t>
            </a:r>
            <a:r>
              <a:rPr sz="2400" spc="-75" dirty="0">
                <a:latin typeface="Arial"/>
                <a:cs typeface="Arial"/>
              </a:rPr>
              <a:t>their 	</a:t>
            </a:r>
            <a:r>
              <a:rPr sz="2400" dirty="0">
                <a:latin typeface="Arial"/>
                <a:cs typeface="Arial"/>
              </a:rPr>
              <a:t>absorptive</a:t>
            </a:r>
            <a:r>
              <a:rPr sz="2400" spc="590" dirty="0">
                <a:latin typeface="Arial"/>
                <a:cs typeface="Arial"/>
              </a:rPr>
              <a:t> </a:t>
            </a:r>
            <a:r>
              <a:rPr sz="2400" dirty="0">
                <a:latin typeface="Arial"/>
                <a:cs typeface="Arial"/>
              </a:rPr>
              <a:t>and</a:t>
            </a:r>
            <a:r>
              <a:rPr sz="2400" spc="590" dirty="0">
                <a:latin typeface="Arial"/>
                <a:cs typeface="Arial"/>
              </a:rPr>
              <a:t> </a:t>
            </a:r>
            <a:r>
              <a:rPr sz="2400" spc="-215" dirty="0">
                <a:latin typeface="Arial"/>
                <a:cs typeface="Arial"/>
              </a:rPr>
              <a:t>emissive 	</a:t>
            </a:r>
            <a:r>
              <a:rPr sz="2400" spc="-95" dirty="0">
                <a:latin typeface="Arial"/>
                <a:cs typeface="Arial"/>
              </a:rPr>
              <a:t>properties</a:t>
            </a:r>
            <a:r>
              <a:rPr sz="2400" spc="-15" dirty="0">
                <a:latin typeface="Arial"/>
                <a:cs typeface="Arial"/>
              </a:rPr>
              <a:t> </a:t>
            </a:r>
            <a:r>
              <a:rPr sz="2400" spc="-10" dirty="0">
                <a:latin typeface="Arial"/>
                <a:cs typeface="Arial"/>
              </a:rPr>
              <a:t>dramatically</a:t>
            </a:r>
            <a:endParaRPr sz="2400">
              <a:latin typeface="Arial"/>
              <a:cs typeface="Arial"/>
            </a:endParaRPr>
          </a:p>
        </p:txBody>
      </p:sp>
      <p:pic>
        <p:nvPicPr>
          <p:cNvPr id="4" name="object 4"/>
          <p:cNvPicPr/>
          <p:nvPr/>
        </p:nvPicPr>
        <p:blipFill>
          <a:blip r:embed="rId3" cstate="print"/>
          <a:stretch>
            <a:fillRect/>
          </a:stretch>
        </p:blipFill>
        <p:spPr>
          <a:xfrm>
            <a:off x="228600" y="3206750"/>
            <a:ext cx="3810000" cy="2813050"/>
          </a:xfrm>
          <a:prstGeom prst="rect">
            <a:avLst/>
          </a:prstGeom>
        </p:spPr>
      </p:pic>
      <p:grpSp>
        <p:nvGrpSpPr>
          <p:cNvPr id="5" name="object 5"/>
          <p:cNvGrpSpPr/>
          <p:nvPr/>
        </p:nvGrpSpPr>
        <p:grpSpPr>
          <a:xfrm>
            <a:off x="4267200" y="838279"/>
            <a:ext cx="4638040" cy="5791200"/>
            <a:chOff x="4267200" y="838279"/>
            <a:chExt cx="4638040" cy="5791200"/>
          </a:xfrm>
        </p:grpSpPr>
        <p:pic>
          <p:nvPicPr>
            <p:cNvPr id="6" name="object 6"/>
            <p:cNvPicPr/>
            <p:nvPr/>
          </p:nvPicPr>
          <p:blipFill>
            <a:blip r:embed="rId4" cstate="print"/>
            <a:stretch>
              <a:fillRect/>
            </a:stretch>
          </p:blipFill>
          <p:spPr>
            <a:xfrm>
              <a:off x="4876800" y="838279"/>
              <a:ext cx="4028043" cy="2538396"/>
            </a:xfrm>
            <a:prstGeom prst="rect">
              <a:avLst/>
            </a:prstGeom>
          </p:spPr>
        </p:pic>
        <p:pic>
          <p:nvPicPr>
            <p:cNvPr id="7" name="object 7"/>
            <p:cNvPicPr/>
            <p:nvPr/>
          </p:nvPicPr>
          <p:blipFill>
            <a:blip r:embed="rId5" cstate="print"/>
            <a:stretch>
              <a:fillRect/>
            </a:stretch>
          </p:blipFill>
          <p:spPr>
            <a:xfrm>
              <a:off x="4267200" y="3408425"/>
              <a:ext cx="4599051" cy="3220974"/>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6200" y="98425"/>
            <a:ext cx="8991600" cy="6759575"/>
            <a:chOff x="76200" y="98425"/>
            <a:chExt cx="8991600" cy="6759575"/>
          </a:xfrm>
        </p:grpSpPr>
        <p:pic>
          <p:nvPicPr>
            <p:cNvPr id="3" name="object 3"/>
            <p:cNvPicPr/>
            <p:nvPr/>
          </p:nvPicPr>
          <p:blipFill>
            <a:blip r:embed="rId2" cstate="print"/>
            <a:stretch>
              <a:fillRect/>
            </a:stretch>
          </p:blipFill>
          <p:spPr>
            <a:xfrm>
              <a:off x="76200" y="2008250"/>
              <a:ext cx="4800600" cy="4849745"/>
            </a:xfrm>
            <a:prstGeom prst="rect">
              <a:avLst/>
            </a:prstGeom>
          </p:spPr>
        </p:pic>
        <p:pic>
          <p:nvPicPr>
            <p:cNvPr id="4" name="object 4"/>
            <p:cNvPicPr/>
            <p:nvPr/>
          </p:nvPicPr>
          <p:blipFill>
            <a:blip r:embed="rId3" cstate="print"/>
            <a:stretch>
              <a:fillRect/>
            </a:stretch>
          </p:blipFill>
          <p:spPr>
            <a:xfrm>
              <a:off x="4191000" y="98425"/>
              <a:ext cx="4876800" cy="3178175"/>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8350" y="949705"/>
            <a:ext cx="3194024" cy="396367"/>
          </a:xfrm>
          <a:prstGeom prst="rect">
            <a:avLst/>
          </a:prstGeom>
        </p:spPr>
      </p:pic>
      <p:sp>
        <p:nvSpPr>
          <p:cNvPr id="3" name="object 3"/>
          <p:cNvSpPr txBox="1"/>
          <p:nvPr/>
        </p:nvSpPr>
        <p:spPr>
          <a:xfrm>
            <a:off x="535940" y="1541952"/>
            <a:ext cx="4638675" cy="2298065"/>
          </a:xfrm>
          <a:prstGeom prst="rect">
            <a:avLst/>
          </a:prstGeom>
        </p:spPr>
        <p:txBody>
          <a:bodyPr vert="horz" wrap="square" lIns="0" tIns="87630" rIns="0" bIns="0" rtlCol="0">
            <a:spAutoFit/>
          </a:bodyPr>
          <a:lstStyle/>
          <a:p>
            <a:pPr marL="285115" indent="-272415">
              <a:lnSpc>
                <a:spcPct val="100000"/>
              </a:lnSpc>
              <a:spcBef>
                <a:spcPts val="690"/>
              </a:spcBef>
              <a:buClr>
                <a:srgbClr val="ACC2C8"/>
              </a:buClr>
              <a:buChar char="•"/>
              <a:tabLst>
                <a:tab pos="285115" algn="l"/>
              </a:tabLst>
            </a:pPr>
            <a:r>
              <a:rPr sz="2400" spc="-215" dirty="0">
                <a:latin typeface="Arial"/>
                <a:cs typeface="Arial"/>
              </a:rPr>
              <a:t>is</a:t>
            </a:r>
            <a:r>
              <a:rPr sz="2400" spc="-5" dirty="0">
                <a:latin typeface="Arial"/>
                <a:cs typeface="Arial"/>
              </a:rPr>
              <a:t> </a:t>
            </a:r>
            <a:r>
              <a:rPr sz="2400" spc="-25" dirty="0">
                <a:latin typeface="Arial"/>
                <a:cs typeface="Arial"/>
              </a:rPr>
              <a:t>already</a:t>
            </a:r>
            <a:r>
              <a:rPr sz="2400" spc="-40" dirty="0">
                <a:latin typeface="Arial"/>
                <a:cs typeface="Arial"/>
              </a:rPr>
              <a:t> </a:t>
            </a:r>
            <a:r>
              <a:rPr sz="2400" spc="-155" dirty="0">
                <a:latin typeface="Arial"/>
                <a:cs typeface="Arial"/>
              </a:rPr>
              <a:t>making</a:t>
            </a:r>
            <a:r>
              <a:rPr sz="2400" spc="-10" dirty="0">
                <a:latin typeface="Arial"/>
                <a:cs typeface="Arial"/>
              </a:rPr>
              <a:t> </a:t>
            </a:r>
            <a:r>
              <a:rPr sz="2400" b="1" spc="-190" dirty="0">
                <a:latin typeface="Arial"/>
                <a:cs typeface="Arial"/>
              </a:rPr>
              <a:t>today’s</a:t>
            </a:r>
            <a:r>
              <a:rPr sz="2400" b="1" spc="-15" dirty="0">
                <a:latin typeface="Arial"/>
                <a:cs typeface="Arial"/>
              </a:rPr>
              <a:t> </a:t>
            </a:r>
            <a:r>
              <a:rPr sz="2400" spc="-135" dirty="0">
                <a:latin typeface="Arial"/>
                <a:cs typeface="Arial"/>
              </a:rPr>
              <a:t>products:</a:t>
            </a:r>
            <a:endParaRPr sz="2400">
              <a:latin typeface="Arial"/>
              <a:cs typeface="Arial"/>
            </a:endParaRPr>
          </a:p>
          <a:p>
            <a:pPr marL="560070" lvl="1" indent="-181610">
              <a:lnSpc>
                <a:spcPct val="100000"/>
              </a:lnSpc>
              <a:spcBef>
                <a:spcPts val="495"/>
              </a:spcBef>
              <a:buClr>
                <a:srgbClr val="ACC2C8"/>
              </a:buClr>
              <a:buChar char="•"/>
              <a:tabLst>
                <a:tab pos="560070" algn="l"/>
              </a:tabLst>
            </a:pPr>
            <a:r>
              <a:rPr sz="2000" spc="-10" dirty="0">
                <a:latin typeface="Arial"/>
                <a:cs typeface="Arial"/>
              </a:rPr>
              <a:t>Lighter</a:t>
            </a:r>
            <a:endParaRPr sz="2000">
              <a:latin typeface="Arial"/>
              <a:cs typeface="Arial"/>
            </a:endParaRPr>
          </a:p>
          <a:p>
            <a:pPr marL="560070" lvl="1" indent="-181610">
              <a:lnSpc>
                <a:spcPct val="100000"/>
              </a:lnSpc>
              <a:spcBef>
                <a:spcPts val="480"/>
              </a:spcBef>
              <a:buClr>
                <a:srgbClr val="ACC2C8"/>
              </a:buClr>
              <a:buChar char="•"/>
              <a:tabLst>
                <a:tab pos="560070" algn="l"/>
              </a:tabLst>
            </a:pPr>
            <a:r>
              <a:rPr sz="2000" spc="-10" dirty="0">
                <a:latin typeface="Arial"/>
                <a:cs typeface="Arial"/>
              </a:rPr>
              <a:t>Stronger</a:t>
            </a:r>
            <a:endParaRPr sz="2000">
              <a:latin typeface="Arial"/>
              <a:cs typeface="Arial"/>
            </a:endParaRPr>
          </a:p>
          <a:p>
            <a:pPr marL="560070" lvl="1" indent="-181610">
              <a:lnSpc>
                <a:spcPct val="100000"/>
              </a:lnSpc>
              <a:spcBef>
                <a:spcPts val="480"/>
              </a:spcBef>
              <a:buClr>
                <a:srgbClr val="ACC2C8"/>
              </a:buClr>
              <a:buChar char="•"/>
              <a:tabLst>
                <a:tab pos="560070" algn="l"/>
              </a:tabLst>
            </a:pPr>
            <a:r>
              <a:rPr sz="2000" spc="-10" dirty="0">
                <a:latin typeface="Arial"/>
                <a:cs typeface="Arial"/>
              </a:rPr>
              <a:t>Faster</a:t>
            </a:r>
            <a:endParaRPr sz="2000">
              <a:latin typeface="Arial"/>
              <a:cs typeface="Arial"/>
            </a:endParaRPr>
          </a:p>
          <a:p>
            <a:pPr marL="560070" lvl="1" indent="-181610">
              <a:lnSpc>
                <a:spcPct val="100000"/>
              </a:lnSpc>
              <a:spcBef>
                <a:spcPts val="484"/>
              </a:spcBef>
              <a:buClr>
                <a:srgbClr val="ACC2C8"/>
              </a:buClr>
              <a:buChar char="•"/>
              <a:tabLst>
                <a:tab pos="560070" algn="l"/>
              </a:tabLst>
            </a:pPr>
            <a:r>
              <a:rPr sz="2000" spc="-10" dirty="0">
                <a:latin typeface="Arial"/>
                <a:cs typeface="Arial"/>
              </a:rPr>
              <a:t>Smaller</a:t>
            </a:r>
            <a:endParaRPr sz="2000">
              <a:latin typeface="Arial"/>
              <a:cs typeface="Arial"/>
            </a:endParaRPr>
          </a:p>
          <a:p>
            <a:pPr marL="560070" lvl="1" indent="-181610">
              <a:lnSpc>
                <a:spcPct val="100000"/>
              </a:lnSpc>
              <a:spcBef>
                <a:spcPts val="480"/>
              </a:spcBef>
              <a:buClr>
                <a:srgbClr val="ACC2C8"/>
              </a:buClr>
              <a:buChar char="•"/>
              <a:tabLst>
                <a:tab pos="560070" algn="l"/>
              </a:tabLst>
            </a:pPr>
            <a:r>
              <a:rPr sz="2000" spc="-85" dirty="0">
                <a:latin typeface="Arial"/>
                <a:cs typeface="Arial"/>
              </a:rPr>
              <a:t>More</a:t>
            </a:r>
            <a:r>
              <a:rPr sz="2000" spc="-50" dirty="0">
                <a:latin typeface="Arial"/>
                <a:cs typeface="Arial"/>
              </a:rPr>
              <a:t> </a:t>
            </a:r>
            <a:r>
              <a:rPr sz="2000" spc="-10" dirty="0">
                <a:latin typeface="Arial"/>
                <a:cs typeface="Arial"/>
              </a:rPr>
              <a:t>Durable</a:t>
            </a:r>
            <a:endParaRPr sz="2000">
              <a:latin typeface="Arial"/>
              <a:cs typeface="Arial"/>
            </a:endParaRPr>
          </a:p>
        </p:txBody>
      </p:sp>
      <p:pic>
        <p:nvPicPr>
          <p:cNvPr id="4" name="object 4"/>
          <p:cNvPicPr/>
          <p:nvPr/>
        </p:nvPicPr>
        <p:blipFill>
          <a:blip r:embed="rId3" cstate="print"/>
          <a:stretch>
            <a:fillRect/>
          </a:stretch>
        </p:blipFill>
        <p:spPr>
          <a:xfrm>
            <a:off x="4114800" y="2686050"/>
            <a:ext cx="4791075" cy="31051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9605" y="401447"/>
            <a:ext cx="1460677" cy="227076"/>
          </a:xfrm>
          <a:prstGeom prst="rect">
            <a:avLst/>
          </a:prstGeom>
        </p:spPr>
      </p:pic>
      <p:sp>
        <p:nvSpPr>
          <p:cNvPr id="3" name="object 3"/>
          <p:cNvSpPr txBox="1"/>
          <p:nvPr/>
        </p:nvSpPr>
        <p:spPr>
          <a:xfrm>
            <a:off x="383540" y="698119"/>
            <a:ext cx="8027670" cy="5568315"/>
          </a:xfrm>
          <a:prstGeom prst="rect">
            <a:avLst/>
          </a:prstGeom>
        </p:spPr>
        <p:txBody>
          <a:bodyPr vert="horz" wrap="square" lIns="0" tIns="67310" rIns="0" bIns="0" rtlCol="0">
            <a:spAutoFit/>
          </a:bodyPr>
          <a:lstStyle/>
          <a:p>
            <a:pPr marL="285115" indent="-272415">
              <a:lnSpc>
                <a:spcPct val="100000"/>
              </a:lnSpc>
              <a:spcBef>
                <a:spcPts val="530"/>
              </a:spcBef>
              <a:buClr>
                <a:srgbClr val="ACC2C8"/>
              </a:buClr>
              <a:buChar char="•"/>
              <a:tabLst>
                <a:tab pos="285115" algn="l"/>
              </a:tabLst>
            </a:pPr>
            <a:r>
              <a:rPr sz="1800" spc="-10" dirty="0">
                <a:solidFill>
                  <a:schemeClr val="accent1">
                    <a:lumMod val="75000"/>
                  </a:schemeClr>
                </a:solidFill>
                <a:latin typeface="Arial"/>
                <a:cs typeface="Arial"/>
              </a:rPr>
              <a:t>Medicine-</a:t>
            </a:r>
            <a:endParaRPr sz="1800" dirty="0">
              <a:solidFill>
                <a:schemeClr val="accent1">
                  <a:lumMod val="75000"/>
                </a:schemeClr>
              </a:solidFill>
              <a:latin typeface="Arial"/>
              <a:cs typeface="Arial"/>
            </a:endParaRPr>
          </a:p>
          <a:p>
            <a:pPr marL="285115" marR="305435" indent="-273050">
              <a:lnSpc>
                <a:spcPct val="100000"/>
              </a:lnSpc>
              <a:spcBef>
                <a:spcPts val="430"/>
              </a:spcBef>
              <a:buClr>
                <a:srgbClr val="ACC2C8"/>
              </a:buClr>
              <a:buChar char="•"/>
              <a:tabLst>
                <a:tab pos="285115" algn="l"/>
              </a:tabLst>
            </a:pPr>
            <a:r>
              <a:rPr sz="1800" spc="-155" dirty="0">
                <a:latin typeface="Arial"/>
                <a:cs typeface="Arial"/>
              </a:rPr>
              <a:t>Can</a:t>
            </a:r>
            <a:r>
              <a:rPr sz="1800" spc="-30" dirty="0">
                <a:latin typeface="Arial"/>
                <a:cs typeface="Arial"/>
              </a:rPr>
              <a:t> </a:t>
            </a:r>
            <a:r>
              <a:rPr sz="1800" dirty="0">
                <a:latin typeface="Arial"/>
                <a:cs typeface="Arial"/>
              </a:rPr>
              <a:t>be</a:t>
            </a:r>
            <a:r>
              <a:rPr sz="1800" spc="-125" dirty="0">
                <a:latin typeface="Arial"/>
                <a:cs typeface="Arial"/>
              </a:rPr>
              <a:t> </a:t>
            </a:r>
            <a:r>
              <a:rPr sz="1800" spc="-145" dirty="0">
                <a:latin typeface="Arial"/>
                <a:cs typeface="Arial"/>
              </a:rPr>
              <a:t>set</a:t>
            </a:r>
            <a:r>
              <a:rPr sz="1800" spc="-5" dirty="0">
                <a:latin typeface="Arial"/>
                <a:cs typeface="Arial"/>
              </a:rPr>
              <a:t> </a:t>
            </a:r>
            <a:r>
              <a:rPr sz="1800" dirty="0">
                <a:latin typeface="Arial"/>
                <a:cs typeface="Arial"/>
              </a:rPr>
              <a:t>to</a:t>
            </a:r>
            <a:r>
              <a:rPr sz="1800" spc="-50" dirty="0">
                <a:latin typeface="Arial"/>
                <a:cs typeface="Arial"/>
              </a:rPr>
              <a:t> </a:t>
            </a:r>
            <a:r>
              <a:rPr sz="1800" spc="-80" dirty="0">
                <a:latin typeface="Arial"/>
                <a:cs typeface="Arial"/>
              </a:rPr>
              <a:t>any</a:t>
            </a:r>
            <a:r>
              <a:rPr sz="1800" spc="-45" dirty="0">
                <a:latin typeface="Arial"/>
                <a:cs typeface="Arial"/>
              </a:rPr>
              <a:t> </a:t>
            </a:r>
            <a:r>
              <a:rPr sz="1800" spc="-10" dirty="0">
                <a:latin typeface="Arial"/>
                <a:cs typeface="Arial"/>
              </a:rPr>
              <a:t>arbitrary</a:t>
            </a:r>
            <a:r>
              <a:rPr sz="1800" spc="-50" dirty="0">
                <a:latin typeface="Arial"/>
                <a:cs typeface="Arial"/>
              </a:rPr>
              <a:t> </a:t>
            </a:r>
            <a:r>
              <a:rPr sz="1800" spc="-175" dirty="0">
                <a:latin typeface="Arial"/>
                <a:cs typeface="Arial"/>
              </a:rPr>
              <a:t>emission</a:t>
            </a:r>
            <a:r>
              <a:rPr sz="1800" spc="5" dirty="0">
                <a:latin typeface="Arial"/>
                <a:cs typeface="Arial"/>
              </a:rPr>
              <a:t> </a:t>
            </a:r>
            <a:r>
              <a:rPr sz="1800" spc="-105" dirty="0">
                <a:latin typeface="Arial"/>
                <a:cs typeface="Arial"/>
              </a:rPr>
              <a:t>spectra</a:t>
            </a:r>
            <a:r>
              <a:rPr sz="1800" spc="-30" dirty="0">
                <a:latin typeface="Arial"/>
                <a:cs typeface="Arial"/>
              </a:rPr>
              <a:t> </a:t>
            </a:r>
            <a:r>
              <a:rPr sz="1800" dirty="0">
                <a:latin typeface="Arial"/>
                <a:cs typeface="Arial"/>
              </a:rPr>
              <a:t>to</a:t>
            </a:r>
            <a:r>
              <a:rPr sz="1800" spc="-35" dirty="0">
                <a:latin typeface="Arial"/>
                <a:cs typeface="Arial"/>
              </a:rPr>
              <a:t> </a:t>
            </a:r>
            <a:r>
              <a:rPr sz="1800" spc="-50" dirty="0">
                <a:latin typeface="Arial"/>
                <a:cs typeface="Arial"/>
              </a:rPr>
              <a:t>allow</a:t>
            </a:r>
            <a:r>
              <a:rPr sz="1800" spc="-30" dirty="0">
                <a:latin typeface="Arial"/>
                <a:cs typeface="Arial"/>
              </a:rPr>
              <a:t> </a:t>
            </a:r>
            <a:r>
              <a:rPr sz="1800" spc="-40" dirty="0">
                <a:latin typeface="Arial"/>
                <a:cs typeface="Arial"/>
              </a:rPr>
              <a:t>labeling</a:t>
            </a:r>
            <a:r>
              <a:rPr sz="1800" spc="-45" dirty="0">
                <a:latin typeface="Arial"/>
                <a:cs typeface="Arial"/>
              </a:rPr>
              <a:t> </a:t>
            </a:r>
            <a:r>
              <a:rPr sz="1800" spc="-65" dirty="0">
                <a:latin typeface="Arial"/>
                <a:cs typeface="Arial"/>
              </a:rPr>
              <a:t>and</a:t>
            </a:r>
            <a:r>
              <a:rPr sz="1800" spc="-40" dirty="0">
                <a:latin typeface="Arial"/>
                <a:cs typeface="Arial"/>
              </a:rPr>
              <a:t> </a:t>
            </a:r>
            <a:r>
              <a:rPr sz="1800" spc="-95" dirty="0">
                <a:latin typeface="Arial"/>
                <a:cs typeface="Arial"/>
              </a:rPr>
              <a:t>observation</a:t>
            </a:r>
            <a:r>
              <a:rPr sz="1800" spc="-30" dirty="0">
                <a:latin typeface="Arial"/>
                <a:cs typeface="Arial"/>
              </a:rPr>
              <a:t> </a:t>
            </a:r>
            <a:r>
              <a:rPr sz="1800" spc="-25" dirty="0">
                <a:latin typeface="Arial"/>
                <a:cs typeface="Arial"/>
              </a:rPr>
              <a:t>of detailed</a:t>
            </a:r>
            <a:r>
              <a:rPr sz="1800" spc="-75" dirty="0">
                <a:latin typeface="Arial"/>
                <a:cs typeface="Arial"/>
              </a:rPr>
              <a:t> </a:t>
            </a:r>
            <a:r>
              <a:rPr sz="1800" spc="-45" dirty="0">
                <a:solidFill>
                  <a:srgbClr val="FFC000"/>
                </a:solidFill>
                <a:latin typeface="Arial"/>
                <a:cs typeface="Arial"/>
              </a:rPr>
              <a:t>biological</a:t>
            </a:r>
            <a:r>
              <a:rPr sz="1800" spc="-80" dirty="0">
                <a:solidFill>
                  <a:srgbClr val="FFC000"/>
                </a:solidFill>
                <a:latin typeface="Arial"/>
                <a:cs typeface="Arial"/>
              </a:rPr>
              <a:t> </a:t>
            </a:r>
            <a:r>
              <a:rPr sz="1800" spc="-65" dirty="0">
                <a:solidFill>
                  <a:srgbClr val="FFC000"/>
                </a:solidFill>
                <a:latin typeface="Arial"/>
                <a:cs typeface="Arial"/>
              </a:rPr>
              <a:t>processes</a:t>
            </a:r>
            <a:r>
              <a:rPr sz="1800" spc="-65" dirty="0">
                <a:latin typeface="Arial"/>
                <a:cs typeface="Arial"/>
              </a:rPr>
              <a:t>.</a:t>
            </a:r>
            <a:endParaRPr sz="1800" dirty="0">
              <a:latin typeface="Arial"/>
              <a:cs typeface="Arial"/>
            </a:endParaRPr>
          </a:p>
          <a:p>
            <a:pPr marL="285115" indent="-272415">
              <a:lnSpc>
                <a:spcPct val="100000"/>
              </a:lnSpc>
              <a:spcBef>
                <a:spcPts val="434"/>
              </a:spcBef>
              <a:buClr>
                <a:srgbClr val="ACC2C8"/>
              </a:buClr>
              <a:buChar char="•"/>
              <a:tabLst>
                <a:tab pos="285115" algn="l"/>
              </a:tabLst>
            </a:pPr>
            <a:r>
              <a:rPr sz="1800" spc="-150" dirty="0">
                <a:latin typeface="Arial"/>
                <a:cs typeface="Arial"/>
              </a:rPr>
              <a:t>Quantum</a:t>
            </a:r>
            <a:r>
              <a:rPr sz="1800" spc="-35" dirty="0">
                <a:latin typeface="Arial"/>
                <a:cs typeface="Arial"/>
              </a:rPr>
              <a:t> </a:t>
            </a:r>
            <a:r>
              <a:rPr sz="1800" spc="-170" dirty="0">
                <a:latin typeface="Arial"/>
                <a:cs typeface="Arial"/>
              </a:rPr>
              <a:t>Dots</a:t>
            </a:r>
            <a:r>
              <a:rPr sz="1800" spc="-10" dirty="0">
                <a:latin typeface="Arial"/>
                <a:cs typeface="Arial"/>
              </a:rPr>
              <a:t> </a:t>
            </a:r>
            <a:r>
              <a:rPr sz="1800" spc="-145" dirty="0">
                <a:latin typeface="Arial"/>
                <a:cs typeface="Arial"/>
              </a:rPr>
              <a:t>can</a:t>
            </a:r>
            <a:r>
              <a:rPr sz="1800" spc="-20" dirty="0">
                <a:latin typeface="Arial"/>
                <a:cs typeface="Arial"/>
              </a:rPr>
              <a:t> </a:t>
            </a:r>
            <a:r>
              <a:rPr sz="1800" spc="-10" dirty="0">
                <a:latin typeface="Arial"/>
                <a:cs typeface="Arial"/>
              </a:rPr>
              <a:t>be</a:t>
            </a:r>
            <a:r>
              <a:rPr sz="1800" spc="-40" dirty="0">
                <a:latin typeface="Arial"/>
                <a:cs typeface="Arial"/>
              </a:rPr>
              <a:t> </a:t>
            </a:r>
            <a:r>
              <a:rPr sz="1800" spc="-140" dirty="0">
                <a:latin typeface="Arial"/>
                <a:cs typeface="Arial"/>
              </a:rPr>
              <a:t>useful</a:t>
            </a:r>
            <a:r>
              <a:rPr sz="1800" spc="-5" dirty="0">
                <a:latin typeface="Arial"/>
                <a:cs typeface="Arial"/>
              </a:rPr>
              <a:t> </a:t>
            </a:r>
            <a:r>
              <a:rPr sz="1800" spc="-50" dirty="0">
                <a:latin typeface="Arial"/>
                <a:cs typeface="Arial"/>
              </a:rPr>
              <a:t>tool</a:t>
            </a:r>
            <a:r>
              <a:rPr sz="1800" spc="-5" dirty="0">
                <a:latin typeface="Arial"/>
                <a:cs typeface="Arial"/>
              </a:rPr>
              <a:t> </a:t>
            </a:r>
            <a:r>
              <a:rPr sz="1800" dirty="0">
                <a:latin typeface="Arial"/>
                <a:cs typeface="Arial"/>
              </a:rPr>
              <a:t>for</a:t>
            </a:r>
            <a:r>
              <a:rPr sz="1800" spc="-10" dirty="0">
                <a:latin typeface="Arial"/>
                <a:cs typeface="Arial"/>
              </a:rPr>
              <a:t> </a:t>
            </a:r>
            <a:r>
              <a:rPr sz="1800" spc="-100" dirty="0">
                <a:latin typeface="Arial"/>
                <a:cs typeface="Arial"/>
              </a:rPr>
              <a:t>monitoring</a:t>
            </a:r>
            <a:r>
              <a:rPr sz="1800" spc="5" dirty="0">
                <a:latin typeface="Arial"/>
                <a:cs typeface="Arial"/>
              </a:rPr>
              <a:t> </a:t>
            </a:r>
            <a:r>
              <a:rPr sz="1800" spc="-165" dirty="0">
                <a:solidFill>
                  <a:srgbClr val="FFC000"/>
                </a:solidFill>
                <a:latin typeface="Arial"/>
                <a:cs typeface="Arial"/>
              </a:rPr>
              <a:t>cancerous</a:t>
            </a:r>
            <a:r>
              <a:rPr sz="1800" spc="-35" dirty="0">
                <a:solidFill>
                  <a:srgbClr val="FFC000"/>
                </a:solidFill>
                <a:latin typeface="Arial"/>
                <a:cs typeface="Arial"/>
              </a:rPr>
              <a:t> </a:t>
            </a:r>
            <a:r>
              <a:rPr sz="1800" spc="-130" dirty="0">
                <a:solidFill>
                  <a:srgbClr val="FFC000"/>
                </a:solidFill>
                <a:latin typeface="Arial"/>
                <a:cs typeface="Arial"/>
              </a:rPr>
              <a:t>cells</a:t>
            </a:r>
            <a:r>
              <a:rPr sz="1800" dirty="0">
                <a:solidFill>
                  <a:srgbClr val="FFC000"/>
                </a:solidFill>
                <a:latin typeface="Arial"/>
                <a:cs typeface="Arial"/>
              </a:rPr>
              <a:t> </a:t>
            </a:r>
            <a:r>
              <a:rPr sz="1800" spc="-65" dirty="0">
                <a:latin typeface="Arial"/>
                <a:cs typeface="Arial"/>
              </a:rPr>
              <a:t>and</a:t>
            </a:r>
            <a:r>
              <a:rPr sz="1800" spc="-20" dirty="0">
                <a:latin typeface="Arial"/>
                <a:cs typeface="Arial"/>
              </a:rPr>
              <a:t> </a:t>
            </a:r>
            <a:r>
              <a:rPr sz="1800" spc="-55" dirty="0">
                <a:latin typeface="Arial"/>
                <a:cs typeface="Arial"/>
              </a:rPr>
              <a:t>providing</a:t>
            </a:r>
            <a:r>
              <a:rPr sz="1800" spc="-25" dirty="0">
                <a:latin typeface="Arial"/>
                <a:cs typeface="Arial"/>
              </a:rPr>
              <a:t> </a:t>
            </a:r>
            <a:r>
              <a:rPr sz="1800" spc="-50" dirty="0">
                <a:latin typeface="Arial"/>
                <a:cs typeface="Arial"/>
              </a:rPr>
              <a:t>a</a:t>
            </a:r>
            <a:endParaRPr sz="1800" dirty="0">
              <a:latin typeface="Arial"/>
              <a:cs typeface="Arial"/>
            </a:endParaRPr>
          </a:p>
          <a:p>
            <a:pPr marL="285115">
              <a:lnSpc>
                <a:spcPct val="100000"/>
              </a:lnSpc>
            </a:pPr>
            <a:r>
              <a:rPr sz="1800" spc="-195" dirty="0">
                <a:latin typeface="Arial"/>
                <a:cs typeface="Arial"/>
              </a:rPr>
              <a:t>means</a:t>
            </a:r>
            <a:r>
              <a:rPr sz="1800" spc="-5" dirty="0">
                <a:latin typeface="Arial"/>
                <a:cs typeface="Arial"/>
              </a:rPr>
              <a:t> </a:t>
            </a:r>
            <a:r>
              <a:rPr sz="1800" dirty="0">
                <a:latin typeface="Arial"/>
                <a:cs typeface="Arial"/>
              </a:rPr>
              <a:t>to</a:t>
            </a:r>
            <a:r>
              <a:rPr sz="1800" spc="-55" dirty="0">
                <a:latin typeface="Arial"/>
                <a:cs typeface="Arial"/>
              </a:rPr>
              <a:t> </a:t>
            </a:r>
            <a:r>
              <a:rPr sz="1800" spc="-35" dirty="0">
                <a:latin typeface="Arial"/>
                <a:cs typeface="Arial"/>
              </a:rPr>
              <a:t>better </a:t>
            </a:r>
            <a:r>
              <a:rPr sz="1800" spc="-114" dirty="0">
                <a:latin typeface="Arial"/>
                <a:cs typeface="Arial"/>
              </a:rPr>
              <a:t>understand</a:t>
            </a:r>
            <a:r>
              <a:rPr sz="1800" spc="-15" dirty="0">
                <a:latin typeface="Arial"/>
                <a:cs typeface="Arial"/>
              </a:rPr>
              <a:t> </a:t>
            </a:r>
            <a:r>
              <a:rPr sz="1800" spc="-114" dirty="0">
                <a:latin typeface="Arial"/>
                <a:cs typeface="Arial"/>
              </a:rPr>
              <a:t>its</a:t>
            </a:r>
            <a:r>
              <a:rPr sz="1800" spc="-20" dirty="0">
                <a:latin typeface="Arial"/>
                <a:cs typeface="Arial"/>
              </a:rPr>
              <a:t> </a:t>
            </a:r>
            <a:r>
              <a:rPr sz="1800" spc="-10" dirty="0">
                <a:latin typeface="Arial"/>
                <a:cs typeface="Arial"/>
              </a:rPr>
              <a:t>evolution.</a:t>
            </a:r>
            <a:endParaRPr sz="1800" dirty="0">
              <a:latin typeface="Arial"/>
              <a:cs typeface="Arial"/>
            </a:endParaRPr>
          </a:p>
          <a:p>
            <a:pPr marL="285115" marR="668020" indent="-273050">
              <a:lnSpc>
                <a:spcPct val="100000"/>
              </a:lnSpc>
              <a:spcBef>
                <a:spcPts val="434"/>
              </a:spcBef>
              <a:buClr>
                <a:srgbClr val="ACC2C8"/>
              </a:buClr>
              <a:buChar char="•"/>
              <a:tabLst>
                <a:tab pos="285115" algn="l"/>
              </a:tabLst>
            </a:pPr>
            <a:r>
              <a:rPr sz="1800" spc="-165" dirty="0">
                <a:latin typeface="Arial"/>
                <a:cs typeface="Arial"/>
              </a:rPr>
              <a:t>In</a:t>
            </a:r>
            <a:r>
              <a:rPr sz="1800" spc="5" dirty="0">
                <a:latin typeface="Arial"/>
                <a:cs typeface="Arial"/>
              </a:rPr>
              <a:t> </a:t>
            </a:r>
            <a:r>
              <a:rPr sz="1800" spc="-105" dirty="0">
                <a:latin typeface="Arial"/>
                <a:cs typeface="Arial"/>
              </a:rPr>
              <a:t>the</a:t>
            </a:r>
            <a:r>
              <a:rPr sz="1800" spc="-20" dirty="0">
                <a:latin typeface="Arial"/>
                <a:cs typeface="Arial"/>
              </a:rPr>
              <a:t> </a:t>
            </a:r>
            <a:r>
              <a:rPr sz="1800" spc="-95" dirty="0">
                <a:latin typeface="Arial"/>
                <a:cs typeface="Arial"/>
              </a:rPr>
              <a:t>future,</a:t>
            </a:r>
            <a:r>
              <a:rPr sz="1800" spc="-30" dirty="0">
                <a:latin typeface="Arial"/>
                <a:cs typeface="Arial"/>
              </a:rPr>
              <a:t> </a:t>
            </a:r>
            <a:r>
              <a:rPr sz="1800" spc="-85" dirty="0">
                <a:latin typeface="Arial"/>
                <a:cs typeface="Arial"/>
              </a:rPr>
              <a:t>Qdots</a:t>
            </a:r>
            <a:r>
              <a:rPr sz="1800" spc="-40" dirty="0">
                <a:latin typeface="Arial"/>
                <a:cs typeface="Arial"/>
              </a:rPr>
              <a:t> </a:t>
            </a:r>
            <a:r>
              <a:rPr sz="1800" spc="-110" dirty="0">
                <a:latin typeface="Arial"/>
                <a:cs typeface="Arial"/>
              </a:rPr>
              <a:t>could</a:t>
            </a:r>
            <a:r>
              <a:rPr sz="1800" spc="-20" dirty="0">
                <a:latin typeface="Arial"/>
                <a:cs typeface="Arial"/>
              </a:rPr>
              <a:t> </a:t>
            </a:r>
            <a:r>
              <a:rPr sz="1800" spc="-105" dirty="0">
                <a:latin typeface="Arial"/>
                <a:cs typeface="Arial"/>
              </a:rPr>
              <a:t>also</a:t>
            </a:r>
            <a:r>
              <a:rPr sz="1800" spc="-20" dirty="0">
                <a:latin typeface="Arial"/>
                <a:cs typeface="Arial"/>
              </a:rPr>
              <a:t> </a:t>
            </a:r>
            <a:r>
              <a:rPr sz="1800" dirty="0">
                <a:latin typeface="Arial"/>
                <a:cs typeface="Arial"/>
              </a:rPr>
              <a:t>be</a:t>
            </a:r>
            <a:r>
              <a:rPr sz="1800" spc="-30" dirty="0">
                <a:latin typeface="Arial"/>
                <a:cs typeface="Arial"/>
              </a:rPr>
              <a:t> </a:t>
            </a:r>
            <a:r>
              <a:rPr sz="1800" spc="-80" dirty="0">
                <a:latin typeface="Arial"/>
                <a:cs typeface="Arial"/>
              </a:rPr>
              <a:t>armed</a:t>
            </a:r>
            <a:r>
              <a:rPr sz="1800" spc="-35" dirty="0">
                <a:latin typeface="Arial"/>
                <a:cs typeface="Arial"/>
              </a:rPr>
              <a:t> </a:t>
            </a:r>
            <a:r>
              <a:rPr sz="1800" spc="-75" dirty="0">
                <a:latin typeface="Arial"/>
                <a:cs typeface="Arial"/>
              </a:rPr>
              <a:t>with</a:t>
            </a:r>
            <a:r>
              <a:rPr sz="1800" spc="-5" dirty="0">
                <a:latin typeface="Arial"/>
                <a:cs typeface="Arial"/>
              </a:rPr>
              <a:t> </a:t>
            </a:r>
            <a:r>
              <a:rPr sz="1800" spc="-114" dirty="0">
                <a:latin typeface="Arial"/>
                <a:cs typeface="Arial"/>
              </a:rPr>
              <a:t>tumor-</a:t>
            </a:r>
            <a:r>
              <a:rPr sz="1800" spc="-45" dirty="0">
                <a:latin typeface="Arial"/>
                <a:cs typeface="Arial"/>
              </a:rPr>
              <a:t>fighting</a:t>
            </a:r>
            <a:r>
              <a:rPr sz="1800" spc="-55" dirty="0">
                <a:latin typeface="Arial"/>
                <a:cs typeface="Arial"/>
              </a:rPr>
              <a:t> </a:t>
            </a:r>
            <a:r>
              <a:rPr sz="1800" spc="-70" dirty="0">
                <a:latin typeface="Arial"/>
                <a:cs typeface="Arial"/>
              </a:rPr>
              <a:t>toxic</a:t>
            </a:r>
            <a:r>
              <a:rPr sz="1800" spc="-20" dirty="0">
                <a:latin typeface="Arial"/>
                <a:cs typeface="Arial"/>
              </a:rPr>
              <a:t> </a:t>
            </a:r>
            <a:r>
              <a:rPr sz="1800" spc="-95" dirty="0">
                <a:latin typeface="Arial"/>
                <a:cs typeface="Arial"/>
              </a:rPr>
              <a:t>therapies</a:t>
            </a:r>
            <a:r>
              <a:rPr sz="1800" spc="-35" dirty="0">
                <a:latin typeface="Arial"/>
                <a:cs typeface="Arial"/>
              </a:rPr>
              <a:t> </a:t>
            </a:r>
            <a:r>
              <a:rPr sz="1800" spc="-25" dirty="0">
                <a:latin typeface="Arial"/>
                <a:cs typeface="Arial"/>
              </a:rPr>
              <a:t>to </a:t>
            </a:r>
            <a:r>
              <a:rPr sz="1800" spc="-60" dirty="0">
                <a:latin typeface="Arial"/>
                <a:cs typeface="Arial"/>
              </a:rPr>
              <a:t>provide</a:t>
            </a:r>
            <a:r>
              <a:rPr sz="1800" spc="-25" dirty="0">
                <a:latin typeface="Arial"/>
                <a:cs typeface="Arial"/>
              </a:rPr>
              <a:t> </a:t>
            </a:r>
            <a:r>
              <a:rPr sz="1800" spc="-105" dirty="0">
                <a:latin typeface="Arial"/>
                <a:cs typeface="Arial"/>
              </a:rPr>
              <a:t>the</a:t>
            </a:r>
            <a:r>
              <a:rPr sz="1800" spc="5" dirty="0">
                <a:latin typeface="Arial"/>
                <a:cs typeface="Arial"/>
              </a:rPr>
              <a:t> </a:t>
            </a:r>
            <a:r>
              <a:rPr sz="1800" spc="-114" dirty="0">
                <a:solidFill>
                  <a:schemeClr val="tx2"/>
                </a:solidFill>
                <a:latin typeface="Arial"/>
                <a:cs typeface="Arial"/>
              </a:rPr>
              <a:t>diagnosis</a:t>
            </a:r>
            <a:r>
              <a:rPr sz="1800" spc="-10" dirty="0">
                <a:solidFill>
                  <a:schemeClr val="tx2"/>
                </a:solidFill>
                <a:latin typeface="Arial"/>
                <a:cs typeface="Arial"/>
              </a:rPr>
              <a:t> </a:t>
            </a:r>
            <a:r>
              <a:rPr sz="1800" spc="-65" dirty="0">
                <a:solidFill>
                  <a:schemeClr val="tx2"/>
                </a:solidFill>
                <a:latin typeface="Arial"/>
                <a:cs typeface="Arial"/>
              </a:rPr>
              <a:t>and</a:t>
            </a:r>
            <a:r>
              <a:rPr sz="1800" spc="-10" dirty="0">
                <a:solidFill>
                  <a:schemeClr val="tx2"/>
                </a:solidFill>
                <a:latin typeface="Arial"/>
                <a:cs typeface="Arial"/>
              </a:rPr>
              <a:t> </a:t>
            </a:r>
            <a:r>
              <a:rPr sz="1800" spc="-90" dirty="0">
                <a:solidFill>
                  <a:schemeClr val="tx2"/>
                </a:solidFill>
                <a:latin typeface="Arial"/>
                <a:cs typeface="Arial"/>
              </a:rPr>
              <a:t>treatment</a:t>
            </a:r>
            <a:r>
              <a:rPr sz="1800" spc="-15" dirty="0">
                <a:solidFill>
                  <a:schemeClr val="tx2"/>
                </a:solidFill>
                <a:latin typeface="Arial"/>
                <a:cs typeface="Arial"/>
              </a:rPr>
              <a:t> </a:t>
            </a:r>
            <a:r>
              <a:rPr sz="1800" dirty="0">
                <a:latin typeface="Arial"/>
                <a:cs typeface="Arial"/>
              </a:rPr>
              <a:t>of</a:t>
            </a:r>
            <a:r>
              <a:rPr sz="1800" spc="60" dirty="0">
                <a:latin typeface="Arial"/>
                <a:cs typeface="Arial"/>
              </a:rPr>
              <a:t> </a:t>
            </a:r>
            <a:r>
              <a:rPr sz="1800" spc="-10" dirty="0">
                <a:latin typeface="Arial"/>
                <a:cs typeface="Arial"/>
              </a:rPr>
              <a:t>cancer.</a:t>
            </a:r>
            <a:endParaRPr sz="1800" dirty="0">
              <a:latin typeface="Arial"/>
              <a:cs typeface="Arial"/>
            </a:endParaRPr>
          </a:p>
          <a:p>
            <a:pPr marL="285115" indent="-272415">
              <a:lnSpc>
                <a:spcPct val="100000"/>
              </a:lnSpc>
              <a:spcBef>
                <a:spcPts val="434"/>
              </a:spcBef>
              <a:buClr>
                <a:srgbClr val="ACC2C8"/>
              </a:buClr>
              <a:buChar char="•"/>
              <a:tabLst>
                <a:tab pos="285115" algn="l"/>
              </a:tabLst>
            </a:pPr>
            <a:r>
              <a:rPr sz="1800" spc="-95" dirty="0">
                <a:latin typeface="Arial"/>
                <a:cs typeface="Arial"/>
              </a:rPr>
              <a:t>Qdots</a:t>
            </a:r>
            <a:r>
              <a:rPr sz="1800" spc="-30" dirty="0">
                <a:latin typeface="Arial"/>
                <a:cs typeface="Arial"/>
              </a:rPr>
              <a:t> </a:t>
            </a:r>
            <a:r>
              <a:rPr sz="1800" spc="-10" dirty="0">
                <a:latin typeface="Arial"/>
                <a:cs typeface="Arial"/>
              </a:rPr>
              <a:t>are</a:t>
            </a:r>
            <a:r>
              <a:rPr sz="1800" spc="-80" dirty="0">
                <a:latin typeface="Arial"/>
                <a:cs typeface="Arial"/>
              </a:rPr>
              <a:t> </a:t>
            </a:r>
            <a:r>
              <a:rPr sz="1800" spc="-215" dirty="0">
                <a:latin typeface="Arial"/>
                <a:cs typeface="Arial"/>
              </a:rPr>
              <a:t>much</a:t>
            </a:r>
            <a:r>
              <a:rPr sz="1800" spc="-20" dirty="0">
                <a:latin typeface="Arial"/>
                <a:cs typeface="Arial"/>
              </a:rPr>
              <a:t> </a:t>
            </a:r>
            <a:r>
              <a:rPr sz="1800" spc="-135" dirty="0">
                <a:latin typeface="Arial"/>
                <a:cs typeface="Arial"/>
              </a:rPr>
              <a:t>more</a:t>
            </a:r>
            <a:r>
              <a:rPr sz="1800" spc="-5" dirty="0">
                <a:latin typeface="Arial"/>
                <a:cs typeface="Arial"/>
              </a:rPr>
              <a:t> </a:t>
            </a:r>
            <a:r>
              <a:rPr sz="1800" spc="-114" dirty="0">
                <a:latin typeface="Arial"/>
                <a:cs typeface="Arial"/>
              </a:rPr>
              <a:t>resistant</a:t>
            </a:r>
            <a:r>
              <a:rPr sz="1800" spc="-20" dirty="0">
                <a:latin typeface="Arial"/>
                <a:cs typeface="Arial"/>
              </a:rPr>
              <a:t> </a:t>
            </a:r>
            <a:r>
              <a:rPr sz="1800" dirty="0">
                <a:latin typeface="Arial"/>
                <a:cs typeface="Arial"/>
              </a:rPr>
              <a:t>to</a:t>
            </a:r>
            <a:r>
              <a:rPr sz="1800" spc="-10" dirty="0">
                <a:latin typeface="Arial"/>
                <a:cs typeface="Arial"/>
              </a:rPr>
              <a:t> </a:t>
            </a:r>
            <a:r>
              <a:rPr sz="1800" spc="-50" dirty="0">
                <a:latin typeface="Arial"/>
                <a:cs typeface="Arial"/>
              </a:rPr>
              <a:t>degradation</a:t>
            </a:r>
            <a:r>
              <a:rPr sz="1800" spc="-45" dirty="0">
                <a:latin typeface="Arial"/>
                <a:cs typeface="Arial"/>
              </a:rPr>
              <a:t> </a:t>
            </a:r>
            <a:r>
              <a:rPr sz="1800" spc="-114" dirty="0">
                <a:latin typeface="Arial"/>
                <a:cs typeface="Arial"/>
              </a:rPr>
              <a:t>than</a:t>
            </a:r>
            <a:r>
              <a:rPr sz="1800" spc="-20" dirty="0">
                <a:latin typeface="Arial"/>
                <a:cs typeface="Arial"/>
              </a:rPr>
              <a:t> </a:t>
            </a:r>
            <a:r>
              <a:rPr sz="1800" spc="-85" dirty="0">
                <a:latin typeface="Arial"/>
                <a:cs typeface="Arial"/>
              </a:rPr>
              <a:t>other</a:t>
            </a:r>
            <a:r>
              <a:rPr sz="1800" spc="-15" dirty="0">
                <a:latin typeface="Arial"/>
                <a:cs typeface="Arial"/>
              </a:rPr>
              <a:t> </a:t>
            </a:r>
            <a:r>
              <a:rPr sz="1800" spc="-45" dirty="0">
                <a:latin typeface="Arial"/>
                <a:cs typeface="Arial"/>
              </a:rPr>
              <a:t>optical</a:t>
            </a:r>
            <a:r>
              <a:rPr sz="1800" spc="-50" dirty="0">
                <a:latin typeface="Arial"/>
                <a:cs typeface="Arial"/>
              </a:rPr>
              <a:t> </a:t>
            </a:r>
            <a:r>
              <a:rPr sz="1800" spc="-85" dirty="0">
                <a:latin typeface="Arial"/>
                <a:cs typeface="Arial"/>
              </a:rPr>
              <a:t>imaging</a:t>
            </a:r>
            <a:r>
              <a:rPr sz="1800" spc="-30" dirty="0">
                <a:latin typeface="Arial"/>
                <a:cs typeface="Arial"/>
              </a:rPr>
              <a:t> </a:t>
            </a:r>
            <a:r>
              <a:rPr sz="1800" spc="-10" dirty="0">
                <a:latin typeface="Arial"/>
                <a:cs typeface="Arial"/>
              </a:rPr>
              <a:t>probes</a:t>
            </a:r>
            <a:endParaRPr sz="1800" dirty="0">
              <a:latin typeface="Arial"/>
              <a:cs typeface="Arial"/>
            </a:endParaRPr>
          </a:p>
          <a:p>
            <a:pPr marL="285115">
              <a:lnSpc>
                <a:spcPct val="100000"/>
              </a:lnSpc>
            </a:pPr>
            <a:r>
              <a:rPr sz="1800" spc="-225" dirty="0">
                <a:latin typeface="Arial"/>
                <a:cs typeface="Arial"/>
              </a:rPr>
              <a:t>such</a:t>
            </a:r>
            <a:r>
              <a:rPr sz="1800" spc="-20" dirty="0">
                <a:latin typeface="Arial"/>
                <a:cs typeface="Arial"/>
              </a:rPr>
              <a:t> </a:t>
            </a:r>
            <a:r>
              <a:rPr sz="1800" spc="-170" dirty="0">
                <a:latin typeface="Arial"/>
                <a:cs typeface="Arial"/>
              </a:rPr>
              <a:t>as</a:t>
            </a:r>
            <a:r>
              <a:rPr sz="1800" spc="-5" dirty="0">
                <a:latin typeface="Arial"/>
                <a:cs typeface="Arial"/>
              </a:rPr>
              <a:t> </a:t>
            </a:r>
            <a:r>
              <a:rPr sz="1800" spc="-90" dirty="0">
                <a:latin typeface="Arial"/>
                <a:cs typeface="Arial"/>
              </a:rPr>
              <a:t>organic</a:t>
            </a:r>
            <a:r>
              <a:rPr sz="1800" spc="-35" dirty="0">
                <a:latin typeface="Arial"/>
                <a:cs typeface="Arial"/>
              </a:rPr>
              <a:t> </a:t>
            </a:r>
            <a:r>
              <a:rPr sz="1800" spc="-135" dirty="0">
                <a:latin typeface="Arial"/>
                <a:cs typeface="Arial"/>
              </a:rPr>
              <a:t>dyes,</a:t>
            </a:r>
            <a:r>
              <a:rPr sz="1800" spc="-5" dirty="0">
                <a:latin typeface="Arial"/>
                <a:cs typeface="Arial"/>
              </a:rPr>
              <a:t> </a:t>
            </a:r>
            <a:r>
              <a:rPr sz="1800" spc="-60" dirty="0">
                <a:latin typeface="Arial"/>
                <a:cs typeface="Arial"/>
              </a:rPr>
              <a:t>allowing</a:t>
            </a:r>
            <a:r>
              <a:rPr sz="1800" spc="-65" dirty="0">
                <a:latin typeface="Arial"/>
                <a:cs typeface="Arial"/>
              </a:rPr>
              <a:t> </a:t>
            </a:r>
            <a:r>
              <a:rPr sz="1800" spc="-155" dirty="0">
                <a:latin typeface="Arial"/>
                <a:cs typeface="Arial"/>
              </a:rPr>
              <a:t>them</a:t>
            </a:r>
            <a:r>
              <a:rPr sz="1800" spc="-10" dirty="0">
                <a:latin typeface="Arial"/>
                <a:cs typeface="Arial"/>
              </a:rPr>
              <a:t> </a:t>
            </a:r>
            <a:r>
              <a:rPr sz="1800" dirty="0">
                <a:latin typeface="Arial"/>
                <a:cs typeface="Arial"/>
              </a:rPr>
              <a:t>to</a:t>
            </a:r>
            <a:r>
              <a:rPr sz="1800" spc="-15" dirty="0">
                <a:latin typeface="Arial"/>
                <a:cs typeface="Arial"/>
              </a:rPr>
              <a:t> </a:t>
            </a:r>
            <a:r>
              <a:rPr sz="1800" spc="-65" dirty="0">
                <a:solidFill>
                  <a:schemeClr val="tx1"/>
                </a:solidFill>
                <a:latin typeface="Arial"/>
                <a:cs typeface="Arial"/>
              </a:rPr>
              <a:t>track</a:t>
            </a:r>
            <a:r>
              <a:rPr sz="1800" spc="-35" dirty="0">
                <a:solidFill>
                  <a:schemeClr val="tx1"/>
                </a:solidFill>
                <a:latin typeface="Arial"/>
                <a:cs typeface="Arial"/>
              </a:rPr>
              <a:t> </a:t>
            </a:r>
            <a:r>
              <a:rPr sz="1800" spc="-70" dirty="0">
                <a:solidFill>
                  <a:schemeClr val="tx1"/>
                </a:solidFill>
                <a:latin typeface="Arial"/>
                <a:cs typeface="Arial"/>
              </a:rPr>
              <a:t>cell</a:t>
            </a:r>
            <a:r>
              <a:rPr sz="1800" spc="-5" dirty="0">
                <a:solidFill>
                  <a:schemeClr val="tx1"/>
                </a:solidFill>
                <a:latin typeface="Arial"/>
                <a:cs typeface="Arial"/>
              </a:rPr>
              <a:t> </a:t>
            </a:r>
            <a:r>
              <a:rPr sz="1800" spc="-175" dirty="0">
                <a:solidFill>
                  <a:schemeClr val="tx1"/>
                </a:solidFill>
                <a:latin typeface="Arial"/>
                <a:cs typeface="Arial"/>
              </a:rPr>
              <a:t>processes</a:t>
            </a:r>
            <a:r>
              <a:rPr sz="1800" spc="-10" dirty="0">
                <a:solidFill>
                  <a:schemeClr val="tx1"/>
                </a:solidFill>
                <a:latin typeface="Arial"/>
                <a:cs typeface="Arial"/>
              </a:rPr>
              <a:t> </a:t>
            </a:r>
            <a:r>
              <a:rPr sz="1800" dirty="0">
                <a:solidFill>
                  <a:schemeClr val="tx1"/>
                </a:solidFill>
                <a:latin typeface="Arial"/>
                <a:cs typeface="Arial"/>
              </a:rPr>
              <a:t>for</a:t>
            </a:r>
            <a:r>
              <a:rPr sz="1800" spc="-10" dirty="0">
                <a:solidFill>
                  <a:schemeClr val="tx1"/>
                </a:solidFill>
                <a:latin typeface="Arial"/>
                <a:cs typeface="Arial"/>
              </a:rPr>
              <a:t> </a:t>
            </a:r>
            <a:r>
              <a:rPr sz="1800" spc="-80" dirty="0">
                <a:solidFill>
                  <a:schemeClr val="tx1"/>
                </a:solidFill>
                <a:latin typeface="Arial"/>
                <a:cs typeface="Arial"/>
              </a:rPr>
              <a:t>longer</a:t>
            </a:r>
            <a:r>
              <a:rPr sz="1800" spc="-15" dirty="0">
                <a:solidFill>
                  <a:schemeClr val="tx1"/>
                </a:solidFill>
                <a:latin typeface="Arial"/>
                <a:cs typeface="Arial"/>
              </a:rPr>
              <a:t> </a:t>
            </a:r>
            <a:r>
              <a:rPr sz="1800" spc="-80" dirty="0">
                <a:solidFill>
                  <a:schemeClr val="tx1"/>
                </a:solidFill>
                <a:latin typeface="Arial"/>
                <a:cs typeface="Arial"/>
              </a:rPr>
              <a:t>periods</a:t>
            </a:r>
            <a:r>
              <a:rPr sz="1800" spc="-30" dirty="0">
                <a:solidFill>
                  <a:schemeClr val="tx1"/>
                </a:solidFill>
                <a:latin typeface="Arial"/>
                <a:cs typeface="Arial"/>
              </a:rPr>
              <a:t> </a:t>
            </a:r>
            <a:r>
              <a:rPr sz="1800" dirty="0">
                <a:solidFill>
                  <a:schemeClr val="tx1"/>
                </a:solidFill>
                <a:latin typeface="Arial"/>
                <a:cs typeface="Arial"/>
              </a:rPr>
              <a:t>of</a:t>
            </a:r>
            <a:r>
              <a:rPr sz="1800" spc="35" dirty="0">
                <a:solidFill>
                  <a:schemeClr val="tx1"/>
                </a:solidFill>
                <a:latin typeface="Arial"/>
                <a:cs typeface="Arial"/>
              </a:rPr>
              <a:t> </a:t>
            </a:r>
            <a:r>
              <a:rPr sz="1800" spc="-25" dirty="0">
                <a:solidFill>
                  <a:schemeClr val="tx1"/>
                </a:solidFill>
                <a:latin typeface="Arial"/>
                <a:cs typeface="Arial"/>
              </a:rPr>
              <a:t>time.</a:t>
            </a:r>
            <a:endParaRPr sz="1800" dirty="0">
              <a:solidFill>
                <a:schemeClr val="tx1"/>
              </a:solidFill>
              <a:latin typeface="Arial"/>
              <a:cs typeface="Arial"/>
            </a:endParaRPr>
          </a:p>
          <a:p>
            <a:pPr marL="285115" marR="436245" indent="-273050">
              <a:lnSpc>
                <a:spcPct val="100000"/>
              </a:lnSpc>
              <a:spcBef>
                <a:spcPts val="430"/>
              </a:spcBef>
              <a:buClr>
                <a:srgbClr val="ACC2C8"/>
              </a:buClr>
              <a:buChar char="•"/>
              <a:tabLst>
                <a:tab pos="285115" algn="l"/>
              </a:tabLst>
            </a:pPr>
            <a:r>
              <a:rPr sz="1800" spc="-145" dirty="0">
                <a:solidFill>
                  <a:schemeClr val="tx1"/>
                </a:solidFill>
                <a:latin typeface="Arial"/>
                <a:cs typeface="Arial"/>
              </a:rPr>
              <a:t>Quantum</a:t>
            </a:r>
            <a:r>
              <a:rPr sz="1800" spc="-35" dirty="0">
                <a:solidFill>
                  <a:schemeClr val="tx1"/>
                </a:solidFill>
                <a:latin typeface="Arial"/>
                <a:cs typeface="Arial"/>
              </a:rPr>
              <a:t> </a:t>
            </a:r>
            <a:r>
              <a:rPr sz="1800" spc="-105" dirty="0">
                <a:solidFill>
                  <a:schemeClr val="tx1"/>
                </a:solidFill>
                <a:latin typeface="Arial"/>
                <a:cs typeface="Arial"/>
              </a:rPr>
              <a:t>dots</a:t>
            </a:r>
            <a:r>
              <a:rPr sz="1800" spc="-20" dirty="0">
                <a:solidFill>
                  <a:schemeClr val="tx1"/>
                </a:solidFill>
                <a:latin typeface="Arial"/>
                <a:cs typeface="Arial"/>
              </a:rPr>
              <a:t> </a:t>
            </a:r>
            <a:r>
              <a:rPr sz="1800" dirty="0">
                <a:solidFill>
                  <a:schemeClr val="tx1"/>
                </a:solidFill>
                <a:latin typeface="Arial"/>
                <a:cs typeface="Arial"/>
              </a:rPr>
              <a:t>offer</a:t>
            </a:r>
            <a:r>
              <a:rPr sz="1800" spc="-35" dirty="0">
                <a:solidFill>
                  <a:schemeClr val="tx1"/>
                </a:solidFill>
                <a:latin typeface="Arial"/>
                <a:cs typeface="Arial"/>
              </a:rPr>
              <a:t> </a:t>
            </a:r>
            <a:r>
              <a:rPr sz="1800" dirty="0">
                <a:solidFill>
                  <a:schemeClr val="tx1"/>
                </a:solidFill>
                <a:latin typeface="Arial"/>
                <a:cs typeface="Arial"/>
              </a:rPr>
              <a:t>a</a:t>
            </a:r>
            <a:r>
              <a:rPr sz="1800" spc="-10" dirty="0">
                <a:solidFill>
                  <a:schemeClr val="tx1"/>
                </a:solidFill>
                <a:latin typeface="Arial"/>
                <a:cs typeface="Arial"/>
              </a:rPr>
              <a:t> </a:t>
            </a:r>
            <a:r>
              <a:rPr sz="1800" spc="-30" dirty="0">
                <a:solidFill>
                  <a:schemeClr val="tx1"/>
                </a:solidFill>
                <a:latin typeface="Arial"/>
                <a:cs typeface="Arial"/>
              </a:rPr>
              <a:t>wide</a:t>
            </a:r>
            <a:r>
              <a:rPr sz="1800" spc="5" dirty="0">
                <a:solidFill>
                  <a:schemeClr val="tx1"/>
                </a:solidFill>
                <a:latin typeface="Arial"/>
                <a:cs typeface="Arial"/>
              </a:rPr>
              <a:t> </a:t>
            </a:r>
            <a:r>
              <a:rPr sz="1800" spc="-45" dirty="0">
                <a:solidFill>
                  <a:schemeClr val="tx1"/>
                </a:solidFill>
                <a:latin typeface="Arial"/>
                <a:cs typeface="Arial"/>
              </a:rPr>
              <a:t>broadband</a:t>
            </a:r>
            <a:r>
              <a:rPr sz="1800" spc="-15" dirty="0">
                <a:solidFill>
                  <a:schemeClr val="tx1"/>
                </a:solidFill>
                <a:latin typeface="Arial"/>
                <a:cs typeface="Arial"/>
              </a:rPr>
              <a:t> </a:t>
            </a:r>
            <a:r>
              <a:rPr sz="1800" spc="-80" dirty="0">
                <a:solidFill>
                  <a:schemeClr val="tx1"/>
                </a:solidFill>
                <a:latin typeface="Arial"/>
                <a:cs typeface="Arial"/>
              </a:rPr>
              <a:t>absorption</a:t>
            </a:r>
            <a:r>
              <a:rPr sz="1800" spc="-35" dirty="0">
                <a:solidFill>
                  <a:schemeClr val="tx1"/>
                </a:solidFill>
                <a:latin typeface="Arial"/>
                <a:cs typeface="Arial"/>
              </a:rPr>
              <a:t> </a:t>
            </a:r>
            <a:r>
              <a:rPr sz="1800" spc="-150" dirty="0">
                <a:solidFill>
                  <a:schemeClr val="tx1"/>
                </a:solidFill>
                <a:latin typeface="Arial"/>
                <a:cs typeface="Arial"/>
              </a:rPr>
              <a:t>spectrum</a:t>
            </a:r>
            <a:r>
              <a:rPr sz="1800" spc="-30" dirty="0">
                <a:solidFill>
                  <a:schemeClr val="tx1"/>
                </a:solidFill>
                <a:latin typeface="Arial"/>
                <a:cs typeface="Arial"/>
              </a:rPr>
              <a:t> </a:t>
            </a:r>
            <a:r>
              <a:rPr sz="1800" spc="-85" dirty="0">
                <a:latin typeface="Arial"/>
                <a:cs typeface="Arial"/>
              </a:rPr>
              <a:t>while</a:t>
            </a:r>
            <a:r>
              <a:rPr sz="1800" spc="-10" dirty="0">
                <a:latin typeface="Arial"/>
                <a:cs typeface="Arial"/>
              </a:rPr>
              <a:t> </a:t>
            </a:r>
            <a:r>
              <a:rPr sz="1800" spc="-100" dirty="0">
                <a:latin typeface="Arial"/>
                <a:cs typeface="Arial"/>
              </a:rPr>
              <a:t>maintaining</a:t>
            </a:r>
            <a:r>
              <a:rPr sz="1800" spc="-30" dirty="0">
                <a:latin typeface="Arial"/>
                <a:cs typeface="Arial"/>
              </a:rPr>
              <a:t> </a:t>
            </a:r>
            <a:r>
              <a:rPr sz="1800" spc="-50" dirty="0">
                <a:latin typeface="Arial"/>
                <a:cs typeface="Arial"/>
              </a:rPr>
              <a:t>a </a:t>
            </a:r>
            <a:r>
              <a:rPr sz="1800" spc="-105" dirty="0">
                <a:latin typeface="Arial"/>
                <a:cs typeface="Arial"/>
              </a:rPr>
              <a:t>distinct,</a:t>
            </a:r>
            <a:r>
              <a:rPr sz="1800" spc="25" dirty="0">
                <a:latin typeface="Arial"/>
                <a:cs typeface="Arial"/>
              </a:rPr>
              <a:t> </a:t>
            </a:r>
            <a:r>
              <a:rPr sz="1800" spc="-100" dirty="0">
                <a:latin typeface="Arial"/>
                <a:cs typeface="Arial"/>
              </a:rPr>
              <a:t>static</a:t>
            </a:r>
            <a:r>
              <a:rPr sz="1800" spc="25" dirty="0">
                <a:latin typeface="Arial"/>
                <a:cs typeface="Arial"/>
              </a:rPr>
              <a:t> </a:t>
            </a:r>
            <a:r>
              <a:rPr sz="1800" spc="-175" dirty="0">
                <a:latin typeface="Arial"/>
                <a:cs typeface="Arial"/>
              </a:rPr>
              <a:t>emission</a:t>
            </a:r>
            <a:r>
              <a:rPr sz="1800" spc="55" dirty="0">
                <a:latin typeface="Arial"/>
                <a:cs typeface="Arial"/>
              </a:rPr>
              <a:t> </a:t>
            </a:r>
            <a:r>
              <a:rPr sz="1800" spc="-10" dirty="0">
                <a:latin typeface="Arial"/>
                <a:cs typeface="Arial"/>
              </a:rPr>
              <a:t>wavelength.</a:t>
            </a:r>
            <a:endParaRPr sz="1800" dirty="0">
              <a:latin typeface="Arial"/>
              <a:cs typeface="Arial"/>
            </a:endParaRPr>
          </a:p>
          <a:p>
            <a:pPr>
              <a:lnSpc>
                <a:spcPct val="100000"/>
              </a:lnSpc>
              <a:spcBef>
                <a:spcPts val="955"/>
              </a:spcBef>
              <a:buClr>
                <a:srgbClr val="ACC2C8"/>
              </a:buClr>
              <a:buFont typeface="Arial"/>
              <a:buChar char="•"/>
            </a:pPr>
            <a:endParaRPr sz="1800" dirty="0">
              <a:latin typeface="Arial"/>
              <a:cs typeface="Arial"/>
            </a:endParaRPr>
          </a:p>
          <a:p>
            <a:pPr marL="285115" indent="-272415">
              <a:lnSpc>
                <a:spcPct val="100000"/>
              </a:lnSpc>
              <a:buClr>
                <a:srgbClr val="ACC2C8"/>
              </a:buClr>
              <a:buChar char="•"/>
              <a:tabLst>
                <a:tab pos="285115" algn="l"/>
              </a:tabLst>
            </a:pPr>
            <a:r>
              <a:rPr sz="1800" spc="-20" dirty="0">
                <a:solidFill>
                  <a:srgbClr val="0070C0"/>
                </a:solidFill>
                <a:latin typeface="Arial"/>
                <a:cs typeface="Arial"/>
              </a:rPr>
              <a:t>LED-</a:t>
            </a:r>
            <a:endParaRPr sz="1800" dirty="0">
              <a:solidFill>
                <a:srgbClr val="0070C0"/>
              </a:solidFill>
              <a:latin typeface="Arial"/>
              <a:cs typeface="Arial"/>
            </a:endParaRPr>
          </a:p>
          <a:p>
            <a:pPr marL="285115" indent="-272415">
              <a:lnSpc>
                <a:spcPct val="100000"/>
              </a:lnSpc>
              <a:spcBef>
                <a:spcPts val="434"/>
              </a:spcBef>
              <a:buClr>
                <a:srgbClr val="ACC2C8"/>
              </a:buClr>
              <a:buChar char="•"/>
              <a:tabLst>
                <a:tab pos="285115" algn="l"/>
              </a:tabLst>
            </a:pPr>
            <a:r>
              <a:rPr sz="1800" spc="-170" dirty="0">
                <a:solidFill>
                  <a:schemeClr val="tx1"/>
                </a:solidFill>
                <a:latin typeface="Arial"/>
                <a:cs typeface="Arial"/>
              </a:rPr>
              <a:t>Used</a:t>
            </a:r>
            <a:r>
              <a:rPr sz="1800" spc="-15" dirty="0">
                <a:solidFill>
                  <a:schemeClr val="tx1"/>
                </a:solidFill>
                <a:latin typeface="Arial"/>
                <a:cs typeface="Arial"/>
              </a:rPr>
              <a:t> </a:t>
            </a:r>
            <a:r>
              <a:rPr sz="1800" dirty="0">
                <a:solidFill>
                  <a:schemeClr val="tx1"/>
                </a:solidFill>
                <a:latin typeface="Arial"/>
                <a:cs typeface="Arial"/>
              </a:rPr>
              <a:t>to</a:t>
            </a:r>
            <a:r>
              <a:rPr sz="1800" spc="-80" dirty="0">
                <a:solidFill>
                  <a:schemeClr val="tx1"/>
                </a:solidFill>
                <a:latin typeface="Arial"/>
                <a:cs typeface="Arial"/>
              </a:rPr>
              <a:t> </a:t>
            </a:r>
            <a:r>
              <a:rPr sz="1800" spc="-105" dirty="0">
                <a:solidFill>
                  <a:schemeClr val="tx1"/>
                </a:solidFill>
                <a:latin typeface="Arial"/>
                <a:cs typeface="Arial"/>
              </a:rPr>
              <a:t>produce</a:t>
            </a:r>
            <a:r>
              <a:rPr sz="1800" spc="-30" dirty="0">
                <a:solidFill>
                  <a:schemeClr val="tx1"/>
                </a:solidFill>
                <a:latin typeface="Arial"/>
                <a:cs typeface="Arial"/>
              </a:rPr>
              <a:t> </a:t>
            </a:r>
            <a:r>
              <a:rPr sz="1800" spc="-130" dirty="0">
                <a:solidFill>
                  <a:schemeClr val="tx1"/>
                </a:solidFill>
                <a:latin typeface="Arial"/>
                <a:cs typeface="Arial"/>
              </a:rPr>
              <a:t>inexpensive</a:t>
            </a:r>
            <a:r>
              <a:rPr sz="1800" spc="-130" dirty="0">
                <a:latin typeface="Arial"/>
                <a:cs typeface="Arial"/>
              </a:rPr>
              <a:t>,</a:t>
            </a:r>
            <a:r>
              <a:rPr sz="1800" spc="-20" dirty="0">
                <a:latin typeface="Arial"/>
                <a:cs typeface="Arial"/>
              </a:rPr>
              <a:t> </a:t>
            </a:r>
            <a:r>
              <a:rPr sz="1800" spc="-75" dirty="0">
                <a:latin typeface="Arial"/>
                <a:cs typeface="Arial"/>
              </a:rPr>
              <a:t>industrial</a:t>
            </a:r>
            <a:r>
              <a:rPr sz="1800" spc="-20" dirty="0">
                <a:latin typeface="Arial"/>
                <a:cs typeface="Arial"/>
              </a:rPr>
              <a:t> </a:t>
            </a:r>
            <a:r>
              <a:rPr sz="1800" spc="-25" dirty="0">
                <a:latin typeface="Arial"/>
                <a:cs typeface="Arial"/>
              </a:rPr>
              <a:t>quality</a:t>
            </a:r>
            <a:r>
              <a:rPr sz="1800" spc="-10" dirty="0">
                <a:latin typeface="Arial"/>
                <a:cs typeface="Arial"/>
              </a:rPr>
              <a:t> </a:t>
            </a:r>
            <a:r>
              <a:rPr sz="1800" spc="-85" dirty="0">
                <a:solidFill>
                  <a:srgbClr val="0070C0"/>
                </a:solidFill>
                <a:latin typeface="Arial"/>
                <a:cs typeface="Arial"/>
              </a:rPr>
              <a:t>white</a:t>
            </a:r>
            <a:r>
              <a:rPr sz="1800" spc="-20" dirty="0">
                <a:solidFill>
                  <a:srgbClr val="0070C0"/>
                </a:solidFill>
                <a:latin typeface="Arial"/>
                <a:cs typeface="Arial"/>
              </a:rPr>
              <a:t> </a:t>
            </a:r>
            <a:r>
              <a:rPr sz="1800" spc="-10" dirty="0">
                <a:solidFill>
                  <a:srgbClr val="0070C0"/>
                </a:solidFill>
                <a:latin typeface="Arial"/>
                <a:cs typeface="Arial"/>
              </a:rPr>
              <a:t>light.</a:t>
            </a:r>
            <a:endParaRPr sz="1800" dirty="0">
              <a:solidFill>
                <a:srgbClr val="0070C0"/>
              </a:solidFill>
              <a:latin typeface="Arial"/>
              <a:cs typeface="Arial"/>
            </a:endParaRPr>
          </a:p>
          <a:p>
            <a:pPr marL="285115" indent="-272415">
              <a:lnSpc>
                <a:spcPct val="100000"/>
              </a:lnSpc>
              <a:spcBef>
                <a:spcPts val="430"/>
              </a:spcBef>
              <a:buClr>
                <a:srgbClr val="ACC2C8"/>
              </a:buClr>
              <a:buChar char="•"/>
              <a:tabLst>
                <a:tab pos="285115" algn="l"/>
              </a:tabLst>
            </a:pPr>
            <a:r>
              <a:rPr sz="1800" spc="-55" dirty="0">
                <a:latin typeface="Arial"/>
                <a:cs typeface="Arial"/>
              </a:rPr>
              <a:t>Marked</a:t>
            </a:r>
            <a:r>
              <a:rPr sz="1800" spc="-70" dirty="0">
                <a:latin typeface="Arial"/>
                <a:cs typeface="Arial"/>
              </a:rPr>
              <a:t> </a:t>
            </a:r>
            <a:r>
              <a:rPr sz="1800" spc="-130" dirty="0">
                <a:latin typeface="Arial"/>
                <a:cs typeface="Arial"/>
              </a:rPr>
              <a:t>improvement</a:t>
            </a:r>
            <a:r>
              <a:rPr sz="1800" dirty="0">
                <a:latin typeface="Arial"/>
                <a:cs typeface="Arial"/>
              </a:rPr>
              <a:t> </a:t>
            </a:r>
            <a:r>
              <a:rPr sz="1800" spc="-90" dirty="0">
                <a:latin typeface="Arial"/>
                <a:cs typeface="Arial"/>
              </a:rPr>
              <a:t>over</a:t>
            </a:r>
            <a:r>
              <a:rPr sz="1800" spc="-30" dirty="0">
                <a:latin typeface="Arial"/>
                <a:cs typeface="Arial"/>
              </a:rPr>
              <a:t> </a:t>
            </a:r>
            <a:r>
              <a:rPr sz="1800" spc="-40" dirty="0">
                <a:latin typeface="Arial"/>
                <a:cs typeface="Arial"/>
              </a:rPr>
              <a:t>traditional</a:t>
            </a:r>
            <a:r>
              <a:rPr sz="1800" spc="-50" dirty="0">
                <a:latin typeface="Arial"/>
                <a:cs typeface="Arial"/>
              </a:rPr>
              <a:t> </a:t>
            </a:r>
            <a:r>
              <a:rPr sz="1800" spc="-170" dirty="0">
                <a:latin typeface="Arial"/>
                <a:cs typeface="Arial"/>
              </a:rPr>
              <a:t>LED–phosphor</a:t>
            </a:r>
            <a:r>
              <a:rPr sz="1800" spc="-40" dirty="0">
                <a:latin typeface="Arial"/>
                <a:cs typeface="Arial"/>
              </a:rPr>
              <a:t> </a:t>
            </a:r>
            <a:r>
              <a:rPr sz="1800" spc="-65" dirty="0">
                <a:latin typeface="Arial"/>
                <a:cs typeface="Arial"/>
              </a:rPr>
              <a:t>integration</a:t>
            </a:r>
            <a:r>
              <a:rPr sz="1800" spc="-40" dirty="0">
                <a:latin typeface="Arial"/>
                <a:cs typeface="Arial"/>
              </a:rPr>
              <a:t> </a:t>
            </a:r>
            <a:r>
              <a:rPr sz="1800" dirty="0">
                <a:latin typeface="Arial"/>
                <a:cs typeface="Arial"/>
              </a:rPr>
              <a:t>by</a:t>
            </a:r>
            <a:r>
              <a:rPr sz="1800" spc="-35" dirty="0">
                <a:latin typeface="Arial"/>
                <a:cs typeface="Arial"/>
              </a:rPr>
              <a:t> </a:t>
            </a:r>
            <a:r>
              <a:rPr sz="1800" spc="-90" dirty="0">
                <a:latin typeface="Arial"/>
                <a:cs typeface="Arial"/>
              </a:rPr>
              <a:t>dot’s</a:t>
            </a:r>
            <a:r>
              <a:rPr sz="1800" spc="-25" dirty="0">
                <a:latin typeface="Arial"/>
                <a:cs typeface="Arial"/>
              </a:rPr>
              <a:t> </a:t>
            </a:r>
            <a:r>
              <a:rPr sz="1800" dirty="0">
                <a:latin typeface="Arial"/>
                <a:cs typeface="Arial"/>
              </a:rPr>
              <a:t>ability</a:t>
            </a:r>
            <a:r>
              <a:rPr sz="1800" spc="-20" dirty="0">
                <a:latin typeface="Arial"/>
                <a:cs typeface="Arial"/>
              </a:rPr>
              <a:t> </a:t>
            </a:r>
            <a:r>
              <a:rPr sz="1800" spc="-25" dirty="0">
                <a:latin typeface="Arial"/>
                <a:cs typeface="Arial"/>
              </a:rPr>
              <a:t>to</a:t>
            </a:r>
            <a:endParaRPr sz="1800" dirty="0">
              <a:latin typeface="Arial"/>
              <a:cs typeface="Arial"/>
            </a:endParaRPr>
          </a:p>
          <a:p>
            <a:pPr marL="285115">
              <a:lnSpc>
                <a:spcPct val="100000"/>
              </a:lnSpc>
              <a:spcBef>
                <a:spcPts val="5"/>
              </a:spcBef>
            </a:pPr>
            <a:r>
              <a:rPr sz="1800" spc="-75" dirty="0">
                <a:latin typeface="Arial"/>
                <a:cs typeface="Arial"/>
              </a:rPr>
              <a:t>absorb</a:t>
            </a:r>
            <a:r>
              <a:rPr sz="1800" spc="-15" dirty="0">
                <a:latin typeface="Arial"/>
                <a:cs typeface="Arial"/>
              </a:rPr>
              <a:t> </a:t>
            </a:r>
            <a:r>
              <a:rPr sz="1800" spc="-80" dirty="0">
                <a:latin typeface="Arial"/>
                <a:cs typeface="Arial"/>
              </a:rPr>
              <a:t>and</a:t>
            </a:r>
            <a:r>
              <a:rPr sz="1800" spc="-25" dirty="0">
                <a:latin typeface="Arial"/>
                <a:cs typeface="Arial"/>
              </a:rPr>
              <a:t> </a:t>
            </a:r>
            <a:r>
              <a:rPr sz="1800" spc="-114" dirty="0">
                <a:latin typeface="Arial"/>
                <a:cs typeface="Arial"/>
              </a:rPr>
              <a:t>emit</a:t>
            </a:r>
            <a:r>
              <a:rPr sz="1800" spc="5" dirty="0">
                <a:latin typeface="Arial"/>
                <a:cs typeface="Arial"/>
              </a:rPr>
              <a:t> </a:t>
            </a:r>
            <a:r>
              <a:rPr sz="1800" dirty="0">
                <a:latin typeface="Arial"/>
                <a:cs typeface="Arial"/>
              </a:rPr>
              <a:t>at</a:t>
            </a:r>
            <a:r>
              <a:rPr sz="1800" spc="5" dirty="0">
                <a:latin typeface="Arial"/>
                <a:cs typeface="Arial"/>
              </a:rPr>
              <a:t> </a:t>
            </a:r>
            <a:r>
              <a:rPr sz="1800" spc="-90" dirty="0">
                <a:solidFill>
                  <a:srgbClr val="FF0000"/>
                </a:solidFill>
                <a:latin typeface="Arial"/>
                <a:cs typeface="Arial"/>
              </a:rPr>
              <a:t>any</a:t>
            </a:r>
            <a:r>
              <a:rPr sz="1800" spc="-20" dirty="0">
                <a:solidFill>
                  <a:srgbClr val="FF0000"/>
                </a:solidFill>
                <a:latin typeface="Arial"/>
                <a:cs typeface="Arial"/>
              </a:rPr>
              <a:t> </a:t>
            </a:r>
            <a:r>
              <a:rPr sz="1800" spc="-80" dirty="0">
                <a:solidFill>
                  <a:srgbClr val="FF0000"/>
                </a:solidFill>
                <a:latin typeface="Arial"/>
                <a:cs typeface="Arial"/>
              </a:rPr>
              <a:t>desired</a:t>
            </a:r>
            <a:r>
              <a:rPr sz="1800" spc="-15" dirty="0">
                <a:solidFill>
                  <a:srgbClr val="FF0000"/>
                </a:solidFill>
                <a:latin typeface="Arial"/>
                <a:cs typeface="Arial"/>
              </a:rPr>
              <a:t> </a:t>
            </a:r>
            <a:r>
              <a:rPr sz="1800" spc="-10" dirty="0">
                <a:solidFill>
                  <a:srgbClr val="FF0000"/>
                </a:solidFill>
                <a:latin typeface="Arial"/>
                <a:cs typeface="Arial"/>
              </a:rPr>
              <a:t>wavelength</a:t>
            </a:r>
            <a:r>
              <a:rPr sz="1800" spc="-10" dirty="0">
                <a:latin typeface="Arial"/>
                <a:cs typeface="Arial"/>
              </a:rPr>
              <a:t>.</a:t>
            </a:r>
            <a:endParaRPr sz="1800" dirty="0">
              <a:latin typeface="Arial"/>
              <a:cs typeface="Arial"/>
            </a:endParaRPr>
          </a:p>
          <a:p>
            <a:pPr marL="285115" marR="153670" indent="-273050">
              <a:lnSpc>
                <a:spcPct val="100000"/>
              </a:lnSpc>
              <a:spcBef>
                <a:spcPts val="430"/>
              </a:spcBef>
              <a:buClr>
                <a:srgbClr val="ACC2C8"/>
              </a:buClr>
              <a:buChar char="•"/>
              <a:tabLst>
                <a:tab pos="285115" algn="l"/>
              </a:tabLst>
            </a:pPr>
            <a:r>
              <a:rPr sz="1800" spc="-150" dirty="0">
                <a:latin typeface="Arial"/>
                <a:cs typeface="Arial"/>
              </a:rPr>
              <a:t>Produce</a:t>
            </a:r>
            <a:r>
              <a:rPr sz="1800" spc="-20" dirty="0">
                <a:latin typeface="Arial"/>
                <a:cs typeface="Arial"/>
              </a:rPr>
              <a:t> </a:t>
            </a:r>
            <a:r>
              <a:rPr sz="1800" spc="-85" dirty="0">
                <a:latin typeface="Arial"/>
                <a:cs typeface="Arial"/>
              </a:rPr>
              <a:t>white</a:t>
            </a:r>
            <a:r>
              <a:rPr sz="1800" spc="-40" dirty="0">
                <a:latin typeface="Arial"/>
                <a:cs typeface="Arial"/>
              </a:rPr>
              <a:t> </a:t>
            </a:r>
            <a:r>
              <a:rPr sz="1800" spc="-35" dirty="0">
                <a:latin typeface="Arial"/>
                <a:cs typeface="Arial"/>
              </a:rPr>
              <a:t>light</a:t>
            </a:r>
            <a:r>
              <a:rPr sz="1800" spc="-25" dirty="0">
                <a:latin typeface="Arial"/>
                <a:cs typeface="Arial"/>
              </a:rPr>
              <a:t> </a:t>
            </a:r>
            <a:r>
              <a:rPr sz="1800" dirty="0">
                <a:latin typeface="Arial"/>
                <a:cs typeface="Arial"/>
              </a:rPr>
              <a:t>by</a:t>
            </a:r>
            <a:r>
              <a:rPr sz="1800" spc="-20" dirty="0">
                <a:latin typeface="Arial"/>
                <a:cs typeface="Arial"/>
              </a:rPr>
              <a:t> </a:t>
            </a:r>
            <a:r>
              <a:rPr sz="1800" spc="-85" dirty="0">
                <a:solidFill>
                  <a:srgbClr val="FF0000"/>
                </a:solidFill>
                <a:latin typeface="Arial"/>
                <a:cs typeface="Arial"/>
              </a:rPr>
              <a:t>intermixing</a:t>
            </a:r>
            <a:r>
              <a:rPr sz="1800" spc="-30" dirty="0">
                <a:solidFill>
                  <a:srgbClr val="FF0000"/>
                </a:solidFill>
                <a:latin typeface="Arial"/>
                <a:cs typeface="Arial"/>
              </a:rPr>
              <a:t> </a:t>
            </a:r>
            <a:r>
              <a:rPr sz="1800" spc="-35" dirty="0">
                <a:latin typeface="Arial"/>
                <a:cs typeface="Arial"/>
              </a:rPr>
              <a:t>red,</a:t>
            </a:r>
            <a:r>
              <a:rPr sz="1800" spc="-10" dirty="0">
                <a:latin typeface="Arial"/>
                <a:cs typeface="Arial"/>
              </a:rPr>
              <a:t> </a:t>
            </a:r>
            <a:r>
              <a:rPr sz="1800" spc="-95" dirty="0">
                <a:latin typeface="Arial"/>
                <a:cs typeface="Arial"/>
              </a:rPr>
              <a:t>green,</a:t>
            </a:r>
            <a:r>
              <a:rPr sz="1800" spc="-20" dirty="0">
                <a:latin typeface="Arial"/>
                <a:cs typeface="Arial"/>
              </a:rPr>
              <a:t> </a:t>
            </a:r>
            <a:r>
              <a:rPr sz="1800" spc="-80" dirty="0">
                <a:latin typeface="Arial"/>
                <a:cs typeface="Arial"/>
              </a:rPr>
              <a:t>and</a:t>
            </a:r>
            <a:r>
              <a:rPr sz="1800" spc="-45" dirty="0">
                <a:latin typeface="Arial"/>
                <a:cs typeface="Arial"/>
              </a:rPr>
              <a:t> </a:t>
            </a:r>
            <a:r>
              <a:rPr sz="1800" spc="-75" dirty="0">
                <a:latin typeface="Arial"/>
                <a:cs typeface="Arial"/>
              </a:rPr>
              <a:t>blue</a:t>
            </a:r>
            <a:r>
              <a:rPr sz="1800" spc="-20" dirty="0">
                <a:latin typeface="Arial"/>
                <a:cs typeface="Arial"/>
              </a:rPr>
              <a:t> </a:t>
            </a:r>
            <a:r>
              <a:rPr sz="1800" spc="-85" dirty="0">
                <a:latin typeface="Arial"/>
                <a:cs typeface="Arial"/>
              </a:rPr>
              <a:t>emitting</a:t>
            </a:r>
            <a:r>
              <a:rPr sz="1800" spc="-15" dirty="0">
                <a:latin typeface="Arial"/>
                <a:cs typeface="Arial"/>
              </a:rPr>
              <a:t> </a:t>
            </a:r>
            <a:r>
              <a:rPr sz="1800" spc="-120" dirty="0">
                <a:latin typeface="Arial"/>
                <a:cs typeface="Arial"/>
              </a:rPr>
              <a:t>dots</a:t>
            </a:r>
            <a:r>
              <a:rPr sz="1800" spc="-20" dirty="0">
                <a:latin typeface="Arial"/>
                <a:cs typeface="Arial"/>
              </a:rPr>
              <a:t> </a:t>
            </a:r>
            <a:r>
              <a:rPr sz="1800" spc="-125" dirty="0">
                <a:latin typeface="Arial"/>
                <a:cs typeface="Arial"/>
              </a:rPr>
              <a:t>homogenously </a:t>
            </a:r>
            <a:r>
              <a:rPr sz="1800" spc="-95" dirty="0">
                <a:latin typeface="Arial"/>
                <a:cs typeface="Arial"/>
              </a:rPr>
              <a:t>within</a:t>
            </a:r>
            <a:r>
              <a:rPr sz="1800" spc="-5" dirty="0">
                <a:latin typeface="Arial"/>
                <a:cs typeface="Arial"/>
              </a:rPr>
              <a:t> </a:t>
            </a:r>
            <a:r>
              <a:rPr sz="1800" spc="-105" dirty="0">
                <a:latin typeface="Arial"/>
                <a:cs typeface="Arial"/>
              </a:rPr>
              <a:t>the</a:t>
            </a:r>
            <a:r>
              <a:rPr sz="1800" spc="-5" dirty="0">
                <a:latin typeface="Arial"/>
                <a:cs typeface="Arial"/>
              </a:rPr>
              <a:t> </a:t>
            </a:r>
            <a:r>
              <a:rPr sz="1800" spc="-130" dirty="0">
                <a:latin typeface="Arial"/>
                <a:cs typeface="Arial"/>
              </a:rPr>
              <a:t>phosphor</a:t>
            </a:r>
            <a:r>
              <a:rPr sz="1800" spc="-20" dirty="0">
                <a:latin typeface="Arial"/>
                <a:cs typeface="Arial"/>
              </a:rPr>
              <a:t> </a:t>
            </a:r>
            <a:r>
              <a:rPr sz="1800" spc="-25" dirty="0">
                <a:latin typeface="Arial"/>
                <a:cs typeface="Arial"/>
              </a:rPr>
              <a:t>difficult</a:t>
            </a:r>
            <a:r>
              <a:rPr sz="1800" spc="-20" dirty="0">
                <a:latin typeface="Arial"/>
                <a:cs typeface="Arial"/>
              </a:rPr>
              <a:t> </a:t>
            </a:r>
            <a:r>
              <a:rPr sz="1800" dirty="0">
                <a:latin typeface="Arial"/>
                <a:cs typeface="Arial"/>
              </a:rPr>
              <a:t>to</a:t>
            </a:r>
            <a:r>
              <a:rPr sz="1800" spc="-5" dirty="0">
                <a:latin typeface="Arial"/>
                <a:cs typeface="Arial"/>
              </a:rPr>
              <a:t> </a:t>
            </a:r>
            <a:r>
              <a:rPr sz="1800" spc="-145" dirty="0">
                <a:latin typeface="Arial"/>
                <a:cs typeface="Arial"/>
              </a:rPr>
              <a:t>accomplish</a:t>
            </a:r>
            <a:r>
              <a:rPr sz="1800" spc="-20" dirty="0">
                <a:latin typeface="Arial"/>
                <a:cs typeface="Arial"/>
              </a:rPr>
              <a:t> </a:t>
            </a:r>
            <a:r>
              <a:rPr sz="1800" spc="-80" dirty="0">
                <a:latin typeface="Arial"/>
                <a:cs typeface="Arial"/>
              </a:rPr>
              <a:t>with</a:t>
            </a:r>
            <a:r>
              <a:rPr sz="1800" spc="-5" dirty="0">
                <a:latin typeface="Arial"/>
                <a:cs typeface="Arial"/>
              </a:rPr>
              <a:t> </a:t>
            </a:r>
            <a:r>
              <a:rPr sz="1800" spc="-105" dirty="0">
                <a:latin typeface="Arial"/>
                <a:cs typeface="Arial"/>
              </a:rPr>
              <a:t>the</a:t>
            </a:r>
            <a:r>
              <a:rPr sz="1800" spc="-5" dirty="0">
                <a:latin typeface="Arial"/>
                <a:cs typeface="Arial"/>
              </a:rPr>
              <a:t> </a:t>
            </a:r>
            <a:r>
              <a:rPr sz="1800" spc="-40" dirty="0">
                <a:latin typeface="Arial"/>
                <a:cs typeface="Arial"/>
              </a:rPr>
              <a:t>traditional</a:t>
            </a:r>
            <a:r>
              <a:rPr sz="1800" spc="-35" dirty="0">
                <a:latin typeface="Arial"/>
                <a:cs typeface="Arial"/>
              </a:rPr>
              <a:t> </a:t>
            </a:r>
            <a:r>
              <a:rPr sz="1800" spc="-235" dirty="0">
                <a:latin typeface="Arial"/>
                <a:cs typeface="Arial"/>
              </a:rPr>
              <a:t>LED-</a:t>
            </a:r>
            <a:r>
              <a:rPr sz="1800" spc="-135" dirty="0">
                <a:latin typeface="Arial"/>
                <a:cs typeface="Arial"/>
              </a:rPr>
              <a:t>phosphor</a:t>
            </a:r>
            <a:r>
              <a:rPr sz="1800" spc="-30" dirty="0">
                <a:latin typeface="Arial"/>
                <a:cs typeface="Arial"/>
              </a:rPr>
              <a:t> </a:t>
            </a:r>
            <a:r>
              <a:rPr sz="1800" spc="-145" dirty="0">
                <a:latin typeface="Arial"/>
                <a:cs typeface="Arial"/>
              </a:rPr>
              <a:t>set</a:t>
            </a:r>
            <a:r>
              <a:rPr sz="1800" spc="-5" dirty="0">
                <a:latin typeface="Arial"/>
                <a:cs typeface="Arial"/>
              </a:rPr>
              <a:t> </a:t>
            </a:r>
            <a:r>
              <a:rPr sz="1800" spc="-25" dirty="0">
                <a:latin typeface="Arial"/>
                <a:cs typeface="Arial"/>
              </a:rPr>
              <a:t>up.</a:t>
            </a:r>
            <a:endParaRPr sz="1800" dirty="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7128" y="554227"/>
            <a:ext cx="1667243" cy="181864"/>
          </a:xfrm>
          <a:prstGeom prst="rect">
            <a:avLst/>
          </a:prstGeom>
        </p:spPr>
      </p:pic>
      <p:pic>
        <p:nvPicPr>
          <p:cNvPr id="3" name="object 3"/>
          <p:cNvPicPr/>
          <p:nvPr/>
        </p:nvPicPr>
        <p:blipFill>
          <a:blip r:embed="rId3" cstate="print"/>
          <a:stretch>
            <a:fillRect/>
          </a:stretch>
        </p:blipFill>
        <p:spPr>
          <a:xfrm>
            <a:off x="2314701" y="553847"/>
            <a:ext cx="1466215" cy="182245"/>
          </a:xfrm>
          <a:prstGeom prst="rect">
            <a:avLst/>
          </a:prstGeom>
        </p:spPr>
      </p:pic>
      <p:sp>
        <p:nvSpPr>
          <p:cNvPr id="4" name="object 4"/>
          <p:cNvSpPr txBox="1"/>
          <p:nvPr/>
        </p:nvSpPr>
        <p:spPr>
          <a:xfrm>
            <a:off x="383540" y="871855"/>
            <a:ext cx="8074025" cy="2374265"/>
          </a:xfrm>
          <a:prstGeom prst="rect">
            <a:avLst/>
          </a:prstGeom>
        </p:spPr>
        <p:txBody>
          <a:bodyPr vert="horz" wrap="square" lIns="0" tIns="47625" rIns="0" bIns="0" rtlCol="0">
            <a:spAutoFit/>
          </a:bodyPr>
          <a:lstStyle/>
          <a:p>
            <a:pPr marL="281940" marR="5715" indent="-269875" algn="just">
              <a:lnSpc>
                <a:spcPts val="2160"/>
              </a:lnSpc>
              <a:spcBef>
                <a:spcPts val="375"/>
              </a:spcBef>
              <a:buClr>
                <a:srgbClr val="ACC2C8"/>
              </a:buClr>
              <a:buChar char="•"/>
              <a:tabLst>
                <a:tab pos="285115" algn="l"/>
              </a:tabLst>
            </a:pPr>
            <a:r>
              <a:rPr sz="2000" spc="-10" dirty="0">
                <a:latin typeface="Arial"/>
                <a:cs typeface="Arial"/>
              </a:rPr>
              <a:t>Traditional</a:t>
            </a:r>
            <a:r>
              <a:rPr sz="2000" spc="235" dirty="0">
                <a:latin typeface="Arial"/>
                <a:cs typeface="Arial"/>
              </a:rPr>
              <a:t> </a:t>
            </a:r>
            <a:r>
              <a:rPr sz="2000" dirty="0">
                <a:latin typeface="Arial"/>
                <a:cs typeface="Arial"/>
              </a:rPr>
              <a:t>solar</a:t>
            </a:r>
            <a:r>
              <a:rPr sz="2000" spc="250" dirty="0">
                <a:latin typeface="Arial"/>
                <a:cs typeface="Arial"/>
              </a:rPr>
              <a:t> </a:t>
            </a:r>
            <a:r>
              <a:rPr sz="2000" dirty="0">
                <a:latin typeface="Arial"/>
                <a:cs typeface="Arial"/>
              </a:rPr>
              <a:t>cells</a:t>
            </a:r>
            <a:r>
              <a:rPr sz="2000" spc="250" dirty="0">
                <a:latin typeface="Arial"/>
                <a:cs typeface="Arial"/>
              </a:rPr>
              <a:t> </a:t>
            </a:r>
            <a:r>
              <a:rPr sz="2000" dirty="0">
                <a:latin typeface="Arial"/>
                <a:cs typeface="Arial"/>
              </a:rPr>
              <a:t>are</a:t>
            </a:r>
            <a:r>
              <a:rPr sz="2000" spc="245" dirty="0">
                <a:latin typeface="Arial"/>
                <a:cs typeface="Arial"/>
              </a:rPr>
              <a:t> </a:t>
            </a:r>
            <a:r>
              <a:rPr sz="2000" dirty="0">
                <a:latin typeface="Arial"/>
                <a:cs typeface="Arial"/>
              </a:rPr>
              <a:t>made</a:t>
            </a:r>
            <a:r>
              <a:rPr sz="2000" spc="245" dirty="0">
                <a:latin typeface="Arial"/>
                <a:cs typeface="Arial"/>
              </a:rPr>
              <a:t> </a:t>
            </a:r>
            <a:r>
              <a:rPr sz="2000" dirty="0">
                <a:latin typeface="Arial"/>
                <a:cs typeface="Arial"/>
              </a:rPr>
              <a:t>of</a:t>
            </a:r>
            <a:r>
              <a:rPr sz="2000" spc="280" dirty="0">
                <a:latin typeface="Arial"/>
                <a:cs typeface="Arial"/>
              </a:rPr>
              <a:t> </a:t>
            </a:r>
            <a:r>
              <a:rPr sz="2000" spc="-170" dirty="0">
                <a:latin typeface="Arial"/>
                <a:cs typeface="Arial"/>
              </a:rPr>
              <a:t>semi-</a:t>
            </a:r>
            <a:r>
              <a:rPr sz="2000" spc="-90" dirty="0">
                <a:latin typeface="Arial"/>
                <a:cs typeface="Arial"/>
              </a:rPr>
              <a:t>conductors</a:t>
            </a:r>
            <a:r>
              <a:rPr sz="2000" spc="245" dirty="0">
                <a:latin typeface="Arial"/>
                <a:cs typeface="Arial"/>
              </a:rPr>
              <a:t> </a:t>
            </a:r>
            <a:r>
              <a:rPr sz="2000" dirty="0">
                <a:latin typeface="Arial"/>
                <a:cs typeface="Arial"/>
              </a:rPr>
              <a:t>and</a:t>
            </a:r>
            <a:r>
              <a:rPr sz="2000" spc="245" dirty="0">
                <a:latin typeface="Arial"/>
                <a:cs typeface="Arial"/>
              </a:rPr>
              <a:t> </a:t>
            </a:r>
            <a:r>
              <a:rPr sz="2000" spc="-45" dirty="0">
                <a:latin typeface="Arial"/>
                <a:cs typeface="Arial"/>
              </a:rPr>
              <a:t>expensive</a:t>
            </a:r>
            <a:r>
              <a:rPr sz="2000" spc="245" dirty="0">
                <a:latin typeface="Arial"/>
                <a:cs typeface="Arial"/>
              </a:rPr>
              <a:t> </a:t>
            </a:r>
            <a:r>
              <a:rPr sz="2000" spc="-25" dirty="0">
                <a:latin typeface="Arial"/>
                <a:cs typeface="Arial"/>
              </a:rPr>
              <a:t>to 	</a:t>
            </a:r>
            <a:r>
              <a:rPr sz="2000" dirty="0">
                <a:latin typeface="Arial"/>
                <a:cs typeface="Arial"/>
              </a:rPr>
              <a:t>produce.</a:t>
            </a:r>
            <a:r>
              <a:rPr sz="2000" spc="35" dirty="0">
                <a:latin typeface="Arial"/>
                <a:cs typeface="Arial"/>
              </a:rPr>
              <a:t>  </a:t>
            </a:r>
            <a:r>
              <a:rPr sz="2000" spc="-114" dirty="0">
                <a:latin typeface="Arial"/>
                <a:cs typeface="Arial"/>
              </a:rPr>
              <a:t>Theoretical</a:t>
            </a:r>
            <a:r>
              <a:rPr sz="2000" spc="-20" dirty="0">
                <a:latin typeface="Arial"/>
                <a:cs typeface="Arial"/>
              </a:rPr>
              <a:t> </a:t>
            </a:r>
            <a:r>
              <a:rPr sz="2000" spc="-65" dirty="0">
                <a:latin typeface="Arial"/>
                <a:cs typeface="Arial"/>
              </a:rPr>
              <a:t>upper</a:t>
            </a:r>
            <a:r>
              <a:rPr sz="2000" spc="-75" dirty="0">
                <a:latin typeface="Arial"/>
                <a:cs typeface="Arial"/>
              </a:rPr>
              <a:t> </a:t>
            </a:r>
            <a:r>
              <a:rPr sz="2000" spc="-60" dirty="0">
                <a:latin typeface="Arial"/>
                <a:cs typeface="Arial"/>
              </a:rPr>
              <a:t>limit</a:t>
            </a:r>
            <a:r>
              <a:rPr sz="2000" spc="-75" dirty="0">
                <a:latin typeface="Arial"/>
                <a:cs typeface="Arial"/>
              </a:rPr>
              <a:t> </a:t>
            </a:r>
            <a:r>
              <a:rPr sz="2000" spc="-190" dirty="0">
                <a:latin typeface="Arial"/>
                <a:cs typeface="Arial"/>
              </a:rPr>
              <a:t>is</a:t>
            </a:r>
            <a:r>
              <a:rPr sz="2000" spc="55" dirty="0">
                <a:latin typeface="Arial"/>
                <a:cs typeface="Arial"/>
              </a:rPr>
              <a:t> </a:t>
            </a:r>
            <a:r>
              <a:rPr sz="2000" dirty="0">
                <a:latin typeface="Arial"/>
                <a:cs typeface="Arial"/>
              </a:rPr>
              <a:t>33%</a:t>
            </a:r>
            <a:r>
              <a:rPr sz="2000" spc="-80" dirty="0">
                <a:latin typeface="Arial"/>
                <a:cs typeface="Arial"/>
              </a:rPr>
              <a:t> </a:t>
            </a:r>
            <a:r>
              <a:rPr sz="2000" spc="-65" dirty="0">
                <a:latin typeface="Arial"/>
                <a:cs typeface="Arial"/>
              </a:rPr>
              <a:t>efficiency </a:t>
            </a:r>
            <a:r>
              <a:rPr sz="2000" dirty="0">
                <a:latin typeface="Arial"/>
                <a:cs typeface="Arial"/>
              </a:rPr>
              <a:t>for</a:t>
            </a:r>
            <a:r>
              <a:rPr sz="2000" spc="-65" dirty="0">
                <a:latin typeface="Arial"/>
                <a:cs typeface="Arial"/>
              </a:rPr>
              <a:t> </a:t>
            </a:r>
            <a:r>
              <a:rPr sz="2000" spc="-165" dirty="0">
                <a:latin typeface="Arial"/>
                <a:cs typeface="Arial"/>
              </a:rPr>
              <a:t>conversion</a:t>
            </a:r>
            <a:r>
              <a:rPr sz="2000" spc="30" dirty="0">
                <a:latin typeface="Arial"/>
                <a:cs typeface="Arial"/>
              </a:rPr>
              <a:t> </a:t>
            </a:r>
            <a:r>
              <a:rPr sz="2000" dirty="0">
                <a:latin typeface="Arial"/>
                <a:cs typeface="Arial"/>
              </a:rPr>
              <a:t>of</a:t>
            </a:r>
            <a:r>
              <a:rPr sz="2000" spc="-35" dirty="0">
                <a:latin typeface="Arial"/>
                <a:cs typeface="Arial"/>
              </a:rPr>
              <a:t> </a:t>
            </a:r>
            <a:r>
              <a:rPr sz="2000" spc="-100" dirty="0">
                <a:latin typeface="Arial"/>
                <a:cs typeface="Arial"/>
              </a:rPr>
              <a:t>sunlight 	</a:t>
            </a:r>
            <a:r>
              <a:rPr sz="2000" spc="-20" dirty="0">
                <a:latin typeface="Arial"/>
                <a:cs typeface="Arial"/>
              </a:rPr>
              <a:t>to</a:t>
            </a:r>
            <a:r>
              <a:rPr sz="2000" spc="-65" dirty="0">
                <a:latin typeface="Arial"/>
                <a:cs typeface="Arial"/>
              </a:rPr>
              <a:t> </a:t>
            </a:r>
            <a:r>
              <a:rPr sz="2000" spc="-70" dirty="0">
                <a:latin typeface="Arial"/>
                <a:cs typeface="Arial"/>
              </a:rPr>
              <a:t>electricity</a:t>
            </a:r>
            <a:r>
              <a:rPr sz="2000" spc="-65" dirty="0">
                <a:latin typeface="Arial"/>
                <a:cs typeface="Arial"/>
              </a:rPr>
              <a:t> </a:t>
            </a:r>
            <a:r>
              <a:rPr sz="2000" dirty="0">
                <a:latin typeface="Arial"/>
                <a:cs typeface="Arial"/>
              </a:rPr>
              <a:t>for</a:t>
            </a:r>
            <a:r>
              <a:rPr sz="2000" spc="-55" dirty="0">
                <a:latin typeface="Arial"/>
                <a:cs typeface="Arial"/>
              </a:rPr>
              <a:t> </a:t>
            </a:r>
            <a:r>
              <a:rPr sz="2000" spc="-175" dirty="0">
                <a:latin typeface="Arial"/>
                <a:cs typeface="Arial"/>
              </a:rPr>
              <a:t>these</a:t>
            </a:r>
            <a:r>
              <a:rPr sz="2000" spc="-15" dirty="0">
                <a:latin typeface="Arial"/>
                <a:cs typeface="Arial"/>
              </a:rPr>
              <a:t> </a:t>
            </a:r>
            <a:r>
              <a:rPr sz="2000" spc="-10" dirty="0">
                <a:latin typeface="Arial"/>
                <a:cs typeface="Arial"/>
              </a:rPr>
              <a:t>cells.</a:t>
            </a:r>
            <a:endParaRPr sz="2000" dirty="0">
              <a:latin typeface="Arial"/>
              <a:cs typeface="Arial"/>
            </a:endParaRPr>
          </a:p>
          <a:p>
            <a:pPr marL="282575" indent="-269875" algn="just">
              <a:lnSpc>
                <a:spcPts val="2280"/>
              </a:lnSpc>
              <a:spcBef>
                <a:spcPts val="210"/>
              </a:spcBef>
              <a:buClr>
                <a:srgbClr val="ACC2C8"/>
              </a:buClr>
              <a:buChar char="•"/>
              <a:tabLst>
                <a:tab pos="282575" algn="l"/>
              </a:tabLst>
            </a:pPr>
            <a:r>
              <a:rPr sz="2000" spc="-55" dirty="0">
                <a:latin typeface="Arial"/>
                <a:cs typeface="Arial"/>
              </a:rPr>
              <a:t>Utilizing</a:t>
            </a:r>
            <a:r>
              <a:rPr sz="2000" spc="110" dirty="0">
                <a:latin typeface="Arial"/>
                <a:cs typeface="Arial"/>
              </a:rPr>
              <a:t> </a:t>
            </a:r>
            <a:r>
              <a:rPr sz="2000" spc="-125" dirty="0">
                <a:latin typeface="Arial"/>
                <a:cs typeface="Arial"/>
              </a:rPr>
              <a:t>quantum</a:t>
            </a:r>
            <a:r>
              <a:rPr sz="2000" spc="110" dirty="0">
                <a:latin typeface="Arial"/>
                <a:cs typeface="Arial"/>
              </a:rPr>
              <a:t> </a:t>
            </a:r>
            <a:r>
              <a:rPr sz="2000" spc="-45" dirty="0">
                <a:latin typeface="Arial"/>
                <a:cs typeface="Arial"/>
              </a:rPr>
              <a:t>dots</a:t>
            </a:r>
            <a:r>
              <a:rPr sz="2000" spc="120" dirty="0">
                <a:latin typeface="Arial"/>
                <a:cs typeface="Arial"/>
              </a:rPr>
              <a:t> </a:t>
            </a:r>
            <a:r>
              <a:rPr sz="2000" spc="-65" dirty="0">
                <a:latin typeface="Arial"/>
                <a:cs typeface="Arial"/>
              </a:rPr>
              <a:t>allows</a:t>
            </a:r>
            <a:r>
              <a:rPr sz="2000" spc="110" dirty="0">
                <a:latin typeface="Arial"/>
                <a:cs typeface="Arial"/>
              </a:rPr>
              <a:t> </a:t>
            </a:r>
            <a:r>
              <a:rPr sz="2000" spc="-45" dirty="0">
                <a:latin typeface="Arial"/>
                <a:cs typeface="Arial"/>
              </a:rPr>
              <a:t>realization</a:t>
            </a:r>
            <a:r>
              <a:rPr sz="2000" spc="110" dirty="0">
                <a:latin typeface="Arial"/>
                <a:cs typeface="Arial"/>
              </a:rPr>
              <a:t> </a:t>
            </a:r>
            <a:r>
              <a:rPr sz="2000" dirty="0">
                <a:latin typeface="Arial"/>
                <a:cs typeface="Arial"/>
              </a:rPr>
              <a:t>of</a:t>
            </a:r>
            <a:r>
              <a:rPr sz="2000" spc="150" dirty="0">
                <a:latin typeface="Arial"/>
                <a:cs typeface="Arial"/>
              </a:rPr>
              <a:t> </a:t>
            </a:r>
            <a:r>
              <a:rPr sz="2000" spc="-60" dirty="0">
                <a:latin typeface="Arial"/>
                <a:cs typeface="Arial"/>
              </a:rPr>
              <a:t>third-</a:t>
            </a:r>
            <a:r>
              <a:rPr sz="2000" spc="-75" dirty="0">
                <a:latin typeface="Arial"/>
                <a:cs typeface="Arial"/>
              </a:rPr>
              <a:t>generation</a:t>
            </a:r>
            <a:r>
              <a:rPr sz="2000" spc="125" dirty="0">
                <a:latin typeface="Arial"/>
                <a:cs typeface="Arial"/>
              </a:rPr>
              <a:t> </a:t>
            </a:r>
            <a:r>
              <a:rPr sz="2000" spc="-45" dirty="0">
                <a:latin typeface="Arial"/>
                <a:cs typeface="Arial"/>
              </a:rPr>
              <a:t>solar</a:t>
            </a:r>
            <a:r>
              <a:rPr sz="2000" spc="114" dirty="0">
                <a:latin typeface="Arial"/>
                <a:cs typeface="Arial"/>
              </a:rPr>
              <a:t> </a:t>
            </a:r>
            <a:r>
              <a:rPr sz="2000" spc="-90" dirty="0">
                <a:latin typeface="Arial"/>
                <a:cs typeface="Arial"/>
              </a:rPr>
              <a:t>cells</a:t>
            </a:r>
            <a:r>
              <a:rPr sz="2000" spc="105" dirty="0">
                <a:latin typeface="Arial"/>
                <a:cs typeface="Arial"/>
              </a:rPr>
              <a:t> </a:t>
            </a:r>
            <a:r>
              <a:rPr sz="2000" spc="-25" dirty="0">
                <a:latin typeface="Arial"/>
                <a:cs typeface="Arial"/>
              </a:rPr>
              <a:t>at</a:t>
            </a:r>
            <a:endParaRPr sz="2000" dirty="0">
              <a:latin typeface="Arial"/>
              <a:cs typeface="Arial"/>
            </a:endParaRPr>
          </a:p>
          <a:p>
            <a:pPr marL="285115" marR="5080" algn="just">
              <a:lnSpc>
                <a:spcPts val="2160"/>
              </a:lnSpc>
              <a:spcBef>
                <a:spcPts val="150"/>
              </a:spcBef>
            </a:pPr>
            <a:r>
              <a:rPr sz="2000" dirty="0">
                <a:solidFill>
                  <a:srgbClr val="FF0000"/>
                </a:solidFill>
                <a:latin typeface="Arial"/>
                <a:cs typeface="Arial"/>
              </a:rPr>
              <a:t>~60%</a:t>
            </a:r>
            <a:r>
              <a:rPr sz="2000" spc="150" dirty="0">
                <a:solidFill>
                  <a:srgbClr val="FF0000"/>
                </a:solidFill>
                <a:latin typeface="Arial"/>
                <a:cs typeface="Arial"/>
              </a:rPr>
              <a:t> </a:t>
            </a:r>
            <a:r>
              <a:rPr sz="2000" spc="-10" dirty="0">
                <a:solidFill>
                  <a:srgbClr val="FF0000"/>
                </a:solidFill>
                <a:latin typeface="Arial"/>
                <a:cs typeface="Arial"/>
              </a:rPr>
              <a:t>efficiency</a:t>
            </a:r>
            <a:r>
              <a:rPr sz="2000" spc="160" dirty="0">
                <a:solidFill>
                  <a:srgbClr val="FF0000"/>
                </a:solidFill>
                <a:latin typeface="Arial"/>
                <a:cs typeface="Arial"/>
              </a:rPr>
              <a:t> </a:t>
            </a:r>
            <a:r>
              <a:rPr sz="2000" dirty="0">
                <a:latin typeface="Arial"/>
                <a:cs typeface="Arial"/>
              </a:rPr>
              <a:t>in</a:t>
            </a:r>
            <a:r>
              <a:rPr sz="2000" spc="150" dirty="0">
                <a:latin typeface="Arial"/>
                <a:cs typeface="Arial"/>
              </a:rPr>
              <a:t> </a:t>
            </a:r>
            <a:r>
              <a:rPr sz="2000" spc="-20" dirty="0">
                <a:latin typeface="Arial"/>
                <a:cs typeface="Arial"/>
              </a:rPr>
              <a:t>electricity</a:t>
            </a:r>
            <a:r>
              <a:rPr sz="2000" spc="160" dirty="0">
                <a:latin typeface="Arial"/>
                <a:cs typeface="Arial"/>
              </a:rPr>
              <a:t> </a:t>
            </a:r>
            <a:r>
              <a:rPr sz="2000" spc="-50" dirty="0">
                <a:latin typeface="Arial"/>
                <a:cs typeface="Arial"/>
              </a:rPr>
              <a:t>production</a:t>
            </a:r>
            <a:r>
              <a:rPr sz="2000" spc="155" dirty="0">
                <a:latin typeface="Arial"/>
                <a:cs typeface="Arial"/>
              </a:rPr>
              <a:t> </a:t>
            </a:r>
            <a:r>
              <a:rPr sz="2000" dirty="0">
                <a:latin typeface="Arial"/>
                <a:cs typeface="Arial"/>
              </a:rPr>
              <a:t>while</a:t>
            </a:r>
            <a:r>
              <a:rPr sz="2000" spc="160" dirty="0">
                <a:latin typeface="Arial"/>
                <a:cs typeface="Arial"/>
              </a:rPr>
              <a:t> </a:t>
            </a:r>
            <a:r>
              <a:rPr sz="2000" dirty="0">
                <a:latin typeface="Arial"/>
                <a:cs typeface="Arial"/>
              </a:rPr>
              <a:t>being</a:t>
            </a:r>
            <a:r>
              <a:rPr sz="2000" spc="150" dirty="0">
                <a:latin typeface="Arial"/>
                <a:cs typeface="Arial"/>
              </a:rPr>
              <a:t> </a:t>
            </a:r>
            <a:r>
              <a:rPr sz="2000" dirty="0">
                <a:solidFill>
                  <a:srgbClr val="FF0000"/>
                </a:solidFill>
                <a:latin typeface="Arial"/>
                <a:cs typeface="Arial"/>
              </a:rPr>
              <a:t>$100</a:t>
            </a:r>
            <a:r>
              <a:rPr sz="2000" spc="150" dirty="0">
                <a:solidFill>
                  <a:srgbClr val="FF0000"/>
                </a:solidFill>
                <a:latin typeface="Arial"/>
                <a:cs typeface="Arial"/>
              </a:rPr>
              <a:t> </a:t>
            </a:r>
            <a:r>
              <a:rPr sz="2000" dirty="0">
                <a:solidFill>
                  <a:srgbClr val="FF0000"/>
                </a:solidFill>
                <a:latin typeface="Arial"/>
                <a:cs typeface="Arial"/>
              </a:rPr>
              <a:t>or</a:t>
            </a:r>
            <a:r>
              <a:rPr sz="2000" spc="155" dirty="0">
                <a:solidFill>
                  <a:srgbClr val="FF0000"/>
                </a:solidFill>
                <a:latin typeface="Arial"/>
                <a:cs typeface="Arial"/>
              </a:rPr>
              <a:t> </a:t>
            </a:r>
            <a:r>
              <a:rPr sz="2000" spc="-60" dirty="0">
                <a:solidFill>
                  <a:srgbClr val="FF0000"/>
                </a:solidFill>
                <a:latin typeface="Arial"/>
                <a:cs typeface="Arial"/>
              </a:rPr>
              <a:t>less</a:t>
            </a:r>
            <a:r>
              <a:rPr sz="2000" spc="160" dirty="0">
                <a:solidFill>
                  <a:srgbClr val="FF0000"/>
                </a:solidFill>
                <a:latin typeface="Arial"/>
                <a:cs typeface="Arial"/>
              </a:rPr>
              <a:t> </a:t>
            </a:r>
            <a:r>
              <a:rPr sz="2000" spc="-25" dirty="0">
                <a:solidFill>
                  <a:srgbClr val="FF0000"/>
                </a:solidFill>
                <a:latin typeface="Arial"/>
                <a:cs typeface="Arial"/>
              </a:rPr>
              <a:t>per </a:t>
            </a:r>
            <a:r>
              <a:rPr sz="2000" spc="-130" dirty="0">
                <a:latin typeface="Arial"/>
                <a:cs typeface="Arial"/>
              </a:rPr>
              <a:t>square</a:t>
            </a:r>
            <a:r>
              <a:rPr sz="2000" spc="-5" dirty="0">
                <a:latin typeface="Arial"/>
                <a:cs typeface="Arial"/>
              </a:rPr>
              <a:t> </a:t>
            </a:r>
            <a:r>
              <a:rPr sz="2000" spc="-114" dirty="0">
                <a:latin typeface="Arial"/>
                <a:cs typeface="Arial"/>
              </a:rPr>
              <a:t>meter</a:t>
            </a:r>
            <a:r>
              <a:rPr sz="2000" spc="10" dirty="0">
                <a:latin typeface="Arial"/>
                <a:cs typeface="Arial"/>
              </a:rPr>
              <a:t> </a:t>
            </a:r>
            <a:r>
              <a:rPr sz="2000" dirty="0">
                <a:latin typeface="Arial"/>
                <a:cs typeface="Arial"/>
              </a:rPr>
              <a:t>of</a:t>
            </a:r>
            <a:r>
              <a:rPr sz="2000" spc="65" dirty="0">
                <a:latin typeface="Arial"/>
                <a:cs typeface="Arial"/>
              </a:rPr>
              <a:t> </a:t>
            </a:r>
            <a:r>
              <a:rPr sz="2000" spc="-90" dirty="0">
                <a:latin typeface="Arial"/>
                <a:cs typeface="Arial"/>
              </a:rPr>
              <a:t>paneling</a:t>
            </a:r>
            <a:r>
              <a:rPr sz="2000" spc="-5" dirty="0">
                <a:latin typeface="Arial"/>
                <a:cs typeface="Arial"/>
              </a:rPr>
              <a:t> </a:t>
            </a:r>
            <a:r>
              <a:rPr sz="2000" spc="-60" dirty="0">
                <a:latin typeface="Arial"/>
                <a:cs typeface="Arial"/>
              </a:rPr>
              <a:t>necessary.</a:t>
            </a:r>
            <a:endParaRPr sz="2000" dirty="0">
              <a:latin typeface="Arial"/>
              <a:cs typeface="Arial"/>
            </a:endParaRPr>
          </a:p>
          <a:p>
            <a:pPr marL="272415" indent="-272415" algn="ctr">
              <a:lnSpc>
                <a:spcPts val="2280"/>
              </a:lnSpc>
              <a:spcBef>
                <a:spcPts val="210"/>
              </a:spcBef>
              <a:buClr>
                <a:srgbClr val="ACC2C8"/>
              </a:buClr>
              <a:buChar char="•"/>
              <a:tabLst>
                <a:tab pos="272415" algn="l"/>
                <a:tab pos="1261745" algn="l"/>
                <a:tab pos="2087880" algn="l"/>
              </a:tabLst>
            </a:pPr>
            <a:r>
              <a:rPr sz="2000" spc="-10" dirty="0">
                <a:latin typeface="Arial"/>
                <a:cs typeface="Arial"/>
              </a:rPr>
              <a:t>Effective</a:t>
            </a:r>
            <a:r>
              <a:rPr sz="2000" dirty="0">
                <a:latin typeface="Arial"/>
                <a:cs typeface="Arial"/>
              </a:rPr>
              <a:t>	</a:t>
            </a:r>
            <a:r>
              <a:rPr sz="2000" spc="-20" dirty="0">
                <a:latin typeface="Arial"/>
                <a:cs typeface="Arial"/>
              </a:rPr>
              <a:t>due</a:t>
            </a:r>
            <a:r>
              <a:rPr sz="2000" spc="105" dirty="0">
                <a:latin typeface="Arial"/>
                <a:cs typeface="Arial"/>
              </a:rPr>
              <a:t> </a:t>
            </a:r>
            <a:r>
              <a:rPr sz="2000" spc="-25" dirty="0">
                <a:latin typeface="Arial"/>
                <a:cs typeface="Arial"/>
              </a:rPr>
              <a:t>to</a:t>
            </a:r>
            <a:r>
              <a:rPr sz="2000" dirty="0">
                <a:latin typeface="Arial"/>
                <a:cs typeface="Arial"/>
              </a:rPr>
              <a:t>	</a:t>
            </a:r>
            <a:r>
              <a:rPr sz="2000" spc="-114" dirty="0">
                <a:latin typeface="Arial"/>
                <a:cs typeface="Arial"/>
              </a:rPr>
              <a:t>quantum</a:t>
            </a:r>
            <a:r>
              <a:rPr sz="2000" spc="185" dirty="0">
                <a:latin typeface="Arial"/>
                <a:cs typeface="Arial"/>
              </a:rPr>
              <a:t> </a:t>
            </a:r>
            <a:r>
              <a:rPr sz="2000" spc="-45" dirty="0">
                <a:latin typeface="Arial"/>
                <a:cs typeface="Arial"/>
              </a:rPr>
              <a:t>dots’</a:t>
            </a:r>
            <a:r>
              <a:rPr sz="2000" spc="190" dirty="0">
                <a:latin typeface="Arial"/>
                <a:cs typeface="Arial"/>
              </a:rPr>
              <a:t> </a:t>
            </a:r>
            <a:r>
              <a:rPr sz="2000" dirty="0">
                <a:latin typeface="Arial"/>
                <a:cs typeface="Arial"/>
              </a:rPr>
              <a:t>ability</a:t>
            </a:r>
            <a:r>
              <a:rPr sz="2000" spc="185" dirty="0">
                <a:latin typeface="Arial"/>
                <a:cs typeface="Arial"/>
              </a:rPr>
              <a:t> </a:t>
            </a:r>
            <a:r>
              <a:rPr sz="2000" dirty="0">
                <a:latin typeface="Arial"/>
                <a:cs typeface="Arial"/>
              </a:rPr>
              <a:t>to</a:t>
            </a:r>
            <a:r>
              <a:rPr sz="2000" spc="185" dirty="0">
                <a:latin typeface="Arial"/>
                <a:cs typeface="Arial"/>
              </a:rPr>
              <a:t> </a:t>
            </a:r>
            <a:r>
              <a:rPr sz="2000" spc="-25" dirty="0">
                <a:latin typeface="Arial"/>
                <a:cs typeface="Arial"/>
              </a:rPr>
              <a:t>preferentially</a:t>
            </a:r>
            <a:r>
              <a:rPr sz="2000" spc="190" dirty="0">
                <a:latin typeface="Arial"/>
                <a:cs typeface="Arial"/>
              </a:rPr>
              <a:t> </a:t>
            </a:r>
            <a:r>
              <a:rPr sz="2000" spc="-30" dirty="0">
                <a:latin typeface="Arial"/>
                <a:cs typeface="Arial"/>
              </a:rPr>
              <a:t>absorb</a:t>
            </a:r>
            <a:r>
              <a:rPr sz="2000" spc="175" dirty="0">
                <a:latin typeface="Arial"/>
                <a:cs typeface="Arial"/>
              </a:rPr>
              <a:t> </a:t>
            </a:r>
            <a:r>
              <a:rPr sz="2000" dirty="0">
                <a:latin typeface="Arial"/>
                <a:cs typeface="Arial"/>
              </a:rPr>
              <a:t>and</a:t>
            </a:r>
            <a:r>
              <a:rPr sz="2000" spc="185" dirty="0">
                <a:latin typeface="Arial"/>
                <a:cs typeface="Arial"/>
              </a:rPr>
              <a:t> </a:t>
            </a:r>
            <a:r>
              <a:rPr sz="2000" spc="-20" dirty="0">
                <a:latin typeface="Arial"/>
                <a:cs typeface="Arial"/>
              </a:rPr>
              <a:t>emit</a:t>
            </a:r>
            <a:endParaRPr sz="2000" dirty="0">
              <a:latin typeface="Arial"/>
              <a:cs typeface="Arial"/>
            </a:endParaRPr>
          </a:p>
          <a:p>
            <a:pPr marR="46355" algn="ctr">
              <a:lnSpc>
                <a:spcPts val="2280"/>
              </a:lnSpc>
            </a:pPr>
            <a:r>
              <a:rPr sz="2000" spc="-50" dirty="0">
                <a:latin typeface="Arial"/>
                <a:cs typeface="Arial"/>
              </a:rPr>
              <a:t>radiation</a:t>
            </a:r>
            <a:r>
              <a:rPr sz="2000" spc="-45" dirty="0">
                <a:latin typeface="Arial"/>
                <a:cs typeface="Arial"/>
              </a:rPr>
              <a:t> </a:t>
            </a:r>
            <a:r>
              <a:rPr sz="2000" spc="-60" dirty="0">
                <a:latin typeface="Arial"/>
                <a:cs typeface="Arial"/>
              </a:rPr>
              <a:t>that</a:t>
            </a:r>
            <a:r>
              <a:rPr sz="2000" spc="-10" dirty="0">
                <a:latin typeface="Arial"/>
                <a:cs typeface="Arial"/>
              </a:rPr>
              <a:t> </a:t>
            </a:r>
            <a:r>
              <a:rPr sz="2000" spc="-155" dirty="0">
                <a:latin typeface="Arial"/>
                <a:cs typeface="Arial"/>
              </a:rPr>
              <a:t>results</a:t>
            </a:r>
            <a:r>
              <a:rPr sz="2000" spc="-35" dirty="0">
                <a:latin typeface="Arial"/>
                <a:cs typeface="Arial"/>
              </a:rPr>
              <a:t> </a:t>
            </a:r>
            <a:r>
              <a:rPr sz="2000" spc="-125" dirty="0">
                <a:latin typeface="Arial"/>
                <a:cs typeface="Arial"/>
              </a:rPr>
              <a:t>in</a:t>
            </a:r>
            <a:r>
              <a:rPr sz="2000" dirty="0">
                <a:latin typeface="Arial"/>
                <a:cs typeface="Arial"/>
              </a:rPr>
              <a:t> </a:t>
            </a:r>
            <a:r>
              <a:rPr sz="2000" spc="-75" dirty="0">
                <a:latin typeface="Arial"/>
                <a:cs typeface="Arial"/>
              </a:rPr>
              <a:t>optimal</a:t>
            </a:r>
            <a:r>
              <a:rPr sz="2000" spc="-30" dirty="0">
                <a:latin typeface="Arial"/>
                <a:cs typeface="Arial"/>
              </a:rPr>
              <a:t> </a:t>
            </a:r>
            <a:r>
              <a:rPr sz="2000" spc="-100" dirty="0">
                <a:latin typeface="Arial"/>
                <a:cs typeface="Arial"/>
              </a:rPr>
              <a:t>generation</a:t>
            </a:r>
            <a:r>
              <a:rPr sz="2000" spc="-30" dirty="0">
                <a:latin typeface="Arial"/>
                <a:cs typeface="Arial"/>
              </a:rPr>
              <a:t> </a:t>
            </a:r>
            <a:r>
              <a:rPr sz="2000" dirty="0">
                <a:latin typeface="Arial"/>
                <a:cs typeface="Arial"/>
              </a:rPr>
              <a:t>of</a:t>
            </a:r>
            <a:r>
              <a:rPr sz="2000" spc="45" dirty="0">
                <a:latin typeface="Arial"/>
                <a:cs typeface="Arial"/>
              </a:rPr>
              <a:t> </a:t>
            </a:r>
            <a:r>
              <a:rPr sz="2000" spc="-95" dirty="0">
                <a:latin typeface="Arial"/>
                <a:cs typeface="Arial"/>
              </a:rPr>
              <a:t>electric</a:t>
            </a:r>
            <a:r>
              <a:rPr sz="2000" spc="-20" dirty="0">
                <a:latin typeface="Arial"/>
                <a:cs typeface="Arial"/>
              </a:rPr>
              <a:t> </a:t>
            </a:r>
            <a:r>
              <a:rPr sz="2000" spc="-125" dirty="0">
                <a:latin typeface="Arial"/>
                <a:cs typeface="Arial"/>
              </a:rPr>
              <a:t>current</a:t>
            </a:r>
            <a:r>
              <a:rPr sz="2000" spc="-30" dirty="0">
                <a:latin typeface="Arial"/>
                <a:cs typeface="Arial"/>
              </a:rPr>
              <a:t> </a:t>
            </a:r>
            <a:r>
              <a:rPr sz="2000" spc="-80" dirty="0">
                <a:latin typeface="Arial"/>
                <a:cs typeface="Arial"/>
              </a:rPr>
              <a:t>and</a:t>
            </a:r>
            <a:r>
              <a:rPr sz="2000" dirty="0">
                <a:latin typeface="Arial"/>
                <a:cs typeface="Arial"/>
              </a:rPr>
              <a:t> </a:t>
            </a:r>
            <a:r>
              <a:rPr sz="2000" spc="-10" dirty="0">
                <a:latin typeface="Arial"/>
                <a:cs typeface="Arial"/>
              </a:rPr>
              <a:t>voltage.</a:t>
            </a:r>
            <a:endParaRPr sz="2000" dirty="0">
              <a:latin typeface="Arial"/>
              <a:cs typeface="Arial"/>
            </a:endParaRPr>
          </a:p>
        </p:txBody>
      </p:sp>
      <p:sp>
        <p:nvSpPr>
          <p:cNvPr id="5" name="object 5"/>
          <p:cNvSpPr txBox="1"/>
          <p:nvPr/>
        </p:nvSpPr>
        <p:spPr>
          <a:xfrm>
            <a:off x="383540" y="3524859"/>
            <a:ext cx="4769485" cy="756920"/>
          </a:xfrm>
          <a:prstGeom prst="rect">
            <a:avLst/>
          </a:prstGeom>
        </p:spPr>
        <p:txBody>
          <a:bodyPr vert="horz" wrap="square" lIns="0" tIns="73660" rIns="0" bIns="0" rtlCol="0">
            <a:spAutoFit/>
          </a:bodyPr>
          <a:lstStyle/>
          <a:p>
            <a:pPr marL="285115" indent="-272415">
              <a:lnSpc>
                <a:spcPct val="100000"/>
              </a:lnSpc>
              <a:spcBef>
                <a:spcPts val="580"/>
              </a:spcBef>
              <a:buClr>
                <a:srgbClr val="ACC2C8"/>
              </a:buClr>
              <a:buFont typeface="Arial"/>
              <a:buChar char="•"/>
              <a:tabLst>
                <a:tab pos="285115" algn="l"/>
              </a:tabLst>
            </a:pPr>
            <a:r>
              <a:rPr sz="2000" b="1" spc="-145" dirty="0">
                <a:latin typeface="Arial"/>
                <a:cs typeface="Arial"/>
              </a:rPr>
              <a:t>Other</a:t>
            </a:r>
            <a:r>
              <a:rPr sz="2000" b="1" spc="10" dirty="0">
                <a:latin typeface="Arial"/>
                <a:cs typeface="Arial"/>
              </a:rPr>
              <a:t> </a:t>
            </a:r>
            <a:r>
              <a:rPr sz="2000" b="1" spc="-180" dirty="0">
                <a:latin typeface="Arial"/>
                <a:cs typeface="Arial"/>
              </a:rPr>
              <a:t>Future</a:t>
            </a:r>
            <a:r>
              <a:rPr sz="2000" b="1" spc="30" dirty="0">
                <a:latin typeface="Arial"/>
                <a:cs typeface="Arial"/>
              </a:rPr>
              <a:t> </a:t>
            </a:r>
            <a:r>
              <a:rPr sz="2000" b="1" spc="-145" dirty="0">
                <a:latin typeface="Arial"/>
                <a:cs typeface="Arial"/>
              </a:rPr>
              <a:t>Quantum</a:t>
            </a:r>
            <a:r>
              <a:rPr sz="2000" b="1" spc="-5" dirty="0">
                <a:latin typeface="Arial"/>
                <a:cs typeface="Arial"/>
              </a:rPr>
              <a:t> </a:t>
            </a:r>
            <a:r>
              <a:rPr sz="2000" b="1" spc="-175" dirty="0">
                <a:latin typeface="Arial"/>
                <a:cs typeface="Arial"/>
              </a:rPr>
              <a:t>Dot</a:t>
            </a:r>
            <a:r>
              <a:rPr sz="2000" b="1" spc="15" dirty="0">
                <a:latin typeface="Arial"/>
                <a:cs typeface="Arial"/>
              </a:rPr>
              <a:t> </a:t>
            </a:r>
            <a:r>
              <a:rPr sz="2000" b="1" spc="-110" dirty="0">
                <a:latin typeface="Arial"/>
                <a:cs typeface="Arial"/>
              </a:rPr>
              <a:t>Applications…</a:t>
            </a:r>
            <a:endParaRPr sz="2000">
              <a:latin typeface="Arial"/>
              <a:cs typeface="Arial"/>
            </a:endParaRPr>
          </a:p>
          <a:p>
            <a:pPr marL="12700">
              <a:lnSpc>
                <a:spcPct val="100000"/>
              </a:lnSpc>
              <a:spcBef>
                <a:spcPts val="480"/>
              </a:spcBef>
            </a:pPr>
            <a:r>
              <a:rPr sz="2000" spc="-50" dirty="0">
                <a:solidFill>
                  <a:srgbClr val="ACC2C8"/>
                </a:solidFill>
                <a:latin typeface="Arial"/>
                <a:cs typeface="Arial"/>
              </a:rPr>
              <a:t>•</a:t>
            </a:r>
            <a:endParaRPr sz="2000">
              <a:latin typeface="Arial"/>
              <a:cs typeface="Arial"/>
            </a:endParaRPr>
          </a:p>
        </p:txBody>
      </p:sp>
      <p:sp>
        <p:nvSpPr>
          <p:cNvPr id="6" name="object 6"/>
          <p:cNvSpPr txBox="1"/>
          <p:nvPr/>
        </p:nvSpPr>
        <p:spPr>
          <a:xfrm>
            <a:off x="993444" y="3950970"/>
            <a:ext cx="7463155" cy="330835"/>
          </a:xfrm>
          <a:prstGeom prst="rect">
            <a:avLst/>
          </a:prstGeom>
        </p:spPr>
        <p:txBody>
          <a:bodyPr vert="horz" wrap="square" lIns="0" tIns="12700" rIns="0" bIns="0" rtlCol="0">
            <a:spAutoFit/>
          </a:bodyPr>
          <a:lstStyle/>
          <a:p>
            <a:pPr marL="12700">
              <a:lnSpc>
                <a:spcPct val="100000"/>
              </a:lnSpc>
              <a:spcBef>
                <a:spcPts val="100"/>
              </a:spcBef>
              <a:tabLst>
                <a:tab pos="3521075" algn="l"/>
              </a:tabLst>
            </a:pPr>
            <a:r>
              <a:rPr sz="2000" b="1" spc="-105" dirty="0">
                <a:latin typeface="Arial"/>
                <a:cs typeface="Arial"/>
              </a:rPr>
              <a:t>Anti-</a:t>
            </a:r>
            <a:r>
              <a:rPr sz="2000" b="1" spc="-130" dirty="0">
                <a:latin typeface="Arial"/>
                <a:cs typeface="Arial"/>
              </a:rPr>
              <a:t>counterfeiting</a:t>
            </a:r>
            <a:r>
              <a:rPr sz="2000" b="1" spc="80" dirty="0">
                <a:latin typeface="Arial"/>
                <a:cs typeface="Arial"/>
              </a:rPr>
              <a:t> </a:t>
            </a:r>
            <a:r>
              <a:rPr sz="2000" b="1" spc="-10" dirty="0">
                <a:latin typeface="Arial"/>
                <a:cs typeface="Arial"/>
              </a:rPr>
              <a:t>capabilities</a:t>
            </a:r>
            <a:r>
              <a:rPr sz="2000" spc="-10" dirty="0">
                <a:latin typeface="Arial"/>
                <a:cs typeface="Arial"/>
              </a:rPr>
              <a:t>:</a:t>
            </a:r>
            <a:r>
              <a:rPr sz="2000" dirty="0">
                <a:latin typeface="Arial"/>
                <a:cs typeface="Arial"/>
              </a:rPr>
              <a:t>	</a:t>
            </a:r>
            <a:r>
              <a:rPr sz="2000" spc="-75" dirty="0">
                <a:latin typeface="Arial"/>
                <a:cs typeface="Arial"/>
              </a:rPr>
              <a:t>inject</a:t>
            </a:r>
            <a:r>
              <a:rPr sz="2000" spc="-45" dirty="0">
                <a:latin typeface="Arial"/>
                <a:cs typeface="Arial"/>
              </a:rPr>
              <a:t> </a:t>
            </a:r>
            <a:r>
              <a:rPr sz="2000" spc="-70" dirty="0">
                <a:latin typeface="Arial"/>
                <a:cs typeface="Arial"/>
              </a:rPr>
              <a:t>dots</a:t>
            </a:r>
            <a:r>
              <a:rPr sz="2000" spc="-30" dirty="0">
                <a:latin typeface="Arial"/>
                <a:cs typeface="Arial"/>
              </a:rPr>
              <a:t> </a:t>
            </a:r>
            <a:r>
              <a:rPr sz="2000" spc="-40" dirty="0">
                <a:latin typeface="Arial"/>
                <a:cs typeface="Arial"/>
              </a:rPr>
              <a:t>into</a:t>
            </a:r>
            <a:r>
              <a:rPr sz="2000" spc="-20" dirty="0">
                <a:latin typeface="Arial"/>
                <a:cs typeface="Arial"/>
              </a:rPr>
              <a:t> liquid</a:t>
            </a:r>
            <a:r>
              <a:rPr sz="2000" spc="-30" dirty="0">
                <a:latin typeface="Arial"/>
                <a:cs typeface="Arial"/>
              </a:rPr>
              <a:t> </a:t>
            </a:r>
            <a:r>
              <a:rPr sz="2000" spc="-125" dirty="0">
                <a:latin typeface="Arial"/>
                <a:cs typeface="Arial"/>
              </a:rPr>
              <a:t>mixtures,</a:t>
            </a:r>
            <a:r>
              <a:rPr sz="2000" spc="-10" dirty="0">
                <a:latin typeface="Arial"/>
                <a:cs typeface="Arial"/>
              </a:rPr>
              <a:t> </a:t>
            </a:r>
            <a:r>
              <a:rPr sz="2000" spc="-55" dirty="0">
                <a:latin typeface="Arial"/>
                <a:cs typeface="Arial"/>
              </a:rPr>
              <a:t>fabrics,</a:t>
            </a:r>
            <a:endParaRPr sz="2000">
              <a:latin typeface="Arial"/>
              <a:cs typeface="Arial"/>
            </a:endParaRPr>
          </a:p>
        </p:txBody>
      </p:sp>
      <p:sp>
        <p:nvSpPr>
          <p:cNvPr id="7" name="object 7"/>
          <p:cNvSpPr txBox="1"/>
          <p:nvPr/>
        </p:nvSpPr>
        <p:spPr>
          <a:xfrm>
            <a:off x="993444" y="4256023"/>
            <a:ext cx="7464425" cy="635635"/>
          </a:xfrm>
          <a:prstGeom prst="rect">
            <a:avLst/>
          </a:prstGeom>
        </p:spPr>
        <p:txBody>
          <a:bodyPr vert="horz" wrap="square" lIns="0" tIns="12700" rIns="0" bIns="0" rtlCol="0">
            <a:spAutoFit/>
          </a:bodyPr>
          <a:lstStyle/>
          <a:p>
            <a:pPr marL="12700" marR="5080">
              <a:lnSpc>
                <a:spcPct val="100000"/>
              </a:lnSpc>
              <a:spcBef>
                <a:spcPts val="100"/>
              </a:spcBef>
              <a:tabLst>
                <a:tab pos="986155" algn="l"/>
                <a:tab pos="1013460" algn="l"/>
                <a:tab pos="1941830" algn="l"/>
                <a:tab pos="2002789" algn="l"/>
                <a:tab pos="2322830" algn="l"/>
                <a:tab pos="2637155" algn="l"/>
                <a:tab pos="3333750" algn="l"/>
                <a:tab pos="3434079" algn="l"/>
                <a:tab pos="3771265" algn="l"/>
                <a:tab pos="4175125" algn="l"/>
                <a:tab pos="5034280" algn="l"/>
                <a:tab pos="5361305" algn="l"/>
                <a:tab pos="5842635" algn="l"/>
                <a:tab pos="6793865" algn="l"/>
                <a:tab pos="7060565" algn="l"/>
              </a:tabLst>
            </a:pPr>
            <a:r>
              <a:rPr sz="2000" spc="-10" dirty="0">
                <a:latin typeface="Arial"/>
                <a:cs typeface="Arial"/>
              </a:rPr>
              <a:t>polymer</a:t>
            </a:r>
            <a:r>
              <a:rPr sz="2000" dirty="0">
                <a:latin typeface="Arial"/>
                <a:cs typeface="Arial"/>
              </a:rPr>
              <a:t>	</a:t>
            </a:r>
            <a:r>
              <a:rPr sz="2000" spc="-25" dirty="0">
                <a:latin typeface="Arial"/>
                <a:cs typeface="Arial"/>
              </a:rPr>
              <a:t>matrices,</a:t>
            </a:r>
            <a:r>
              <a:rPr sz="2000" dirty="0">
                <a:latin typeface="Arial"/>
                <a:cs typeface="Arial"/>
              </a:rPr>
              <a:t>	</a:t>
            </a:r>
            <a:r>
              <a:rPr sz="2000" spc="-20" dirty="0">
                <a:latin typeface="Arial"/>
                <a:cs typeface="Arial"/>
              </a:rPr>
              <a:t>etc.</a:t>
            </a:r>
            <a:r>
              <a:rPr sz="2000" dirty="0">
                <a:latin typeface="Arial"/>
                <a:cs typeface="Arial"/>
              </a:rPr>
              <a:t>	</a:t>
            </a:r>
            <a:r>
              <a:rPr sz="2000" spc="-10" dirty="0">
                <a:latin typeface="Arial"/>
                <a:cs typeface="Arial"/>
              </a:rPr>
              <a:t>Ability</a:t>
            </a:r>
            <a:r>
              <a:rPr sz="2000" dirty="0">
                <a:latin typeface="Arial"/>
                <a:cs typeface="Arial"/>
              </a:rPr>
              <a:t>		</a:t>
            </a:r>
            <a:r>
              <a:rPr sz="2000" spc="-25" dirty="0">
                <a:latin typeface="Arial"/>
                <a:cs typeface="Arial"/>
              </a:rPr>
              <a:t>to</a:t>
            </a:r>
            <a:r>
              <a:rPr sz="2000" dirty="0">
                <a:latin typeface="Arial"/>
                <a:cs typeface="Arial"/>
              </a:rPr>
              <a:t>	</a:t>
            </a:r>
            <a:r>
              <a:rPr sz="2000" spc="-10" dirty="0">
                <a:latin typeface="Arial"/>
                <a:cs typeface="Arial"/>
              </a:rPr>
              <a:t>specifically</a:t>
            </a:r>
            <a:r>
              <a:rPr sz="2000" dirty="0">
                <a:latin typeface="Arial"/>
                <a:cs typeface="Arial"/>
              </a:rPr>
              <a:t>	</a:t>
            </a:r>
            <a:r>
              <a:rPr sz="2000" spc="-10" dirty="0">
                <a:solidFill>
                  <a:srgbClr val="FF0000"/>
                </a:solidFill>
                <a:latin typeface="Arial"/>
                <a:cs typeface="Arial"/>
              </a:rPr>
              <a:t>control</a:t>
            </a:r>
            <a:r>
              <a:rPr sz="2000" dirty="0">
                <a:solidFill>
                  <a:srgbClr val="FF0000"/>
                </a:solidFill>
                <a:latin typeface="Arial"/>
                <a:cs typeface="Arial"/>
              </a:rPr>
              <a:t>	</a:t>
            </a:r>
            <a:r>
              <a:rPr sz="2000" spc="-10" dirty="0">
                <a:solidFill>
                  <a:srgbClr val="FF0000"/>
                </a:solidFill>
                <a:latin typeface="Arial"/>
                <a:cs typeface="Arial"/>
              </a:rPr>
              <a:t>absorption</a:t>
            </a:r>
            <a:r>
              <a:rPr sz="2000" dirty="0">
                <a:solidFill>
                  <a:srgbClr val="FF0000"/>
                </a:solidFill>
                <a:latin typeface="Arial"/>
                <a:cs typeface="Arial"/>
              </a:rPr>
              <a:t>	</a:t>
            </a:r>
            <a:r>
              <a:rPr sz="2000" spc="-105" dirty="0">
                <a:latin typeface="Arial"/>
                <a:cs typeface="Arial"/>
              </a:rPr>
              <a:t>and </a:t>
            </a:r>
            <a:r>
              <a:rPr sz="2000" spc="-10" dirty="0">
                <a:latin typeface="Arial"/>
                <a:cs typeface="Arial"/>
              </a:rPr>
              <a:t>emission</a:t>
            </a:r>
            <a:r>
              <a:rPr sz="2000" dirty="0">
                <a:latin typeface="Arial"/>
                <a:cs typeface="Arial"/>
              </a:rPr>
              <a:t>	</a:t>
            </a:r>
            <a:r>
              <a:rPr sz="2000" spc="-10" dirty="0">
                <a:latin typeface="Arial"/>
                <a:cs typeface="Arial"/>
              </a:rPr>
              <a:t>spectra</a:t>
            </a:r>
            <a:r>
              <a:rPr sz="2000" dirty="0">
                <a:latin typeface="Arial"/>
                <a:cs typeface="Arial"/>
              </a:rPr>
              <a:t>	</a:t>
            </a:r>
            <a:r>
              <a:rPr sz="2000" spc="-25" dirty="0">
                <a:latin typeface="Arial"/>
                <a:cs typeface="Arial"/>
              </a:rPr>
              <a:t>to</a:t>
            </a:r>
            <a:r>
              <a:rPr sz="2000" dirty="0">
                <a:latin typeface="Arial"/>
                <a:cs typeface="Arial"/>
              </a:rPr>
              <a:t>	</a:t>
            </a:r>
            <a:r>
              <a:rPr sz="2000" spc="-10" dirty="0">
                <a:latin typeface="Arial"/>
                <a:cs typeface="Arial"/>
              </a:rPr>
              <a:t>produce</a:t>
            </a:r>
            <a:r>
              <a:rPr sz="2000" dirty="0">
                <a:latin typeface="Arial"/>
                <a:cs typeface="Arial"/>
              </a:rPr>
              <a:t>	</a:t>
            </a:r>
            <a:r>
              <a:rPr sz="2000" spc="-10" dirty="0">
                <a:solidFill>
                  <a:srgbClr val="FF0000"/>
                </a:solidFill>
                <a:latin typeface="Arial"/>
                <a:cs typeface="Arial"/>
              </a:rPr>
              <a:t>unique</a:t>
            </a:r>
            <a:r>
              <a:rPr sz="2000" dirty="0">
                <a:solidFill>
                  <a:srgbClr val="FF0000"/>
                </a:solidFill>
                <a:latin typeface="Arial"/>
                <a:cs typeface="Arial"/>
              </a:rPr>
              <a:t>	</a:t>
            </a:r>
            <a:r>
              <a:rPr sz="2000" spc="-10" dirty="0">
                <a:solidFill>
                  <a:srgbClr val="FF0000"/>
                </a:solidFill>
                <a:latin typeface="Arial"/>
                <a:cs typeface="Arial"/>
              </a:rPr>
              <a:t>validation</a:t>
            </a:r>
            <a:r>
              <a:rPr sz="2000" dirty="0">
                <a:solidFill>
                  <a:srgbClr val="FF0000"/>
                </a:solidFill>
                <a:latin typeface="Arial"/>
                <a:cs typeface="Arial"/>
              </a:rPr>
              <a:t>	</a:t>
            </a:r>
            <a:r>
              <a:rPr sz="2000" spc="-10" dirty="0">
                <a:solidFill>
                  <a:srgbClr val="FF0000"/>
                </a:solidFill>
                <a:latin typeface="Arial"/>
                <a:cs typeface="Arial"/>
              </a:rPr>
              <a:t>signatures</a:t>
            </a:r>
            <a:r>
              <a:rPr sz="2000" spc="-10" dirty="0">
                <a:latin typeface="Arial"/>
                <a:cs typeface="Arial"/>
              </a:rPr>
              <a:t>.</a:t>
            </a:r>
            <a:r>
              <a:rPr sz="2000" dirty="0">
                <a:latin typeface="Arial"/>
                <a:cs typeface="Arial"/>
              </a:rPr>
              <a:t>	</a:t>
            </a:r>
            <a:r>
              <a:rPr sz="2000" spc="-170" dirty="0">
                <a:latin typeface="Arial"/>
                <a:cs typeface="Arial"/>
              </a:rPr>
              <a:t>Almost</a:t>
            </a:r>
            <a:endParaRPr sz="2000">
              <a:latin typeface="Arial"/>
              <a:cs typeface="Arial"/>
            </a:endParaRPr>
          </a:p>
        </p:txBody>
      </p:sp>
      <p:sp>
        <p:nvSpPr>
          <p:cNvPr id="8" name="object 8"/>
          <p:cNvSpPr txBox="1"/>
          <p:nvPr/>
        </p:nvSpPr>
        <p:spPr>
          <a:xfrm>
            <a:off x="383540" y="5902248"/>
            <a:ext cx="114935" cy="330835"/>
          </a:xfrm>
          <a:prstGeom prst="rect">
            <a:avLst/>
          </a:prstGeom>
        </p:spPr>
        <p:txBody>
          <a:bodyPr vert="horz" wrap="square" lIns="0" tIns="12700" rIns="0" bIns="0" rtlCol="0">
            <a:spAutoFit/>
          </a:bodyPr>
          <a:lstStyle/>
          <a:p>
            <a:pPr marL="12700">
              <a:lnSpc>
                <a:spcPct val="100000"/>
              </a:lnSpc>
              <a:spcBef>
                <a:spcPts val="100"/>
              </a:spcBef>
            </a:pPr>
            <a:r>
              <a:rPr sz="2000" spc="-50" dirty="0">
                <a:solidFill>
                  <a:srgbClr val="ACC2C8"/>
                </a:solidFill>
                <a:latin typeface="Arial"/>
                <a:cs typeface="Arial"/>
              </a:rPr>
              <a:t>•</a:t>
            </a:r>
            <a:endParaRPr sz="2000">
              <a:latin typeface="Arial"/>
              <a:cs typeface="Arial"/>
            </a:endParaRPr>
          </a:p>
        </p:txBody>
      </p:sp>
      <p:sp>
        <p:nvSpPr>
          <p:cNvPr id="9" name="object 9"/>
          <p:cNvSpPr txBox="1"/>
          <p:nvPr/>
        </p:nvSpPr>
        <p:spPr>
          <a:xfrm>
            <a:off x="383540" y="4805273"/>
            <a:ext cx="8073390" cy="1428115"/>
          </a:xfrm>
          <a:prstGeom prst="rect">
            <a:avLst/>
          </a:prstGeom>
        </p:spPr>
        <p:txBody>
          <a:bodyPr vert="horz" wrap="square" lIns="0" tIns="73660" rIns="0" bIns="0" rtlCol="0">
            <a:spAutoFit/>
          </a:bodyPr>
          <a:lstStyle/>
          <a:p>
            <a:pPr marL="622300">
              <a:lnSpc>
                <a:spcPct val="100000"/>
              </a:lnSpc>
              <a:spcBef>
                <a:spcPts val="580"/>
              </a:spcBef>
            </a:pPr>
            <a:r>
              <a:rPr sz="2000" spc="-135" dirty="0">
                <a:latin typeface="Arial"/>
                <a:cs typeface="Arial"/>
              </a:rPr>
              <a:t>impossible</a:t>
            </a:r>
            <a:r>
              <a:rPr sz="2000" spc="-40" dirty="0">
                <a:latin typeface="Arial"/>
                <a:cs typeface="Arial"/>
              </a:rPr>
              <a:t> </a:t>
            </a:r>
            <a:r>
              <a:rPr sz="2000" spc="-20" dirty="0">
                <a:latin typeface="Arial"/>
                <a:cs typeface="Arial"/>
              </a:rPr>
              <a:t>to</a:t>
            </a:r>
            <a:r>
              <a:rPr sz="2000" spc="-25" dirty="0">
                <a:latin typeface="Arial"/>
                <a:cs typeface="Arial"/>
              </a:rPr>
              <a:t> </a:t>
            </a:r>
            <a:r>
              <a:rPr sz="2000" spc="-195" dirty="0">
                <a:latin typeface="Arial"/>
                <a:cs typeface="Arial"/>
              </a:rPr>
              <a:t>mimic</a:t>
            </a:r>
            <a:r>
              <a:rPr sz="2000" spc="-10" dirty="0">
                <a:latin typeface="Arial"/>
                <a:cs typeface="Arial"/>
              </a:rPr>
              <a:t> </a:t>
            </a:r>
            <a:r>
              <a:rPr sz="2000" spc="-90" dirty="0">
                <a:latin typeface="Arial"/>
                <a:cs typeface="Arial"/>
              </a:rPr>
              <a:t>with</a:t>
            </a:r>
            <a:r>
              <a:rPr sz="2000" spc="-15" dirty="0">
                <a:latin typeface="Arial"/>
                <a:cs typeface="Arial"/>
              </a:rPr>
              <a:t> </a:t>
            </a:r>
            <a:r>
              <a:rPr sz="2000" spc="-45" dirty="0">
                <a:latin typeface="Arial"/>
                <a:cs typeface="Arial"/>
              </a:rPr>
              <a:t>traditional</a:t>
            </a:r>
            <a:r>
              <a:rPr sz="2000" spc="-50" dirty="0">
                <a:latin typeface="Arial"/>
                <a:cs typeface="Arial"/>
              </a:rPr>
              <a:t> </a:t>
            </a:r>
            <a:r>
              <a:rPr sz="2000" spc="-165" dirty="0">
                <a:latin typeface="Arial"/>
                <a:cs typeface="Arial"/>
              </a:rPr>
              <a:t>semi-</a:t>
            </a:r>
            <a:r>
              <a:rPr sz="2000" spc="-55" dirty="0">
                <a:latin typeface="Arial"/>
                <a:cs typeface="Arial"/>
              </a:rPr>
              <a:t>conductors.</a:t>
            </a:r>
            <a:endParaRPr sz="2000">
              <a:latin typeface="Arial"/>
              <a:cs typeface="Arial"/>
            </a:endParaRPr>
          </a:p>
          <a:p>
            <a:pPr marL="622300" marR="5080" indent="-610235">
              <a:lnSpc>
                <a:spcPct val="100000"/>
              </a:lnSpc>
              <a:spcBef>
                <a:spcPts val="480"/>
              </a:spcBef>
              <a:buClr>
                <a:srgbClr val="ACC2C8"/>
              </a:buClr>
              <a:buFont typeface="Arial"/>
              <a:buChar char="•"/>
              <a:tabLst>
                <a:tab pos="622300" algn="l"/>
                <a:tab pos="3205480" algn="l"/>
                <a:tab pos="5289550" algn="l"/>
              </a:tabLst>
            </a:pPr>
            <a:r>
              <a:rPr sz="2000" b="1" spc="-155" dirty="0">
                <a:latin typeface="Arial"/>
                <a:cs typeface="Arial"/>
              </a:rPr>
              <a:t>Counter-</a:t>
            </a:r>
            <a:r>
              <a:rPr sz="2000" b="1" spc="-150" dirty="0">
                <a:latin typeface="Arial"/>
                <a:cs typeface="Arial"/>
              </a:rPr>
              <a:t>espionage</a:t>
            </a:r>
            <a:r>
              <a:rPr sz="2000" b="1" spc="60" dirty="0">
                <a:latin typeface="Arial"/>
                <a:cs typeface="Arial"/>
              </a:rPr>
              <a:t> </a:t>
            </a:r>
            <a:r>
              <a:rPr sz="2000" b="1" spc="180" dirty="0">
                <a:latin typeface="Arial"/>
                <a:cs typeface="Arial"/>
              </a:rPr>
              <a:t>/</a:t>
            </a:r>
            <a:r>
              <a:rPr sz="2000" b="1" spc="70" dirty="0">
                <a:latin typeface="Arial"/>
                <a:cs typeface="Arial"/>
              </a:rPr>
              <a:t> </a:t>
            </a:r>
            <a:r>
              <a:rPr sz="2000" b="1" spc="-165" dirty="0">
                <a:latin typeface="Arial"/>
                <a:cs typeface="Arial"/>
              </a:rPr>
              <a:t>Defense</a:t>
            </a:r>
            <a:r>
              <a:rPr sz="2000" b="1" spc="60" dirty="0">
                <a:latin typeface="Arial"/>
                <a:cs typeface="Arial"/>
              </a:rPr>
              <a:t> </a:t>
            </a:r>
            <a:r>
              <a:rPr sz="2000" b="1" spc="-35" dirty="0">
                <a:latin typeface="Arial"/>
                <a:cs typeface="Arial"/>
              </a:rPr>
              <a:t>applications</a:t>
            </a:r>
            <a:r>
              <a:rPr sz="2000" spc="-35" dirty="0">
                <a:latin typeface="Arial"/>
                <a:cs typeface="Arial"/>
              </a:rPr>
              <a:t>:</a:t>
            </a:r>
            <a:r>
              <a:rPr sz="2000" dirty="0">
                <a:latin typeface="Arial"/>
                <a:cs typeface="Arial"/>
              </a:rPr>
              <a:t>	</a:t>
            </a:r>
            <a:r>
              <a:rPr sz="2000" spc="-65" dirty="0">
                <a:latin typeface="Arial"/>
                <a:cs typeface="Arial"/>
              </a:rPr>
              <a:t>Integrate</a:t>
            </a:r>
            <a:r>
              <a:rPr sz="2000" spc="-5" dirty="0">
                <a:latin typeface="Arial"/>
                <a:cs typeface="Arial"/>
              </a:rPr>
              <a:t> </a:t>
            </a:r>
            <a:r>
              <a:rPr sz="2000" spc="-170" dirty="0">
                <a:latin typeface="Arial"/>
                <a:cs typeface="Arial"/>
              </a:rPr>
              <a:t>quantum</a:t>
            </a:r>
            <a:r>
              <a:rPr sz="2000" spc="10" dirty="0">
                <a:latin typeface="Arial"/>
                <a:cs typeface="Arial"/>
              </a:rPr>
              <a:t> </a:t>
            </a:r>
            <a:r>
              <a:rPr sz="2000" spc="-120" dirty="0">
                <a:latin typeface="Arial"/>
                <a:cs typeface="Arial"/>
              </a:rPr>
              <a:t>dots</a:t>
            </a:r>
            <a:r>
              <a:rPr sz="2000" spc="15" dirty="0">
                <a:latin typeface="Arial"/>
                <a:cs typeface="Arial"/>
              </a:rPr>
              <a:t> </a:t>
            </a:r>
            <a:r>
              <a:rPr sz="2000" spc="-80" dirty="0">
                <a:latin typeface="Arial"/>
                <a:cs typeface="Arial"/>
              </a:rPr>
              <a:t>into </a:t>
            </a:r>
            <a:r>
              <a:rPr sz="2000" spc="-160" dirty="0">
                <a:latin typeface="Arial"/>
                <a:cs typeface="Arial"/>
              </a:rPr>
              <a:t>dust</a:t>
            </a:r>
            <a:r>
              <a:rPr sz="2000" spc="-30" dirty="0">
                <a:latin typeface="Arial"/>
                <a:cs typeface="Arial"/>
              </a:rPr>
              <a:t> </a:t>
            </a:r>
            <a:r>
              <a:rPr sz="2000" spc="-55" dirty="0">
                <a:latin typeface="Arial"/>
                <a:cs typeface="Arial"/>
              </a:rPr>
              <a:t>that</a:t>
            </a:r>
            <a:r>
              <a:rPr sz="2000" spc="-15" dirty="0">
                <a:latin typeface="Arial"/>
                <a:cs typeface="Arial"/>
              </a:rPr>
              <a:t> </a:t>
            </a:r>
            <a:r>
              <a:rPr sz="2000" spc="-125" dirty="0">
                <a:solidFill>
                  <a:srgbClr val="FF0000"/>
                </a:solidFill>
                <a:latin typeface="Arial"/>
                <a:cs typeface="Arial"/>
              </a:rPr>
              <a:t>tracks</a:t>
            </a:r>
            <a:r>
              <a:rPr sz="2000" spc="-15" dirty="0">
                <a:solidFill>
                  <a:srgbClr val="FF0000"/>
                </a:solidFill>
                <a:latin typeface="Arial"/>
                <a:cs typeface="Arial"/>
              </a:rPr>
              <a:t> </a:t>
            </a:r>
            <a:r>
              <a:rPr sz="2000" spc="-35" dirty="0">
                <a:solidFill>
                  <a:srgbClr val="FF0000"/>
                </a:solidFill>
                <a:latin typeface="Arial"/>
                <a:cs typeface="Arial"/>
              </a:rPr>
              <a:t>enemies</a:t>
            </a:r>
            <a:r>
              <a:rPr sz="2000" spc="-35" dirty="0">
                <a:latin typeface="Arial"/>
                <a:cs typeface="Arial"/>
              </a:rPr>
              <a:t>.</a:t>
            </a:r>
            <a:r>
              <a:rPr sz="2000" dirty="0">
                <a:latin typeface="Arial"/>
                <a:cs typeface="Arial"/>
              </a:rPr>
              <a:t>	</a:t>
            </a:r>
            <a:r>
              <a:rPr sz="2000" spc="-135" dirty="0">
                <a:latin typeface="Arial"/>
                <a:cs typeface="Arial"/>
              </a:rPr>
              <a:t>Protection</a:t>
            </a:r>
            <a:r>
              <a:rPr sz="2000" spc="10" dirty="0">
                <a:latin typeface="Arial"/>
                <a:cs typeface="Arial"/>
              </a:rPr>
              <a:t> </a:t>
            </a:r>
            <a:r>
              <a:rPr sz="2000" spc="-105" dirty="0">
                <a:latin typeface="Arial"/>
                <a:cs typeface="Arial"/>
              </a:rPr>
              <a:t>against</a:t>
            </a:r>
            <a:r>
              <a:rPr sz="2000" spc="15" dirty="0">
                <a:latin typeface="Arial"/>
                <a:cs typeface="Arial"/>
              </a:rPr>
              <a:t> </a:t>
            </a:r>
            <a:r>
              <a:rPr sz="2000" spc="-35" dirty="0">
                <a:latin typeface="Arial"/>
                <a:cs typeface="Arial"/>
              </a:rPr>
              <a:t>friendly-</a:t>
            </a:r>
            <a:r>
              <a:rPr sz="2000" dirty="0">
                <a:latin typeface="Arial"/>
                <a:cs typeface="Arial"/>
              </a:rPr>
              <a:t>fire</a:t>
            </a:r>
            <a:r>
              <a:rPr sz="2000" spc="5" dirty="0">
                <a:latin typeface="Arial"/>
                <a:cs typeface="Arial"/>
              </a:rPr>
              <a:t> </a:t>
            </a:r>
            <a:r>
              <a:rPr sz="2000" spc="-10" dirty="0">
                <a:latin typeface="Arial"/>
                <a:cs typeface="Arial"/>
              </a:rPr>
              <a:t>events.</a:t>
            </a:r>
            <a:endParaRPr sz="2000">
              <a:latin typeface="Arial"/>
              <a:cs typeface="Arial"/>
            </a:endParaRPr>
          </a:p>
          <a:p>
            <a:pPr marL="622300">
              <a:lnSpc>
                <a:spcPct val="100000"/>
              </a:lnSpc>
              <a:spcBef>
                <a:spcPts val="480"/>
              </a:spcBef>
              <a:tabLst>
                <a:tab pos="2679700" algn="l"/>
              </a:tabLst>
            </a:pPr>
            <a:r>
              <a:rPr sz="2000" spc="-190" dirty="0">
                <a:latin typeface="Arial"/>
                <a:cs typeface="Arial"/>
              </a:rPr>
              <a:t>Research</a:t>
            </a:r>
            <a:r>
              <a:rPr sz="2000" spc="10" dirty="0">
                <a:latin typeface="Arial"/>
                <a:cs typeface="Arial"/>
              </a:rPr>
              <a:t> </a:t>
            </a:r>
            <a:r>
              <a:rPr sz="2000" spc="-65" dirty="0">
                <a:latin typeface="Arial"/>
                <a:cs typeface="Arial"/>
              </a:rPr>
              <a:t>continues.</a:t>
            </a:r>
            <a:r>
              <a:rPr sz="2000" dirty="0">
                <a:latin typeface="Arial"/>
                <a:cs typeface="Arial"/>
              </a:rPr>
              <a:t>	</a:t>
            </a:r>
            <a:r>
              <a:rPr sz="2000" spc="-250" dirty="0">
                <a:latin typeface="Arial"/>
                <a:cs typeface="Arial"/>
              </a:rPr>
              <a:t>The</a:t>
            </a:r>
            <a:r>
              <a:rPr sz="2000" spc="45" dirty="0">
                <a:latin typeface="Arial"/>
                <a:cs typeface="Arial"/>
              </a:rPr>
              <a:t> </a:t>
            </a:r>
            <a:r>
              <a:rPr sz="2000" spc="-114" dirty="0">
                <a:latin typeface="Arial"/>
                <a:cs typeface="Arial"/>
              </a:rPr>
              <a:t>possibilities</a:t>
            </a:r>
            <a:r>
              <a:rPr sz="2000" spc="20" dirty="0">
                <a:latin typeface="Arial"/>
                <a:cs typeface="Arial"/>
              </a:rPr>
              <a:t> </a:t>
            </a:r>
            <a:r>
              <a:rPr sz="2000" spc="-229" dirty="0">
                <a:latin typeface="Arial"/>
                <a:cs typeface="Arial"/>
              </a:rPr>
              <a:t>seem</a:t>
            </a:r>
            <a:r>
              <a:rPr sz="2000" spc="35" dirty="0">
                <a:latin typeface="Arial"/>
                <a:cs typeface="Arial"/>
              </a:rPr>
              <a:t> </a:t>
            </a:r>
            <a:r>
              <a:rPr sz="2000" spc="-20" dirty="0">
                <a:latin typeface="Arial"/>
                <a:cs typeface="Arial"/>
              </a:rPr>
              <a:t>endless…</a:t>
            </a:r>
            <a:endParaRPr sz="20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549973" y="514730"/>
            <a:ext cx="426084" cy="210820"/>
            <a:chOff x="549973" y="514730"/>
            <a:chExt cx="426084" cy="210820"/>
          </a:xfrm>
        </p:grpSpPr>
        <p:sp>
          <p:nvSpPr>
            <p:cNvPr id="3" name="object 3"/>
            <p:cNvSpPr/>
            <p:nvPr/>
          </p:nvSpPr>
          <p:spPr>
            <a:xfrm>
              <a:off x="556831" y="521588"/>
              <a:ext cx="412750" cy="196850"/>
            </a:xfrm>
            <a:custGeom>
              <a:avLst/>
              <a:gdLst/>
              <a:ahLst/>
              <a:cxnLst/>
              <a:rect l="l" t="t" r="r" b="b"/>
              <a:pathLst>
                <a:path w="412750" h="196850">
                  <a:moveTo>
                    <a:pt x="348132" y="66928"/>
                  </a:moveTo>
                  <a:lnTo>
                    <a:pt x="302514" y="86106"/>
                  </a:lnTo>
                  <a:lnTo>
                    <a:pt x="283832" y="131190"/>
                  </a:lnTo>
                  <a:lnTo>
                    <a:pt x="284985" y="144599"/>
                  </a:lnTo>
                  <a:lnTo>
                    <a:pt x="312072" y="186041"/>
                  </a:lnTo>
                  <a:lnTo>
                    <a:pt x="348132" y="196596"/>
                  </a:lnTo>
                  <a:lnTo>
                    <a:pt x="365089" y="194879"/>
                  </a:lnTo>
                  <a:lnTo>
                    <a:pt x="380241" y="189722"/>
                  </a:lnTo>
                  <a:lnTo>
                    <a:pt x="393588" y="181111"/>
                  </a:lnTo>
                  <a:lnTo>
                    <a:pt x="401245" y="173100"/>
                  </a:lnTo>
                  <a:lnTo>
                    <a:pt x="349313" y="173100"/>
                  </a:lnTo>
                  <a:lnTo>
                    <a:pt x="342305" y="172553"/>
                  </a:lnTo>
                  <a:lnTo>
                    <a:pt x="309604" y="145585"/>
                  </a:lnTo>
                  <a:lnTo>
                    <a:pt x="307352" y="136778"/>
                  </a:lnTo>
                  <a:lnTo>
                    <a:pt x="412127" y="136778"/>
                  </a:lnTo>
                  <a:lnTo>
                    <a:pt x="411072" y="121989"/>
                  </a:lnTo>
                  <a:lnTo>
                    <a:pt x="409541" y="116077"/>
                  </a:lnTo>
                  <a:lnTo>
                    <a:pt x="310032" y="116077"/>
                  </a:lnTo>
                  <a:lnTo>
                    <a:pt x="316707" y="105003"/>
                  </a:lnTo>
                  <a:lnTo>
                    <a:pt x="325281" y="97107"/>
                  </a:lnTo>
                  <a:lnTo>
                    <a:pt x="335757" y="92378"/>
                  </a:lnTo>
                  <a:lnTo>
                    <a:pt x="348132" y="90805"/>
                  </a:lnTo>
                  <a:lnTo>
                    <a:pt x="397037" y="90805"/>
                  </a:lnTo>
                  <a:lnTo>
                    <a:pt x="393522" y="86360"/>
                  </a:lnTo>
                  <a:lnTo>
                    <a:pt x="383597" y="77858"/>
                  </a:lnTo>
                  <a:lnTo>
                    <a:pt x="372722" y="71786"/>
                  </a:lnTo>
                  <a:lnTo>
                    <a:pt x="360900" y="68143"/>
                  </a:lnTo>
                  <a:lnTo>
                    <a:pt x="348132" y="66928"/>
                  </a:lnTo>
                  <a:close/>
                </a:path>
                <a:path w="412750" h="196850">
                  <a:moveTo>
                    <a:pt x="386232" y="154812"/>
                  </a:moveTo>
                  <a:lnTo>
                    <a:pt x="378340" y="162814"/>
                  </a:lnTo>
                  <a:lnTo>
                    <a:pt x="369558" y="168529"/>
                  </a:lnTo>
                  <a:lnTo>
                    <a:pt x="359884" y="171958"/>
                  </a:lnTo>
                  <a:lnTo>
                    <a:pt x="349313" y="173100"/>
                  </a:lnTo>
                  <a:lnTo>
                    <a:pt x="401245" y="173100"/>
                  </a:lnTo>
                  <a:lnTo>
                    <a:pt x="405130" y="169037"/>
                  </a:lnTo>
                  <a:lnTo>
                    <a:pt x="386232" y="154812"/>
                  </a:lnTo>
                  <a:close/>
                </a:path>
                <a:path w="412750" h="196850">
                  <a:moveTo>
                    <a:pt x="397037" y="90805"/>
                  </a:moveTo>
                  <a:lnTo>
                    <a:pt x="348132" y="90805"/>
                  </a:lnTo>
                  <a:lnTo>
                    <a:pt x="359590" y="92378"/>
                  </a:lnTo>
                  <a:lnTo>
                    <a:pt x="369562" y="97107"/>
                  </a:lnTo>
                  <a:lnTo>
                    <a:pt x="378045" y="105003"/>
                  </a:lnTo>
                  <a:lnTo>
                    <a:pt x="385038" y="116077"/>
                  </a:lnTo>
                  <a:lnTo>
                    <a:pt x="409541" y="116077"/>
                  </a:lnTo>
                  <a:lnTo>
                    <a:pt x="407620" y="108664"/>
                  </a:lnTo>
                  <a:lnTo>
                    <a:pt x="401771" y="96791"/>
                  </a:lnTo>
                  <a:lnTo>
                    <a:pt x="397037" y="90805"/>
                  </a:lnTo>
                  <a:close/>
                </a:path>
                <a:path w="412750" h="196850">
                  <a:moveTo>
                    <a:pt x="70688" y="29463"/>
                  </a:moveTo>
                  <a:lnTo>
                    <a:pt x="45085" y="29463"/>
                  </a:lnTo>
                  <a:lnTo>
                    <a:pt x="45085" y="193166"/>
                  </a:lnTo>
                  <a:lnTo>
                    <a:pt x="70688" y="193166"/>
                  </a:lnTo>
                  <a:lnTo>
                    <a:pt x="70688" y="29463"/>
                  </a:lnTo>
                  <a:close/>
                </a:path>
                <a:path w="412750" h="196850">
                  <a:moveTo>
                    <a:pt x="115925" y="3556"/>
                  </a:moveTo>
                  <a:lnTo>
                    <a:pt x="0" y="3556"/>
                  </a:lnTo>
                  <a:lnTo>
                    <a:pt x="0" y="29463"/>
                  </a:lnTo>
                  <a:lnTo>
                    <a:pt x="115925" y="29463"/>
                  </a:lnTo>
                  <a:lnTo>
                    <a:pt x="115925" y="3556"/>
                  </a:lnTo>
                  <a:close/>
                </a:path>
                <a:path w="412750" h="196850">
                  <a:moveTo>
                    <a:pt x="169519" y="0"/>
                  </a:moveTo>
                  <a:lnTo>
                    <a:pt x="143624" y="0"/>
                  </a:lnTo>
                  <a:lnTo>
                    <a:pt x="143624" y="193166"/>
                  </a:lnTo>
                  <a:lnTo>
                    <a:pt x="169519" y="193166"/>
                  </a:lnTo>
                  <a:lnTo>
                    <a:pt x="169519" y="125475"/>
                  </a:lnTo>
                  <a:lnTo>
                    <a:pt x="170138" y="118235"/>
                  </a:lnTo>
                  <a:lnTo>
                    <a:pt x="195065" y="90424"/>
                  </a:lnTo>
                  <a:lnTo>
                    <a:pt x="169519" y="90424"/>
                  </a:lnTo>
                  <a:lnTo>
                    <a:pt x="169519" y="0"/>
                  </a:lnTo>
                  <a:close/>
                </a:path>
                <a:path w="412750" h="196850">
                  <a:moveTo>
                    <a:pt x="246329" y="89281"/>
                  </a:moveTo>
                  <a:lnTo>
                    <a:pt x="209753" y="89281"/>
                  </a:lnTo>
                  <a:lnTo>
                    <a:pt x="214934" y="91566"/>
                  </a:lnTo>
                  <a:lnTo>
                    <a:pt x="222770" y="100964"/>
                  </a:lnTo>
                  <a:lnTo>
                    <a:pt x="224739" y="107187"/>
                  </a:lnTo>
                  <a:lnTo>
                    <a:pt x="224739" y="193166"/>
                  </a:lnTo>
                  <a:lnTo>
                    <a:pt x="250634" y="193166"/>
                  </a:lnTo>
                  <a:lnTo>
                    <a:pt x="250600" y="107187"/>
                  </a:lnTo>
                  <a:lnTo>
                    <a:pt x="249922" y="99550"/>
                  </a:lnTo>
                  <a:lnTo>
                    <a:pt x="247786" y="92090"/>
                  </a:lnTo>
                  <a:lnTo>
                    <a:pt x="246329" y="89281"/>
                  </a:lnTo>
                  <a:close/>
                </a:path>
                <a:path w="412750" h="196850">
                  <a:moveTo>
                    <a:pt x="212229" y="66928"/>
                  </a:moveTo>
                  <a:lnTo>
                    <a:pt x="203301" y="66928"/>
                  </a:lnTo>
                  <a:lnTo>
                    <a:pt x="195745" y="68834"/>
                  </a:lnTo>
                  <a:lnTo>
                    <a:pt x="169519" y="90424"/>
                  </a:lnTo>
                  <a:lnTo>
                    <a:pt x="195065" y="90424"/>
                  </a:lnTo>
                  <a:lnTo>
                    <a:pt x="196565" y="89945"/>
                  </a:lnTo>
                  <a:lnTo>
                    <a:pt x="203301" y="89281"/>
                  </a:lnTo>
                  <a:lnTo>
                    <a:pt x="246329" y="89281"/>
                  </a:lnTo>
                  <a:lnTo>
                    <a:pt x="244226" y="85226"/>
                  </a:lnTo>
                  <a:lnTo>
                    <a:pt x="239242" y="78994"/>
                  </a:lnTo>
                  <a:lnTo>
                    <a:pt x="233289" y="73733"/>
                  </a:lnTo>
                  <a:lnTo>
                    <a:pt x="226802" y="69961"/>
                  </a:lnTo>
                  <a:lnTo>
                    <a:pt x="219783" y="67689"/>
                  </a:lnTo>
                  <a:lnTo>
                    <a:pt x="212229" y="66928"/>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833805" y="581659"/>
              <a:ext cx="142011" cy="143383"/>
            </a:xfrm>
            <a:prstGeom prst="rect">
              <a:avLst/>
            </a:prstGeom>
          </p:spPr>
        </p:pic>
        <p:sp>
          <p:nvSpPr>
            <p:cNvPr id="5" name="object 5"/>
            <p:cNvSpPr/>
            <p:nvPr/>
          </p:nvSpPr>
          <p:spPr>
            <a:xfrm>
              <a:off x="556831" y="521588"/>
              <a:ext cx="250825" cy="193675"/>
            </a:xfrm>
            <a:custGeom>
              <a:avLst/>
              <a:gdLst/>
              <a:ahLst/>
              <a:cxnLst/>
              <a:rect l="l" t="t" r="r" b="b"/>
              <a:pathLst>
                <a:path w="250825" h="193675">
                  <a:moveTo>
                    <a:pt x="0" y="3556"/>
                  </a:moveTo>
                  <a:lnTo>
                    <a:pt x="115925" y="3556"/>
                  </a:lnTo>
                  <a:lnTo>
                    <a:pt x="115925" y="29463"/>
                  </a:lnTo>
                  <a:lnTo>
                    <a:pt x="70688" y="29463"/>
                  </a:lnTo>
                  <a:lnTo>
                    <a:pt x="70688" y="193166"/>
                  </a:lnTo>
                  <a:lnTo>
                    <a:pt x="45085" y="193166"/>
                  </a:lnTo>
                  <a:lnTo>
                    <a:pt x="45085" y="29463"/>
                  </a:lnTo>
                  <a:lnTo>
                    <a:pt x="0" y="29463"/>
                  </a:lnTo>
                  <a:lnTo>
                    <a:pt x="0" y="3556"/>
                  </a:lnTo>
                  <a:close/>
                </a:path>
                <a:path w="250825" h="193675">
                  <a:moveTo>
                    <a:pt x="143624" y="0"/>
                  </a:moveTo>
                  <a:lnTo>
                    <a:pt x="169519" y="0"/>
                  </a:lnTo>
                  <a:lnTo>
                    <a:pt x="169519" y="90424"/>
                  </a:lnTo>
                  <a:lnTo>
                    <a:pt x="174791" y="84714"/>
                  </a:lnTo>
                  <a:lnTo>
                    <a:pt x="203301" y="66928"/>
                  </a:lnTo>
                  <a:lnTo>
                    <a:pt x="212229" y="66928"/>
                  </a:lnTo>
                  <a:lnTo>
                    <a:pt x="247786" y="92090"/>
                  </a:lnTo>
                  <a:lnTo>
                    <a:pt x="250634" y="107569"/>
                  </a:lnTo>
                  <a:lnTo>
                    <a:pt x="250634" y="193166"/>
                  </a:lnTo>
                  <a:lnTo>
                    <a:pt x="224739" y="193166"/>
                  </a:lnTo>
                  <a:lnTo>
                    <a:pt x="224739" y="114935"/>
                  </a:lnTo>
                  <a:lnTo>
                    <a:pt x="224739" y="107187"/>
                  </a:lnTo>
                  <a:lnTo>
                    <a:pt x="222770" y="100964"/>
                  </a:lnTo>
                  <a:lnTo>
                    <a:pt x="218859" y="96265"/>
                  </a:lnTo>
                  <a:lnTo>
                    <a:pt x="214934" y="91566"/>
                  </a:lnTo>
                  <a:lnTo>
                    <a:pt x="209753" y="89281"/>
                  </a:lnTo>
                  <a:lnTo>
                    <a:pt x="203301" y="89281"/>
                  </a:lnTo>
                  <a:lnTo>
                    <a:pt x="171994" y="111553"/>
                  </a:lnTo>
                  <a:lnTo>
                    <a:pt x="169519" y="125475"/>
                  </a:lnTo>
                  <a:lnTo>
                    <a:pt x="169519" y="193166"/>
                  </a:lnTo>
                  <a:lnTo>
                    <a:pt x="143624" y="193166"/>
                  </a:lnTo>
                  <a:lnTo>
                    <a:pt x="143624" y="0"/>
                  </a:lnTo>
                  <a:close/>
                </a:path>
              </a:pathLst>
            </a:custGeom>
            <a:ln w="13716">
              <a:solidFill>
                <a:srgbClr val="384F54"/>
              </a:solidFill>
            </a:ln>
          </p:spPr>
          <p:txBody>
            <a:bodyPr wrap="square" lIns="0" tIns="0" rIns="0" bIns="0" rtlCol="0"/>
            <a:lstStyle/>
            <a:p>
              <a:endParaRPr/>
            </a:p>
          </p:txBody>
        </p:sp>
      </p:grpSp>
      <p:pic>
        <p:nvPicPr>
          <p:cNvPr id="6" name="object 6"/>
          <p:cNvPicPr/>
          <p:nvPr/>
        </p:nvPicPr>
        <p:blipFill>
          <a:blip r:embed="rId3" cstate="print"/>
          <a:stretch>
            <a:fillRect/>
          </a:stretch>
        </p:blipFill>
        <p:spPr>
          <a:xfrm>
            <a:off x="1137970" y="581659"/>
            <a:ext cx="663905" cy="143383"/>
          </a:xfrm>
          <a:prstGeom prst="rect">
            <a:avLst/>
          </a:prstGeom>
        </p:spPr>
      </p:pic>
      <p:grpSp>
        <p:nvGrpSpPr>
          <p:cNvPr id="7" name="object 7"/>
          <p:cNvGrpSpPr/>
          <p:nvPr/>
        </p:nvGrpSpPr>
        <p:grpSpPr>
          <a:xfrm>
            <a:off x="1967992" y="512318"/>
            <a:ext cx="1453515" cy="212725"/>
            <a:chOff x="1967992" y="512318"/>
            <a:chExt cx="1453515" cy="212725"/>
          </a:xfrm>
        </p:grpSpPr>
        <p:sp>
          <p:nvSpPr>
            <p:cNvPr id="8" name="object 8"/>
            <p:cNvSpPr/>
            <p:nvPr/>
          </p:nvSpPr>
          <p:spPr>
            <a:xfrm>
              <a:off x="1974850" y="519176"/>
              <a:ext cx="34290" cy="75565"/>
            </a:xfrm>
            <a:custGeom>
              <a:avLst/>
              <a:gdLst/>
              <a:ahLst/>
              <a:cxnLst/>
              <a:rect l="l" t="t" r="r" b="b"/>
              <a:pathLst>
                <a:path w="34289" h="75565">
                  <a:moveTo>
                    <a:pt x="19557" y="0"/>
                  </a:moveTo>
                  <a:lnTo>
                    <a:pt x="0" y="35560"/>
                  </a:lnTo>
                  <a:lnTo>
                    <a:pt x="0" y="75311"/>
                  </a:lnTo>
                  <a:lnTo>
                    <a:pt x="33781" y="75311"/>
                  </a:lnTo>
                  <a:lnTo>
                    <a:pt x="33781" y="41528"/>
                  </a:lnTo>
                  <a:lnTo>
                    <a:pt x="17018" y="41528"/>
                  </a:lnTo>
                  <a:lnTo>
                    <a:pt x="18426" y="33101"/>
                  </a:lnTo>
                  <a:lnTo>
                    <a:pt x="21336" y="25352"/>
                  </a:lnTo>
                  <a:lnTo>
                    <a:pt x="25769" y="18293"/>
                  </a:lnTo>
                  <a:lnTo>
                    <a:pt x="31750" y="11937"/>
                  </a:lnTo>
                  <a:lnTo>
                    <a:pt x="19557" y="0"/>
                  </a:lnTo>
                  <a:close/>
                </a:path>
              </a:pathLst>
            </a:custGeom>
            <a:solidFill>
              <a:srgbClr val="000000"/>
            </a:solidFill>
          </p:spPr>
          <p:txBody>
            <a:bodyPr wrap="square" lIns="0" tIns="0" rIns="0" bIns="0" rtlCol="0"/>
            <a:lstStyle/>
            <a:p>
              <a:endParaRPr/>
            </a:p>
          </p:txBody>
        </p:sp>
        <p:sp>
          <p:nvSpPr>
            <p:cNvPr id="9" name="object 9"/>
            <p:cNvSpPr/>
            <p:nvPr/>
          </p:nvSpPr>
          <p:spPr>
            <a:xfrm>
              <a:off x="1974850" y="519176"/>
              <a:ext cx="34290" cy="75565"/>
            </a:xfrm>
            <a:custGeom>
              <a:avLst/>
              <a:gdLst/>
              <a:ahLst/>
              <a:cxnLst/>
              <a:rect l="l" t="t" r="r" b="b"/>
              <a:pathLst>
                <a:path w="34289" h="75565">
                  <a:moveTo>
                    <a:pt x="19557" y="0"/>
                  </a:moveTo>
                  <a:lnTo>
                    <a:pt x="31750" y="11937"/>
                  </a:lnTo>
                  <a:lnTo>
                    <a:pt x="25769" y="18293"/>
                  </a:lnTo>
                  <a:lnTo>
                    <a:pt x="21336" y="25352"/>
                  </a:lnTo>
                  <a:lnTo>
                    <a:pt x="18426" y="33101"/>
                  </a:lnTo>
                  <a:lnTo>
                    <a:pt x="17018" y="41528"/>
                  </a:lnTo>
                  <a:lnTo>
                    <a:pt x="33781" y="41528"/>
                  </a:lnTo>
                  <a:lnTo>
                    <a:pt x="33781" y="75311"/>
                  </a:lnTo>
                  <a:lnTo>
                    <a:pt x="0" y="75311"/>
                  </a:lnTo>
                  <a:lnTo>
                    <a:pt x="0" y="41783"/>
                  </a:lnTo>
                  <a:lnTo>
                    <a:pt x="0" y="35560"/>
                  </a:lnTo>
                  <a:lnTo>
                    <a:pt x="15226" y="4954"/>
                  </a:lnTo>
                  <a:lnTo>
                    <a:pt x="19557" y="0"/>
                  </a:lnTo>
                  <a:close/>
                </a:path>
              </a:pathLst>
            </a:custGeom>
            <a:ln w="13716">
              <a:solidFill>
                <a:srgbClr val="384F54"/>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2046859" y="514731"/>
              <a:ext cx="1374394" cy="210312"/>
            </a:xfrm>
            <a:prstGeom prst="rect">
              <a:avLst/>
            </a:prstGeom>
          </p:spPr>
        </p:pic>
      </p:grpSp>
      <p:grpSp>
        <p:nvGrpSpPr>
          <p:cNvPr id="11" name="object 11"/>
          <p:cNvGrpSpPr/>
          <p:nvPr/>
        </p:nvGrpSpPr>
        <p:grpSpPr>
          <a:xfrm>
            <a:off x="3589146" y="514730"/>
            <a:ext cx="408940" cy="210820"/>
            <a:chOff x="3589146" y="514730"/>
            <a:chExt cx="408940" cy="210820"/>
          </a:xfrm>
        </p:grpSpPr>
        <p:sp>
          <p:nvSpPr>
            <p:cNvPr id="12" name="object 12"/>
            <p:cNvSpPr/>
            <p:nvPr/>
          </p:nvSpPr>
          <p:spPr>
            <a:xfrm>
              <a:off x="3596004" y="521588"/>
              <a:ext cx="395605" cy="196850"/>
            </a:xfrm>
            <a:custGeom>
              <a:avLst/>
              <a:gdLst/>
              <a:ahLst/>
              <a:cxnLst/>
              <a:rect l="l" t="t" r="r" b="b"/>
              <a:pathLst>
                <a:path w="395604" h="196850">
                  <a:moveTo>
                    <a:pt x="201930" y="66928"/>
                  </a:moveTo>
                  <a:lnTo>
                    <a:pt x="161162" y="86233"/>
                  </a:lnTo>
                  <a:lnTo>
                    <a:pt x="143891" y="131190"/>
                  </a:lnTo>
                  <a:lnTo>
                    <a:pt x="144962" y="144309"/>
                  </a:lnTo>
                  <a:lnTo>
                    <a:pt x="170058" y="185880"/>
                  </a:lnTo>
                  <a:lnTo>
                    <a:pt x="202437" y="196596"/>
                  </a:lnTo>
                  <a:lnTo>
                    <a:pt x="215868" y="194857"/>
                  </a:lnTo>
                  <a:lnTo>
                    <a:pt x="228155" y="189642"/>
                  </a:lnTo>
                  <a:lnTo>
                    <a:pt x="239299" y="180951"/>
                  </a:lnTo>
                  <a:lnTo>
                    <a:pt x="245751" y="173100"/>
                  </a:lnTo>
                  <a:lnTo>
                    <a:pt x="211962" y="173100"/>
                  </a:lnTo>
                  <a:lnTo>
                    <a:pt x="203741" y="172339"/>
                  </a:lnTo>
                  <a:lnTo>
                    <a:pt x="174037" y="147383"/>
                  </a:lnTo>
                  <a:lnTo>
                    <a:pt x="171069" y="131190"/>
                  </a:lnTo>
                  <a:lnTo>
                    <a:pt x="171830" y="123449"/>
                  </a:lnTo>
                  <a:lnTo>
                    <a:pt x="196564" y="94329"/>
                  </a:lnTo>
                  <a:lnTo>
                    <a:pt x="211962" y="91312"/>
                  </a:lnTo>
                  <a:lnTo>
                    <a:pt x="246657" y="91312"/>
                  </a:lnTo>
                  <a:lnTo>
                    <a:pt x="245397" y="89376"/>
                  </a:lnTo>
                  <a:lnTo>
                    <a:pt x="209000" y="67427"/>
                  </a:lnTo>
                  <a:lnTo>
                    <a:pt x="201930" y="66928"/>
                  </a:lnTo>
                  <a:close/>
                </a:path>
                <a:path w="395604" h="196850">
                  <a:moveTo>
                    <a:pt x="275209" y="168783"/>
                  </a:moveTo>
                  <a:lnTo>
                    <a:pt x="249300" y="168783"/>
                  </a:lnTo>
                  <a:lnTo>
                    <a:pt x="249300" y="193166"/>
                  </a:lnTo>
                  <a:lnTo>
                    <a:pt x="275209" y="193166"/>
                  </a:lnTo>
                  <a:lnTo>
                    <a:pt x="275209" y="168783"/>
                  </a:lnTo>
                  <a:close/>
                </a:path>
                <a:path w="395604" h="196850">
                  <a:moveTo>
                    <a:pt x="246657" y="91312"/>
                  </a:moveTo>
                  <a:lnTo>
                    <a:pt x="211962" y="91312"/>
                  </a:lnTo>
                  <a:lnTo>
                    <a:pt x="220057" y="92073"/>
                  </a:lnTo>
                  <a:lnTo>
                    <a:pt x="227568" y="94345"/>
                  </a:lnTo>
                  <a:lnTo>
                    <a:pt x="252222" y="124059"/>
                  </a:lnTo>
                  <a:lnTo>
                    <a:pt x="252984" y="132207"/>
                  </a:lnTo>
                  <a:lnTo>
                    <a:pt x="252222" y="140227"/>
                  </a:lnTo>
                  <a:lnTo>
                    <a:pt x="227568" y="170053"/>
                  </a:lnTo>
                  <a:lnTo>
                    <a:pt x="211962" y="173100"/>
                  </a:lnTo>
                  <a:lnTo>
                    <a:pt x="245751" y="173100"/>
                  </a:lnTo>
                  <a:lnTo>
                    <a:pt x="249300" y="168783"/>
                  </a:lnTo>
                  <a:lnTo>
                    <a:pt x="275209" y="168783"/>
                  </a:lnTo>
                  <a:lnTo>
                    <a:pt x="275209" y="95376"/>
                  </a:lnTo>
                  <a:lnTo>
                    <a:pt x="249300" y="95376"/>
                  </a:lnTo>
                  <a:lnTo>
                    <a:pt x="246657" y="91312"/>
                  </a:lnTo>
                  <a:close/>
                </a:path>
                <a:path w="395604" h="196850">
                  <a:moveTo>
                    <a:pt x="275209" y="70358"/>
                  </a:moveTo>
                  <a:lnTo>
                    <a:pt x="249300" y="70358"/>
                  </a:lnTo>
                  <a:lnTo>
                    <a:pt x="249300" y="95376"/>
                  </a:lnTo>
                  <a:lnTo>
                    <a:pt x="275209" y="95376"/>
                  </a:lnTo>
                  <a:lnTo>
                    <a:pt x="275209" y="70358"/>
                  </a:lnTo>
                  <a:close/>
                </a:path>
                <a:path w="395604" h="196850">
                  <a:moveTo>
                    <a:pt x="330327" y="162687"/>
                  </a:moveTo>
                  <a:lnTo>
                    <a:pt x="310007" y="172465"/>
                  </a:lnTo>
                  <a:lnTo>
                    <a:pt x="318889" y="183040"/>
                  </a:lnTo>
                  <a:lnTo>
                    <a:pt x="328961" y="190579"/>
                  </a:lnTo>
                  <a:lnTo>
                    <a:pt x="340225" y="195093"/>
                  </a:lnTo>
                  <a:lnTo>
                    <a:pt x="352679" y="196596"/>
                  </a:lnTo>
                  <a:lnTo>
                    <a:pt x="360965" y="195879"/>
                  </a:lnTo>
                  <a:lnTo>
                    <a:pt x="391617" y="173100"/>
                  </a:lnTo>
                  <a:lnTo>
                    <a:pt x="344932" y="173100"/>
                  </a:lnTo>
                  <a:lnTo>
                    <a:pt x="337566" y="169545"/>
                  </a:lnTo>
                  <a:lnTo>
                    <a:pt x="330327" y="162687"/>
                  </a:lnTo>
                  <a:close/>
                </a:path>
                <a:path w="395604" h="196850">
                  <a:moveTo>
                    <a:pt x="354711" y="66928"/>
                  </a:moveTo>
                  <a:lnTo>
                    <a:pt x="317198" y="88614"/>
                  </a:lnTo>
                  <a:lnTo>
                    <a:pt x="314325" y="110871"/>
                  </a:lnTo>
                  <a:lnTo>
                    <a:pt x="316992" y="117856"/>
                  </a:lnTo>
                  <a:lnTo>
                    <a:pt x="351663" y="139953"/>
                  </a:lnTo>
                  <a:lnTo>
                    <a:pt x="360904" y="144244"/>
                  </a:lnTo>
                  <a:lnTo>
                    <a:pt x="367490" y="148748"/>
                  </a:lnTo>
                  <a:lnTo>
                    <a:pt x="371433" y="153491"/>
                  </a:lnTo>
                  <a:lnTo>
                    <a:pt x="372645" y="158114"/>
                  </a:lnTo>
                  <a:lnTo>
                    <a:pt x="372745" y="162306"/>
                  </a:lnTo>
                  <a:lnTo>
                    <a:pt x="370713" y="165735"/>
                  </a:lnTo>
                  <a:lnTo>
                    <a:pt x="366775" y="168656"/>
                  </a:lnTo>
                  <a:lnTo>
                    <a:pt x="362712" y="171576"/>
                  </a:lnTo>
                  <a:lnTo>
                    <a:pt x="358013" y="173100"/>
                  </a:lnTo>
                  <a:lnTo>
                    <a:pt x="391617" y="173100"/>
                  </a:lnTo>
                  <a:lnTo>
                    <a:pt x="391937" y="172577"/>
                  </a:lnTo>
                  <a:lnTo>
                    <a:pt x="394309" y="165590"/>
                  </a:lnTo>
                  <a:lnTo>
                    <a:pt x="395056" y="158496"/>
                  </a:lnTo>
                  <a:lnTo>
                    <a:pt x="395097" y="149225"/>
                  </a:lnTo>
                  <a:lnTo>
                    <a:pt x="392175" y="141732"/>
                  </a:lnTo>
                  <a:lnTo>
                    <a:pt x="357505" y="118237"/>
                  </a:lnTo>
                  <a:lnTo>
                    <a:pt x="348763" y="114305"/>
                  </a:lnTo>
                  <a:lnTo>
                    <a:pt x="342534" y="110315"/>
                  </a:lnTo>
                  <a:lnTo>
                    <a:pt x="338806" y="106253"/>
                  </a:lnTo>
                  <a:lnTo>
                    <a:pt x="337566" y="102108"/>
                  </a:lnTo>
                  <a:lnTo>
                    <a:pt x="337566" y="94361"/>
                  </a:lnTo>
                  <a:lnTo>
                    <a:pt x="342773" y="90424"/>
                  </a:lnTo>
                  <a:lnTo>
                    <a:pt x="387637" y="90424"/>
                  </a:lnTo>
                  <a:lnTo>
                    <a:pt x="393827" y="84962"/>
                  </a:lnTo>
                  <a:lnTo>
                    <a:pt x="383214" y="77088"/>
                  </a:lnTo>
                  <a:lnTo>
                    <a:pt x="373221" y="71469"/>
                  </a:lnTo>
                  <a:lnTo>
                    <a:pt x="363716" y="68068"/>
                  </a:lnTo>
                  <a:lnTo>
                    <a:pt x="354711" y="66928"/>
                  </a:lnTo>
                  <a:close/>
                </a:path>
                <a:path w="395604" h="196850">
                  <a:moveTo>
                    <a:pt x="387637" y="90424"/>
                  </a:moveTo>
                  <a:lnTo>
                    <a:pt x="357759" y="90424"/>
                  </a:lnTo>
                  <a:lnTo>
                    <a:pt x="361569" y="91312"/>
                  </a:lnTo>
                  <a:lnTo>
                    <a:pt x="368173" y="94614"/>
                  </a:lnTo>
                  <a:lnTo>
                    <a:pt x="371983" y="97027"/>
                  </a:lnTo>
                  <a:lnTo>
                    <a:pt x="376555" y="100202"/>
                  </a:lnTo>
                  <a:lnTo>
                    <a:pt x="387637" y="90424"/>
                  </a:lnTo>
                  <a:close/>
                </a:path>
                <a:path w="395604" h="196850">
                  <a:moveTo>
                    <a:pt x="25908" y="0"/>
                  </a:moveTo>
                  <a:lnTo>
                    <a:pt x="0" y="0"/>
                  </a:lnTo>
                  <a:lnTo>
                    <a:pt x="0" y="193166"/>
                  </a:lnTo>
                  <a:lnTo>
                    <a:pt x="25908" y="193166"/>
                  </a:lnTo>
                  <a:lnTo>
                    <a:pt x="25908" y="125475"/>
                  </a:lnTo>
                  <a:lnTo>
                    <a:pt x="26527" y="118235"/>
                  </a:lnTo>
                  <a:lnTo>
                    <a:pt x="51478" y="90424"/>
                  </a:lnTo>
                  <a:lnTo>
                    <a:pt x="25908" y="90424"/>
                  </a:lnTo>
                  <a:lnTo>
                    <a:pt x="25908" y="0"/>
                  </a:lnTo>
                  <a:close/>
                </a:path>
                <a:path w="395604" h="196850">
                  <a:moveTo>
                    <a:pt x="102741" y="89281"/>
                  </a:moveTo>
                  <a:lnTo>
                    <a:pt x="66167" y="89281"/>
                  </a:lnTo>
                  <a:lnTo>
                    <a:pt x="71374" y="91566"/>
                  </a:lnTo>
                  <a:lnTo>
                    <a:pt x="79248" y="100964"/>
                  </a:lnTo>
                  <a:lnTo>
                    <a:pt x="81153" y="107187"/>
                  </a:lnTo>
                  <a:lnTo>
                    <a:pt x="81153" y="193166"/>
                  </a:lnTo>
                  <a:lnTo>
                    <a:pt x="107061" y="193166"/>
                  </a:lnTo>
                  <a:lnTo>
                    <a:pt x="107027" y="107187"/>
                  </a:lnTo>
                  <a:lnTo>
                    <a:pt x="106346" y="99550"/>
                  </a:lnTo>
                  <a:lnTo>
                    <a:pt x="104203" y="92090"/>
                  </a:lnTo>
                  <a:lnTo>
                    <a:pt x="102741" y="89281"/>
                  </a:lnTo>
                  <a:close/>
                </a:path>
                <a:path w="395604" h="196850">
                  <a:moveTo>
                    <a:pt x="68707" y="66928"/>
                  </a:moveTo>
                  <a:lnTo>
                    <a:pt x="59690" y="66928"/>
                  </a:lnTo>
                  <a:lnTo>
                    <a:pt x="52197" y="68834"/>
                  </a:lnTo>
                  <a:lnTo>
                    <a:pt x="25908" y="90424"/>
                  </a:lnTo>
                  <a:lnTo>
                    <a:pt x="51478" y="90424"/>
                  </a:lnTo>
                  <a:lnTo>
                    <a:pt x="52976" y="89945"/>
                  </a:lnTo>
                  <a:lnTo>
                    <a:pt x="59690" y="89281"/>
                  </a:lnTo>
                  <a:lnTo>
                    <a:pt x="102741" y="89281"/>
                  </a:lnTo>
                  <a:lnTo>
                    <a:pt x="100631" y="85226"/>
                  </a:lnTo>
                  <a:lnTo>
                    <a:pt x="95631" y="78994"/>
                  </a:lnTo>
                  <a:lnTo>
                    <a:pt x="89727" y="73733"/>
                  </a:lnTo>
                  <a:lnTo>
                    <a:pt x="83264" y="69961"/>
                  </a:lnTo>
                  <a:lnTo>
                    <a:pt x="76253" y="67689"/>
                  </a:lnTo>
                  <a:lnTo>
                    <a:pt x="68707" y="66928"/>
                  </a:lnTo>
                  <a:close/>
                </a:path>
              </a:pathLst>
            </a:custGeom>
            <a:solidFill>
              <a:srgbClr val="000000"/>
            </a:solidFill>
          </p:spPr>
          <p:txBody>
            <a:bodyPr wrap="square" lIns="0" tIns="0" rIns="0" bIns="0" rtlCol="0"/>
            <a:lstStyle/>
            <a:p>
              <a:endParaRPr/>
            </a:p>
          </p:txBody>
        </p:sp>
        <p:sp>
          <p:nvSpPr>
            <p:cNvPr id="13" name="object 13"/>
            <p:cNvSpPr/>
            <p:nvPr/>
          </p:nvSpPr>
          <p:spPr>
            <a:xfrm>
              <a:off x="3767073" y="612901"/>
              <a:ext cx="81915" cy="81915"/>
            </a:xfrm>
            <a:custGeom>
              <a:avLst/>
              <a:gdLst/>
              <a:ahLst/>
              <a:cxnLst/>
              <a:rect l="l" t="t" r="r" b="b"/>
              <a:pathLst>
                <a:path w="81914" h="81915">
                  <a:moveTo>
                    <a:pt x="40893" y="0"/>
                  </a:moveTo>
                  <a:lnTo>
                    <a:pt x="6857" y="18178"/>
                  </a:lnTo>
                  <a:lnTo>
                    <a:pt x="0" y="39877"/>
                  </a:lnTo>
                  <a:lnTo>
                    <a:pt x="740" y="48307"/>
                  </a:lnTo>
                  <a:lnTo>
                    <a:pt x="25130" y="78740"/>
                  </a:lnTo>
                  <a:lnTo>
                    <a:pt x="40893" y="81787"/>
                  </a:lnTo>
                  <a:lnTo>
                    <a:pt x="48988" y="81025"/>
                  </a:lnTo>
                  <a:lnTo>
                    <a:pt x="78867" y="56388"/>
                  </a:lnTo>
                  <a:lnTo>
                    <a:pt x="81914" y="40894"/>
                  </a:lnTo>
                  <a:lnTo>
                    <a:pt x="81152" y="32746"/>
                  </a:lnTo>
                  <a:lnTo>
                    <a:pt x="56499" y="3032"/>
                  </a:lnTo>
                  <a:lnTo>
                    <a:pt x="40893" y="0"/>
                  </a:lnTo>
                  <a:close/>
                </a:path>
              </a:pathLst>
            </a:custGeom>
            <a:ln w="13716">
              <a:solidFill>
                <a:srgbClr val="384F54"/>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3899153" y="581659"/>
              <a:ext cx="98806" cy="143383"/>
            </a:xfrm>
            <a:prstGeom prst="rect">
              <a:avLst/>
            </a:prstGeom>
          </p:spPr>
        </p:pic>
        <p:sp>
          <p:nvSpPr>
            <p:cNvPr id="15" name="object 15"/>
            <p:cNvSpPr/>
            <p:nvPr/>
          </p:nvSpPr>
          <p:spPr>
            <a:xfrm>
              <a:off x="3739895" y="588517"/>
              <a:ext cx="131445" cy="130175"/>
            </a:xfrm>
            <a:custGeom>
              <a:avLst/>
              <a:gdLst/>
              <a:ahLst/>
              <a:cxnLst/>
              <a:rect l="l" t="t" r="r" b="b"/>
              <a:pathLst>
                <a:path w="131445" h="130175">
                  <a:moveTo>
                    <a:pt x="58038" y="0"/>
                  </a:moveTo>
                  <a:lnTo>
                    <a:pt x="96853" y="17018"/>
                  </a:lnTo>
                  <a:lnTo>
                    <a:pt x="105409" y="28448"/>
                  </a:lnTo>
                  <a:lnTo>
                    <a:pt x="105409" y="3429"/>
                  </a:lnTo>
                  <a:lnTo>
                    <a:pt x="131317" y="3429"/>
                  </a:lnTo>
                  <a:lnTo>
                    <a:pt x="131317" y="126237"/>
                  </a:lnTo>
                  <a:lnTo>
                    <a:pt x="105409" y="126237"/>
                  </a:lnTo>
                  <a:lnTo>
                    <a:pt x="105409" y="101854"/>
                  </a:lnTo>
                  <a:lnTo>
                    <a:pt x="95408" y="114022"/>
                  </a:lnTo>
                  <a:lnTo>
                    <a:pt x="84264" y="122713"/>
                  </a:lnTo>
                  <a:lnTo>
                    <a:pt x="71977" y="127928"/>
                  </a:lnTo>
                  <a:lnTo>
                    <a:pt x="58546" y="129667"/>
                  </a:lnTo>
                  <a:lnTo>
                    <a:pt x="46880" y="128476"/>
                  </a:lnTo>
                  <a:lnTo>
                    <a:pt x="9644" y="100570"/>
                  </a:lnTo>
                  <a:lnTo>
                    <a:pt x="0" y="64262"/>
                  </a:lnTo>
                  <a:lnTo>
                    <a:pt x="1073" y="51808"/>
                  </a:lnTo>
                  <a:lnTo>
                    <a:pt x="26320" y="10876"/>
                  </a:lnTo>
                  <a:lnTo>
                    <a:pt x="46704" y="1212"/>
                  </a:lnTo>
                  <a:lnTo>
                    <a:pt x="58038" y="0"/>
                  </a:lnTo>
                  <a:close/>
                </a:path>
              </a:pathLst>
            </a:custGeom>
            <a:ln w="13716">
              <a:solidFill>
                <a:srgbClr val="384F54"/>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3589146" y="514730"/>
              <a:ext cx="120777" cy="206883"/>
            </a:xfrm>
            <a:prstGeom prst="rect">
              <a:avLst/>
            </a:prstGeom>
          </p:spPr>
        </p:pic>
      </p:grpSp>
      <p:grpSp>
        <p:nvGrpSpPr>
          <p:cNvPr id="17" name="object 17"/>
          <p:cNvGrpSpPr/>
          <p:nvPr/>
        </p:nvGrpSpPr>
        <p:grpSpPr>
          <a:xfrm>
            <a:off x="4165853" y="514730"/>
            <a:ext cx="601980" cy="210820"/>
            <a:chOff x="4165853" y="514730"/>
            <a:chExt cx="601980" cy="210820"/>
          </a:xfrm>
        </p:grpSpPr>
        <p:sp>
          <p:nvSpPr>
            <p:cNvPr id="18" name="object 18"/>
            <p:cNvSpPr/>
            <p:nvPr/>
          </p:nvSpPr>
          <p:spPr>
            <a:xfrm>
              <a:off x="4172711" y="521588"/>
              <a:ext cx="588010" cy="196850"/>
            </a:xfrm>
            <a:custGeom>
              <a:avLst/>
              <a:gdLst/>
              <a:ahLst/>
              <a:cxnLst/>
              <a:rect l="l" t="t" r="r" b="b"/>
              <a:pathLst>
                <a:path w="588010" h="196850">
                  <a:moveTo>
                    <a:pt x="386841" y="66928"/>
                  </a:moveTo>
                  <a:lnTo>
                    <a:pt x="341122" y="86106"/>
                  </a:lnTo>
                  <a:lnTo>
                    <a:pt x="322452" y="131190"/>
                  </a:lnTo>
                  <a:lnTo>
                    <a:pt x="323617" y="144599"/>
                  </a:lnTo>
                  <a:lnTo>
                    <a:pt x="350783" y="186041"/>
                  </a:lnTo>
                  <a:lnTo>
                    <a:pt x="386841" y="196596"/>
                  </a:lnTo>
                  <a:lnTo>
                    <a:pt x="403768" y="194879"/>
                  </a:lnTo>
                  <a:lnTo>
                    <a:pt x="418909" y="189722"/>
                  </a:lnTo>
                  <a:lnTo>
                    <a:pt x="432240" y="181111"/>
                  </a:lnTo>
                  <a:lnTo>
                    <a:pt x="439868" y="173100"/>
                  </a:lnTo>
                  <a:lnTo>
                    <a:pt x="387985" y="173100"/>
                  </a:lnTo>
                  <a:lnTo>
                    <a:pt x="380982" y="172553"/>
                  </a:lnTo>
                  <a:lnTo>
                    <a:pt x="348317" y="145585"/>
                  </a:lnTo>
                  <a:lnTo>
                    <a:pt x="346075" y="136778"/>
                  </a:lnTo>
                  <a:lnTo>
                    <a:pt x="450850" y="136778"/>
                  </a:lnTo>
                  <a:lnTo>
                    <a:pt x="449754" y="121989"/>
                  </a:lnTo>
                  <a:lnTo>
                    <a:pt x="448212" y="116077"/>
                  </a:lnTo>
                  <a:lnTo>
                    <a:pt x="348741" y="116077"/>
                  </a:lnTo>
                  <a:lnTo>
                    <a:pt x="355409" y="105003"/>
                  </a:lnTo>
                  <a:lnTo>
                    <a:pt x="363981" y="97107"/>
                  </a:lnTo>
                  <a:lnTo>
                    <a:pt x="374459" y="92378"/>
                  </a:lnTo>
                  <a:lnTo>
                    <a:pt x="386841" y="90805"/>
                  </a:lnTo>
                  <a:lnTo>
                    <a:pt x="435691" y="90805"/>
                  </a:lnTo>
                  <a:lnTo>
                    <a:pt x="432180" y="86360"/>
                  </a:lnTo>
                  <a:lnTo>
                    <a:pt x="422274" y="77858"/>
                  </a:lnTo>
                  <a:lnTo>
                    <a:pt x="411416" y="71786"/>
                  </a:lnTo>
                  <a:lnTo>
                    <a:pt x="399605" y="68143"/>
                  </a:lnTo>
                  <a:lnTo>
                    <a:pt x="386841" y="66928"/>
                  </a:lnTo>
                  <a:close/>
                </a:path>
                <a:path w="588010" h="196850">
                  <a:moveTo>
                    <a:pt x="424941" y="154812"/>
                  </a:moveTo>
                  <a:lnTo>
                    <a:pt x="417060" y="162814"/>
                  </a:lnTo>
                  <a:lnTo>
                    <a:pt x="408273" y="168529"/>
                  </a:lnTo>
                  <a:lnTo>
                    <a:pt x="398581" y="171958"/>
                  </a:lnTo>
                  <a:lnTo>
                    <a:pt x="387985" y="173100"/>
                  </a:lnTo>
                  <a:lnTo>
                    <a:pt x="439868" y="173100"/>
                  </a:lnTo>
                  <a:lnTo>
                    <a:pt x="443738" y="169037"/>
                  </a:lnTo>
                  <a:lnTo>
                    <a:pt x="424941" y="154812"/>
                  </a:lnTo>
                  <a:close/>
                </a:path>
                <a:path w="588010" h="196850">
                  <a:moveTo>
                    <a:pt x="435691" y="90805"/>
                  </a:moveTo>
                  <a:lnTo>
                    <a:pt x="386841" y="90805"/>
                  </a:lnTo>
                  <a:lnTo>
                    <a:pt x="398293" y="92378"/>
                  </a:lnTo>
                  <a:lnTo>
                    <a:pt x="408257" y="97107"/>
                  </a:lnTo>
                  <a:lnTo>
                    <a:pt x="416720" y="105003"/>
                  </a:lnTo>
                  <a:lnTo>
                    <a:pt x="423672" y="116077"/>
                  </a:lnTo>
                  <a:lnTo>
                    <a:pt x="448212" y="116077"/>
                  </a:lnTo>
                  <a:lnTo>
                    <a:pt x="446277" y="108664"/>
                  </a:lnTo>
                  <a:lnTo>
                    <a:pt x="440420" y="96791"/>
                  </a:lnTo>
                  <a:lnTo>
                    <a:pt x="435691" y="90805"/>
                  </a:lnTo>
                  <a:close/>
                </a:path>
                <a:path w="588010" h="196850">
                  <a:moveTo>
                    <a:pt x="228346" y="66928"/>
                  </a:moveTo>
                  <a:lnTo>
                    <a:pt x="182625" y="86106"/>
                  </a:lnTo>
                  <a:lnTo>
                    <a:pt x="163957" y="131190"/>
                  </a:lnTo>
                  <a:lnTo>
                    <a:pt x="165121" y="144599"/>
                  </a:lnTo>
                  <a:lnTo>
                    <a:pt x="192287" y="186041"/>
                  </a:lnTo>
                  <a:lnTo>
                    <a:pt x="228346" y="196596"/>
                  </a:lnTo>
                  <a:lnTo>
                    <a:pt x="245272" y="194879"/>
                  </a:lnTo>
                  <a:lnTo>
                    <a:pt x="260413" y="189722"/>
                  </a:lnTo>
                  <a:lnTo>
                    <a:pt x="273744" y="181111"/>
                  </a:lnTo>
                  <a:lnTo>
                    <a:pt x="281372" y="173100"/>
                  </a:lnTo>
                  <a:lnTo>
                    <a:pt x="229488" y="173100"/>
                  </a:lnTo>
                  <a:lnTo>
                    <a:pt x="222486" y="172553"/>
                  </a:lnTo>
                  <a:lnTo>
                    <a:pt x="189821" y="145585"/>
                  </a:lnTo>
                  <a:lnTo>
                    <a:pt x="187578" y="136778"/>
                  </a:lnTo>
                  <a:lnTo>
                    <a:pt x="292353" y="136778"/>
                  </a:lnTo>
                  <a:lnTo>
                    <a:pt x="291258" y="121989"/>
                  </a:lnTo>
                  <a:lnTo>
                    <a:pt x="289716" y="116077"/>
                  </a:lnTo>
                  <a:lnTo>
                    <a:pt x="190246" y="116077"/>
                  </a:lnTo>
                  <a:lnTo>
                    <a:pt x="196913" y="105003"/>
                  </a:lnTo>
                  <a:lnTo>
                    <a:pt x="205485" y="97107"/>
                  </a:lnTo>
                  <a:lnTo>
                    <a:pt x="215963" y="92378"/>
                  </a:lnTo>
                  <a:lnTo>
                    <a:pt x="228346" y="90805"/>
                  </a:lnTo>
                  <a:lnTo>
                    <a:pt x="277195" y="90805"/>
                  </a:lnTo>
                  <a:lnTo>
                    <a:pt x="273685" y="86360"/>
                  </a:lnTo>
                  <a:lnTo>
                    <a:pt x="263779" y="77858"/>
                  </a:lnTo>
                  <a:lnTo>
                    <a:pt x="252920" y="71786"/>
                  </a:lnTo>
                  <a:lnTo>
                    <a:pt x="241109" y="68143"/>
                  </a:lnTo>
                  <a:lnTo>
                    <a:pt x="228346" y="66928"/>
                  </a:lnTo>
                  <a:close/>
                </a:path>
                <a:path w="588010" h="196850">
                  <a:moveTo>
                    <a:pt x="266446" y="154812"/>
                  </a:moveTo>
                  <a:lnTo>
                    <a:pt x="258564" y="162814"/>
                  </a:lnTo>
                  <a:lnTo>
                    <a:pt x="249777" y="168529"/>
                  </a:lnTo>
                  <a:lnTo>
                    <a:pt x="240085" y="171958"/>
                  </a:lnTo>
                  <a:lnTo>
                    <a:pt x="229488" y="173100"/>
                  </a:lnTo>
                  <a:lnTo>
                    <a:pt x="281372" y="173100"/>
                  </a:lnTo>
                  <a:lnTo>
                    <a:pt x="285241" y="169037"/>
                  </a:lnTo>
                  <a:lnTo>
                    <a:pt x="266446" y="154812"/>
                  </a:lnTo>
                  <a:close/>
                </a:path>
                <a:path w="588010" h="196850">
                  <a:moveTo>
                    <a:pt x="277195" y="90805"/>
                  </a:moveTo>
                  <a:lnTo>
                    <a:pt x="228346" y="90805"/>
                  </a:lnTo>
                  <a:lnTo>
                    <a:pt x="239797" y="92378"/>
                  </a:lnTo>
                  <a:lnTo>
                    <a:pt x="249761" y="97107"/>
                  </a:lnTo>
                  <a:lnTo>
                    <a:pt x="258224" y="105003"/>
                  </a:lnTo>
                  <a:lnTo>
                    <a:pt x="265175" y="116077"/>
                  </a:lnTo>
                  <a:lnTo>
                    <a:pt x="289716" y="116077"/>
                  </a:lnTo>
                  <a:lnTo>
                    <a:pt x="287782" y="108664"/>
                  </a:lnTo>
                  <a:lnTo>
                    <a:pt x="281924" y="96791"/>
                  </a:lnTo>
                  <a:lnTo>
                    <a:pt x="277195" y="90805"/>
                  </a:lnTo>
                  <a:close/>
                </a:path>
                <a:path w="588010" h="196850">
                  <a:moveTo>
                    <a:pt x="44105" y="167259"/>
                  </a:moveTo>
                  <a:lnTo>
                    <a:pt x="25526" y="167259"/>
                  </a:lnTo>
                  <a:lnTo>
                    <a:pt x="29692" y="173666"/>
                  </a:lnTo>
                  <a:lnTo>
                    <a:pt x="67107" y="196097"/>
                  </a:lnTo>
                  <a:lnTo>
                    <a:pt x="74422" y="196596"/>
                  </a:lnTo>
                  <a:lnTo>
                    <a:pt x="85494" y="195379"/>
                  </a:lnTo>
                  <a:lnTo>
                    <a:pt x="95853" y="191722"/>
                  </a:lnTo>
                  <a:lnTo>
                    <a:pt x="105497" y="185612"/>
                  </a:lnTo>
                  <a:lnTo>
                    <a:pt x="114426" y="177037"/>
                  </a:lnTo>
                  <a:lnTo>
                    <a:pt x="118004" y="172212"/>
                  </a:lnTo>
                  <a:lnTo>
                    <a:pt x="64262" y="172212"/>
                  </a:lnTo>
                  <a:lnTo>
                    <a:pt x="55758" y="171473"/>
                  </a:lnTo>
                  <a:lnTo>
                    <a:pt x="47958" y="169259"/>
                  </a:lnTo>
                  <a:lnTo>
                    <a:pt x="44105" y="167259"/>
                  </a:lnTo>
                  <a:close/>
                </a:path>
                <a:path w="588010" h="196850">
                  <a:moveTo>
                    <a:pt x="25526" y="0"/>
                  </a:moveTo>
                  <a:lnTo>
                    <a:pt x="0" y="0"/>
                  </a:lnTo>
                  <a:lnTo>
                    <a:pt x="0" y="193166"/>
                  </a:lnTo>
                  <a:lnTo>
                    <a:pt x="25526" y="193166"/>
                  </a:lnTo>
                  <a:lnTo>
                    <a:pt x="25526" y="167259"/>
                  </a:lnTo>
                  <a:lnTo>
                    <a:pt x="44105" y="167259"/>
                  </a:lnTo>
                  <a:lnTo>
                    <a:pt x="22225" y="131190"/>
                  </a:lnTo>
                  <a:lnTo>
                    <a:pt x="22986" y="123261"/>
                  </a:lnTo>
                  <a:lnTo>
                    <a:pt x="45592" y="94614"/>
                  </a:lnTo>
                  <a:lnTo>
                    <a:pt x="25526" y="94614"/>
                  </a:lnTo>
                  <a:lnTo>
                    <a:pt x="25526" y="0"/>
                  </a:lnTo>
                  <a:close/>
                </a:path>
                <a:path w="588010" h="196850">
                  <a:moveTo>
                    <a:pt x="117589" y="90424"/>
                  </a:moveTo>
                  <a:lnTo>
                    <a:pt x="62991" y="90424"/>
                  </a:lnTo>
                  <a:lnTo>
                    <a:pt x="71259" y="91186"/>
                  </a:lnTo>
                  <a:lnTo>
                    <a:pt x="78912" y="93472"/>
                  </a:lnTo>
                  <a:lnTo>
                    <a:pt x="103506" y="123116"/>
                  </a:lnTo>
                  <a:lnTo>
                    <a:pt x="104266" y="131190"/>
                  </a:lnTo>
                  <a:lnTo>
                    <a:pt x="103528" y="139358"/>
                  </a:lnTo>
                  <a:lnTo>
                    <a:pt x="79501" y="169179"/>
                  </a:lnTo>
                  <a:lnTo>
                    <a:pt x="64262" y="172212"/>
                  </a:lnTo>
                  <a:lnTo>
                    <a:pt x="118004" y="172212"/>
                  </a:lnTo>
                  <a:lnTo>
                    <a:pt x="122001" y="166820"/>
                  </a:lnTo>
                  <a:lnTo>
                    <a:pt x="127396" y="155781"/>
                  </a:lnTo>
                  <a:lnTo>
                    <a:pt x="130625" y="143908"/>
                  </a:lnTo>
                  <a:lnTo>
                    <a:pt x="131699" y="131190"/>
                  </a:lnTo>
                  <a:lnTo>
                    <a:pt x="130603" y="118572"/>
                  </a:lnTo>
                  <a:lnTo>
                    <a:pt x="127317" y="106822"/>
                  </a:lnTo>
                  <a:lnTo>
                    <a:pt x="121840" y="95954"/>
                  </a:lnTo>
                  <a:lnTo>
                    <a:pt x="117589" y="90424"/>
                  </a:lnTo>
                  <a:close/>
                </a:path>
                <a:path w="588010" h="196850">
                  <a:moveTo>
                    <a:pt x="72898" y="66928"/>
                  </a:moveTo>
                  <a:lnTo>
                    <a:pt x="58370" y="68665"/>
                  </a:lnTo>
                  <a:lnTo>
                    <a:pt x="45640" y="73866"/>
                  </a:lnTo>
                  <a:lnTo>
                    <a:pt x="34696" y="82520"/>
                  </a:lnTo>
                  <a:lnTo>
                    <a:pt x="25526" y="94614"/>
                  </a:lnTo>
                  <a:lnTo>
                    <a:pt x="45592" y="94614"/>
                  </a:lnTo>
                  <a:lnTo>
                    <a:pt x="47708" y="93456"/>
                  </a:lnTo>
                  <a:lnTo>
                    <a:pt x="55083" y="91184"/>
                  </a:lnTo>
                  <a:lnTo>
                    <a:pt x="62991" y="90424"/>
                  </a:lnTo>
                  <a:lnTo>
                    <a:pt x="117589" y="90424"/>
                  </a:lnTo>
                  <a:lnTo>
                    <a:pt x="114173" y="85978"/>
                  </a:lnTo>
                  <a:lnTo>
                    <a:pt x="105027" y="77644"/>
                  </a:lnTo>
                  <a:lnTo>
                    <a:pt x="95107" y="71691"/>
                  </a:lnTo>
                  <a:lnTo>
                    <a:pt x="84401" y="68119"/>
                  </a:lnTo>
                  <a:lnTo>
                    <a:pt x="72898" y="66928"/>
                  </a:lnTo>
                  <a:close/>
                </a:path>
                <a:path w="588010" h="196850">
                  <a:moveTo>
                    <a:pt x="507238" y="70358"/>
                  </a:moveTo>
                  <a:lnTo>
                    <a:pt x="481838" y="70358"/>
                  </a:lnTo>
                  <a:lnTo>
                    <a:pt x="481838" y="193166"/>
                  </a:lnTo>
                  <a:lnTo>
                    <a:pt x="507491" y="193166"/>
                  </a:lnTo>
                  <a:lnTo>
                    <a:pt x="507491" y="126364"/>
                  </a:lnTo>
                  <a:lnTo>
                    <a:pt x="508085" y="118915"/>
                  </a:lnTo>
                  <a:lnTo>
                    <a:pt x="526859" y="90805"/>
                  </a:lnTo>
                  <a:lnTo>
                    <a:pt x="507238" y="90805"/>
                  </a:lnTo>
                  <a:lnTo>
                    <a:pt x="507238" y="70358"/>
                  </a:lnTo>
                  <a:close/>
                </a:path>
                <a:path w="588010" h="196850">
                  <a:moveTo>
                    <a:pt x="584428" y="89026"/>
                  </a:moveTo>
                  <a:lnTo>
                    <a:pt x="545846" y="89026"/>
                  </a:lnTo>
                  <a:lnTo>
                    <a:pt x="551307" y="91186"/>
                  </a:lnTo>
                  <a:lnTo>
                    <a:pt x="555625" y="95503"/>
                  </a:lnTo>
                  <a:lnTo>
                    <a:pt x="559942" y="99949"/>
                  </a:lnTo>
                  <a:lnTo>
                    <a:pt x="562101" y="105410"/>
                  </a:lnTo>
                  <a:lnTo>
                    <a:pt x="562101" y="193166"/>
                  </a:lnTo>
                  <a:lnTo>
                    <a:pt x="588010" y="193166"/>
                  </a:lnTo>
                  <a:lnTo>
                    <a:pt x="588010" y="104521"/>
                  </a:lnTo>
                  <a:lnTo>
                    <a:pt x="587271" y="97016"/>
                  </a:lnTo>
                  <a:lnTo>
                    <a:pt x="585057" y="90106"/>
                  </a:lnTo>
                  <a:lnTo>
                    <a:pt x="584428" y="89026"/>
                  </a:lnTo>
                  <a:close/>
                </a:path>
                <a:path w="588010" h="196850">
                  <a:moveTo>
                    <a:pt x="547624" y="66928"/>
                  </a:moveTo>
                  <a:lnTo>
                    <a:pt x="540258" y="66928"/>
                  </a:lnTo>
                  <a:lnTo>
                    <a:pt x="533526" y="68834"/>
                  </a:lnTo>
                  <a:lnTo>
                    <a:pt x="507238" y="90805"/>
                  </a:lnTo>
                  <a:lnTo>
                    <a:pt x="526859" y="90805"/>
                  </a:lnTo>
                  <a:lnTo>
                    <a:pt x="530605" y="89026"/>
                  </a:lnTo>
                  <a:lnTo>
                    <a:pt x="584428" y="89026"/>
                  </a:lnTo>
                  <a:lnTo>
                    <a:pt x="555696" y="67619"/>
                  </a:lnTo>
                  <a:lnTo>
                    <a:pt x="547624" y="66928"/>
                  </a:lnTo>
                  <a:close/>
                </a:path>
              </a:pathLst>
            </a:custGeom>
            <a:solidFill>
              <a:srgbClr val="000000"/>
            </a:solidFill>
          </p:spPr>
          <p:txBody>
            <a:bodyPr wrap="square" lIns="0" tIns="0" rIns="0" bIns="0" rtlCol="0"/>
            <a:lstStyle/>
            <a:p>
              <a:endParaRPr/>
            </a:p>
          </p:txBody>
        </p:sp>
        <p:sp>
          <p:nvSpPr>
            <p:cNvPr id="19" name="object 19"/>
            <p:cNvSpPr/>
            <p:nvPr/>
          </p:nvSpPr>
          <p:spPr>
            <a:xfrm>
              <a:off x="4172711" y="521588"/>
              <a:ext cx="588010" cy="196850"/>
            </a:xfrm>
            <a:custGeom>
              <a:avLst/>
              <a:gdLst/>
              <a:ahLst/>
              <a:cxnLst/>
              <a:rect l="l" t="t" r="r" b="b"/>
              <a:pathLst>
                <a:path w="588010" h="196850">
                  <a:moveTo>
                    <a:pt x="386841" y="90805"/>
                  </a:moveTo>
                  <a:lnTo>
                    <a:pt x="374459" y="92378"/>
                  </a:lnTo>
                  <a:lnTo>
                    <a:pt x="363982" y="97107"/>
                  </a:lnTo>
                  <a:lnTo>
                    <a:pt x="355409" y="105003"/>
                  </a:lnTo>
                  <a:lnTo>
                    <a:pt x="348741" y="116077"/>
                  </a:lnTo>
                  <a:lnTo>
                    <a:pt x="423672" y="116077"/>
                  </a:lnTo>
                  <a:lnTo>
                    <a:pt x="416720" y="105003"/>
                  </a:lnTo>
                  <a:lnTo>
                    <a:pt x="408257" y="97107"/>
                  </a:lnTo>
                  <a:lnTo>
                    <a:pt x="398293" y="92378"/>
                  </a:lnTo>
                  <a:lnTo>
                    <a:pt x="386841" y="90805"/>
                  </a:lnTo>
                  <a:close/>
                </a:path>
                <a:path w="588010" h="196850">
                  <a:moveTo>
                    <a:pt x="228346" y="90805"/>
                  </a:moveTo>
                  <a:lnTo>
                    <a:pt x="215963" y="92378"/>
                  </a:lnTo>
                  <a:lnTo>
                    <a:pt x="205486" y="97107"/>
                  </a:lnTo>
                  <a:lnTo>
                    <a:pt x="196913" y="105003"/>
                  </a:lnTo>
                  <a:lnTo>
                    <a:pt x="190246" y="116077"/>
                  </a:lnTo>
                  <a:lnTo>
                    <a:pt x="265175" y="116077"/>
                  </a:lnTo>
                  <a:lnTo>
                    <a:pt x="258224" y="105003"/>
                  </a:lnTo>
                  <a:lnTo>
                    <a:pt x="249761" y="97107"/>
                  </a:lnTo>
                  <a:lnTo>
                    <a:pt x="239797" y="92378"/>
                  </a:lnTo>
                  <a:lnTo>
                    <a:pt x="228346" y="90805"/>
                  </a:lnTo>
                  <a:close/>
                </a:path>
                <a:path w="588010" h="196850">
                  <a:moveTo>
                    <a:pt x="62991" y="90424"/>
                  </a:moveTo>
                  <a:lnTo>
                    <a:pt x="29082" y="108973"/>
                  </a:lnTo>
                  <a:lnTo>
                    <a:pt x="22225" y="131190"/>
                  </a:lnTo>
                  <a:lnTo>
                    <a:pt x="22987" y="139505"/>
                  </a:lnTo>
                  <a:lnTo>
                    <a:pt x="47958" y="169259"/>
                  </a:lnTo>
                  <a:lnTo>
                    <a:pt x="64262" y="172212"/>
                  </a:lnTo>
                  <a:lnTo>
                    <a:pt x="72167" y="171451"/>
                  </a:lnTo>
                  <a:lnTo>
                    <a:pt x="101314" y="146907"/>
                  </a:lnTo>
                  <a:lnTo>
                    <a:pt x="104266" y="131190"/>
                  </a:lnTo>
                  <a:lnTo>
                    <a:pt x="103506" y="123116"/>
                  </a:lnTo>
                  <a:lnTo>
                    <a:pt x="78882" y="93456"/>
                  </a:lnTo>
                  <a:lnTo>
                    <a:pt x="62991" y="90424"/>
                  </a:lnTo>
                  <a:close/>
                </a:path>
                <a:path w="588010" h="196850">
                  <a:moveTo>
                    <a:pt x="547624" y="66928"/>
                  </a:moveTo>
                  <a:lnTo>
                    <a:pt x="585057" y="90106"/>
                  </a:lnTo>
                  <a:lnTo>
                    <a:pt x="588010" y="104521"/>
                  </a:lnTo>
                  <a:lnTo>
                    <a:pt x="588010" y="193166"/>
                  </a:lnTo>
                  <a:lnTo>
                    <a:pt x="562101" y="193166"/>
                  </a:lnTo>
                  <a:lnTo>
                    <a:pt x="562101" y="112013"/>
                  </a:lnTo>
                  <a:lnTo>
                    <a:pt x="562101" y="105410"/>
                  </a:lnTo>
                  <a:lnTo>
                    <a:pt x="559942" y="99949"/>
                  </a:lnTo>
                  <a:lnTo>
                    <a:pt x="555625" y="95503"/>
                  </a:lnTo>
                  <a:lnTo>
                    <a:pt x="551307" y="91186"/>
                  </a:lnTo>
                  <a:lnTo>
                    <a:pt x="545846" y="89026"/>
                  </a:lnTo>
                  <a:lnTo>
                    <a:pt x="539241" y="89026"/>
                  </a:lnTo>
                  <a:lnTo>
                    <a:pt x="530605" y="89026"/>
                  </a:lnTo>
                  <a:lnTo>
                    <a:pt x="507491" y="126364"/>
                  </a:lnTo>
                  <a:lnTo>
                    <a:pt x="507491" y="193166"/>
                  </a:lnTo>
                  <a:lnTo>
                    <a:pt x="481838" y="193166"/>
                  </a:lnTo>
                  <a:lnTo>
                    <a:pt x="481838" y="70358"/>
                  </a:lnTo>
                  <a:lnTo>
                    <a:pt x="507238" y="70358"/>
                  </a:lnTo>
                  <a:lnTo>
                    <a:pt x="507238" y="90805"/>
                  </a:lnTo>
                  <a:lnTo>
                    <a:pt x="512643" y="85020"/>
                  </a:lnTo>
                  <a:lnTo>
                    <a:pt x="540258" y="66928"/>
                  </a:lnTo>
                  <a:lnTo>
                    <a:pt x="547624" y="66928"/>
                  </a:lnTo>
                  <a:close/>
                </a:path>
                <a:path w="588010" h="196850">
                  <a:moveTo>
                    <a:pt x="386841" y="66928"/>
                  </a:moveTo>
                  <a:lnTo>
                    <a:pt x="432180" y="86360"/>
                  </a:lnTo>
                  <a:lnTo>
                    <a:pt x="449754" y="121989"/>
                  </a:lnTo>
                  <a:lnTo>
                    <a:pt x="450850" y="136778"/>
                  </a:lnTo>
                  <a:lnTo>
                    <a:pt x="346075" y="136778"/>
                  </a:lnTo>
                  <a:lnTo>
                    <a:pt x="348317" y="145585"/>
                  </a:lnTo>
                  <a:lnTo>
                    <a:pt x="380982" y="172553"/>
                  </a:lnTo>
                  <a:lnTo>
                    <a:pt x="387985" y="173100"/>
                  </a:lnTo>
                  <a:lnTo>
                    <a:pt x="398581" y="171958"/>
                  </a:lnTo>
                  <a:lnTo>
                    <a:pt x="408273" y="168529"/>
                  </a:lnTo>
                  <a:lnTo>
                    <a:pt x="417060" y="162814"/>
                  </a:lnTo>
                  <a:lnTo>
                    <a:pt x="424941" y="154812"/>
                  </a:lnTo>
                  <a:lnTo>
                    <a:pt x="443738" y="169037"/>
                  </a:lnTo>
                  <a:lnTo>
                    <a:pt x="432240" y="181111"/>
                  </a:lnTo>
                  <a:lnTo>
                    <a:pt x="418909" y="189722"/>
                  </a:lnTo>
                  <a:lnTo>
                    <a:pt x="403768" y="194879"/>
                  </a:lnTo>
                  <a:lnTo>
                    <a:pt x="386841" y="196596"/>
                  </a:lnTo>
                  <a:lnTo>
                    <a:pt x="373695" y="195427"/>
                  </a:lnTo>
                  <a:lnTo>
                    <a:pt x="332900" y="167892"/>
                  </a:lnTo>
                  <a:lnTo>
                    <a:pt x="322452" y="131190"/>
                  </a:lnTo>
                  <a:lnTo>
                    <a:pt x="323619" y="118645"/>
                  </a:lnTo>
                  <a:lnTo>
                    <a:pt x="351033" y="77698"/>
                  </a:lnTo>
                  <a:lnTo>
                    <a:pt x="373858" y="68121"/>
                  </a:lnTo>
                  <a:lnTo>
                    <a:pt x="386841" y="66928"/>
                  </a:lnTo>
                  <a:close/>
                </a:path>
                <a:path w="588010" h="196850">
                  <a:moveTo>
                    <a:pt x="228346" y="66928"/>
                  </a:moveTo>
                  <a:lnTo>
                    <a:pt x="273685" y="86360"/>
                  </a:lnTo>
                  <a:lnTo>
                    <a:pt x="291258" y="121989"/>
                  </a:lnTo>
                  <a:lnTo>
                    <a:pt x="292353" y="136778"/>
                  </a:lnTo>
                  <a:lnTo>
                    <a:pt x="187578" y="136778"/>
                  </a:lnTo>
                  <a:lnTo>
                    <a:pt x="189821" y="145585"/>
                  </a:lnTo>
                  <a:lnTo>
                    <a:pt x="222486" y="172553"/>
                  </a:lnTo>
                  <a:lnTo>
                    <a:pt x="229488" y="173100"/>
                  </a:lnTo>
                  <a:lnTo>
                    <a:pt x="240085" y="171958"/>
                  </a:lnTo>
                  <a:lnTo>
                    <a:pt x="249777" y="168529"/>
                  </a:lnTo>
                  <a:lnTo>
                    <a:pt x="258564" y="162814"/>
                  </a:lnTo>
                  <a:lnTo>
                    <a:pt x="266446" y="154812"/>
                  </a:lnTo>
                  <a:lnTo>
                    <a:pt x="285241" y="169037"/>
                  </a:lnTo>
                  <a:lnTo>
                    <a:pt x="273744" y="181111"/>
                  </a:lnTo>
                  <a:lnTo>
                    <a:pt x="260413" y="189722"/>
                  </a:lnTo>
                  <a:lnTo>
                    <a:pt x="245272" y="194879"/>
                  </a:lnTo>
                  <a:lnTo>
                    <a:pt x="228346" y="196596"/>
                  </a:lnTo>
                  <a:lnTo>
                    <a:pt x="215199" y="195427"/>
                  </a:lnTo>
                  <a:lnTo>
                    <a:pt x="174404" y="167892"/>
                  </a:lnTo>
                  <a:lnTo>
                    <a:pt x="163957" y="131190"/>
                  </a:lnTo>
                  <a:lnTo>
                    <a:pt x="165123" y="118645"/>
                  </a:lnTo>
                  <a:lnTo>
                    <a:pt x="192537" y="77698"/>
                  </a:lnTo>
                  <a:lnTo>
                    <a:pt x="215362" y="68121"/>
                  </a:lnTo>
                  <a:lnTo>
                    <a:pt x="228346" y="66928"/>
                  </a:lnTo>
                  <a:close/>
                </a:path>
                <a:path w="588010" h="196850">
                  <a:moveTo>
                    <a:pt x="0" y="0"/>
                  </a:moveTo>
                  <a:lnTo>
                    <a:pt x="25526" y="0"/>
                  </a:lnTo>
                  <a:lnTo>
                    <a:pt x="25526" y="94614"/>
                  </a:lnTo>
                  <a:lnTo>
                    <a:pt x="34696" y="82520"/>
                  </a:lnTo>
                  <a:lnTo>
                    <a:pt x="45640" y="73866"/>
                  </a:lnTo>
                  <a:lnTo>
                    <a:pt x="58370" y="68665"/>
                  </a:lnTo>
                  <a:lnTo>
                    <a:pt x="72898" y="66928"/>
                  </a:lnTo>
                  <a:lnTo>
                    <a:pt x="84401" y="68119"/>
                  </a:lnTo>
                  <a:lnTo>
                    <a:pt x="121840" y="95954"/>
                  </a:lnTo>
                  <a:lnTo>
                    <a:pt x="131699" y="131190"/>
                  </a:lnTo>
                  <a:lnTo>
                    <a:pt x="130625" y="143908"/>
                  </a:lnTo>
                  <a:lnTo>
                    <a:pt x="105497" y="185612"/>
                  </a:lnTo>
                  <a:lnTo>
                    <a:pt x="74422" y="196596"/>
                  </a:lnTo>
                  <a:lnTo>
                    <a:pt x="67107" y="196097"/>
                  </a:lnTo>
                  <a:lnTo>
                    <a:pt x="29692" y="173666"/>
                  </a:lnTo>
                  <a:lnTo>
                    <a:pt x="25526" y="167259"/>
                  </a:lnTo>
                  <a:lnTo>
                    <a:pt x="25526" y="193166"/>
                  </a:lnTo>
                  <a:lnTo>
                    <a:pt x="0" y="193166"/>
                  </a:lnTo>
                  <a:lnTo>
                    <a:pt x="0" y="0"/>
                  </a:lnTo>
                  <a:close/>
                </a:path>
              </a:pathLst>
            </a:custGeom>
            <a:ln w="13716">
              <a:solidFill>
                <a:srgbClr val="384F54"/>
              </a:solidFill>
            </a:ln>
          </p:spPr>
          <p:txBody>
            <a:bodyPr wrap="square" lIns="0" tIns="0" rIns="0" bIns="0" rtlCol="0"/>
            <a:lstStyle/>
            <a:p>
              <a:endParaRPr/>
            </a:p>
          </p:txBody>
        </p:sp>
      </p:grpSp>
      <p:pic>
        <p:nvPicPr>
          <p:cNvPr id="20" name="object 20"/>
          <p:cNvPicPr/>
          <p:nvPr/>
        </p:nvPicPr>
        <p:blipFill>
          <a:blip r:embed="rId7" cstate="print"/>
          <a:stretch>
            <a:fillRect/>
          </a:stretch>
        </p:blipFill>
        <p:spPr>
          <a:xfrm>
            <a:off x="562622" y="880491"/>
            <a:ext cx="1173467" cy="264541"/>
          </a:xfrm>
          <a:prstGeom prst="rect">
            <a:avLst/>
          </a:prstGeom>
        </p:spPr>
      </p:pic>
      <p:pic>
        <p:nvPicPr>
          <p:cNvPr id="21" name="object 21"/>
          <p:cNvPicPr/>
          <p:nvPr/>
        </p:nvPicPr>
        <p:blipFill>
          <a:blip r:embed="rId8" cstate="print"/>
          <a:stretch>
            <a:fillRect/>
          </a:stretch>
        </p:blipFill>
        <p:spPr>
          <a:xfrm>
            <a:off x="1903348" y="915161"/>
            <a:ext cx="240410" cy="175641"/>
          </a:xfrm>
          <a:prstGeom prst="rect">
            <a:avLst/>
          </a:prstGeom>
        </p:spPr>
      </p:pic>
      <p:pic>
        <p:nvPicPr>
          <p:cNvPr id="22" name="object 22"/>
          <p:cNvPicPr/>
          <p:nvPr/>
        </p:nvPicPr>
        <p:blipFill>
          <a:blip r:embed="rId9" cstate="print"/>
          <a:stretch>
            <a:fillRect/>
          </a:stretch>
        </p:blipFill>
        <p:spPr>
          <a:xfrm>
            <a:off x="2308732" y="880491"/>
            <a:ext cx="1230502" cy="264541"/>
          </a:xfrm>
          <a:prstGeom prst="rect">
            <a:avLst/>
          </a:prstGeom>
        </p:spPr>
      </p:pic>
      <p:pic>
        <p:nvPicPr>
          <p:cNvPr id="23" name="object 23"/>
          <p:cNvPicPr/>
          <p:nvPr/>
        </p:nvPicPr>
        <p:blipFill>
          <a:blip r:embed="rId10" cstate="print"/>
          <a:stretch>
            <a:fillRect/>
          </a:stretch>
        </p:blipFill>
        <p:spPr>
          <a:xfrm>
            <a:off x="3707129" y="947419"/>
            <a:ext cx="145034" cy="143383"/>
          </a:xfrm>
          <a:prstGeom prst="rect">
            <a:avLst/>
          </a:prstGeom>
        </p:spPr>
      </p:pic>
      <p:grpSp>
        <p:nvGrpSpPr>
          <p:cNvPr id="24" name="object 24"/>
          <p:cNvGrpSpPr/>
          <p:nvPr/>
        </p:nvGrpSpPr>
        <p:grpSpPr>
          <a:xfrm>
            <a:off x="4020184" y="880491"/>
            <a:ext cx="748030" cy="210820"/>
            <a:chOff x="4020184" y="880491"/>
            <a:chExt cx="748030" cy="210820"/>
          </a:xfrm>
        </p:grpSpPr>
        <p:sp>
          <p:nvSpPr>
            <p:cNvPr id="25" name="object 25"/>
            <p:cNvSpPr/>
            <p:nvPr/>
          </p:nvSpPr>
          <p:spPr>
            <a:xfrm>
              <a:off x="4027042" y="887349"/>
              <a:ext cx="630555" cy="196850"/>
            </a:xfrm>
            <a:custGeom>
              <a:avLst/>
              <a:gdLst/>
              <a:ahLst/>
              <a:cxnLst/>
              <a:rect l="l" t="t" r="r" b="b"/>
              <a:pathLst>
                <a:path w="630554" h="196850">
                  <a:moveTo>
                    <a:pt x="566039" y="66928"/>
                  </a:moveTo>
                  <a:lnTo>
                    <a:pt x="520319" y="86105"/>
                  </a:lnTo>
                  <a:lnTo>
                    <a:pt x="501650" y="131190"/>
                  </a:lnTo>
                  <a:lnTo>
                    <a:pt x="502814" y="144599"/>
                  </a:lnTo>
                  <a:lnTo>
                    <a:pt x="529980" y="186041"/>
                  </a:lnTo>
                  <a:lnTo>
                    <a:pt x="566039" y="196596"/>
                  </a:lnTo>
                  <a:lnTo>
                    <a:pt x="582965" y="194879"/>
                  </a:lnTo>
                  <a:lnTo>
                    <a:pt x="598106" y="189722"/>
                  </a:lnTo>
                  <a:lnTo>
                    <a:pt x="611437" y="181111"/>
                  </a:lnTo>
                  <a:lnTo>
                    <a:pt x="619065" y="173100"/>
                  </a:lnTo>
                  <a:lnTo>
                    <a:pt x="567182" y="173100"/>
                  </a:lnTo>
                  <a:lnTo>
                    <a:pt x="560179" y="172553"/>
                  </a:lnTo>
                  <a:lnTo>
                    <a:pt x="527514" y="145585"/>
                  </a:lnTo>
                  <a:lnTo>
                    <a:pt x="525272" y="136778"/>
                  </a:lnTo>
                  <a:lnTo>
                    <a:pt x="630047" y="136778"/>
                  </a:lnTo>
                  <a:lnTo>
                    <a:pt x="628951" y="121989"/>
                  </a:lnTo>
                  <a:lnTo>
                    <a:pt x="627409" y="116077"/>
                  </a:lnTo>
                  <a:lnTo>
                    <a:pt x="527939" y="116077"/>
                  </a:lnTo>
                  <a:lnTo>
                    <a:pt x="534606" y="105003"/>
                  </a:lnTo>
                  <a:lnTo>
                    <a:pt x="543179" y="97107"/>
                  </a:lnTo>
                  <a:lnTo>
                    <a:pt x="553656" y="92378"/>
                  </a:lnTo>
                  <a:lnTo>
                    <a:pt x="566039" y="90804"/>
                  </a:lnTo>
                  <a:lnTo>
                    <a:pt x="614888" y="90804"/>
                  </a:lnTo>
                  <a:lnTo>
                    <a:pt x="611378" y="86360"/>
                  </a:lnTo>
                  <a:lnTo>
                    <a:pt x="601472" y="77858"/>
                  </a:lnTo>
                  <a:lnTo>
                    <a:pt x="590613" y="71786"/>
                  </a:lnTo>
                  <a:lnTo>
                    <a:pt x="578802" y="68143"/>
                  </a:lnTo>
                  <a:lnTo>
                    <a:pt x="566039" y="66928"/>
                  </a:lnTo>
                  <a:close/>
                </a:path>
                <a:path w="630554" h="196850">
                  <a:moveTo>
                    <a:pt x="604139" y="154812"/>
                  </a:moveTo>
                  <a:lnTo>
                    <a:pt x="596257" y="162814"/>
                  </a:lnTo>
                  <a:lnTo>
                    <a:pt x="587470" y="168529"/>
                  </a:lnTo>
                  <a:lnTo>
                    <a:pt x="577778" y="171958"/>
                  </a:lnTo>
                  <a:lnTo>
                    <a:pt x="567182" y="173100"/>
                  </a:lnTo>
                  <a:lnTo>
                    <a:pt x="619065" y="173100"/>
                  </a:lnTo>
                  <a:lnTo>
                    <a:pt x="622935" y="169037"/>
                  </a:lnTo>
                  <a:lnTo>
                    <a:pt x="604139" y="154812"/>
                  </a:lnTo>
                  <a:close/>
                </a:path>
                <a:path w="630554" h="196850">
                  <a:moveTo>
                    <a:pt x="614888" y="90804"/>
                  </a:moveTo>
                  <a:lnTo>
                    <a:pt x="566039" y="90804"/>
                  </a:lnTo>
                  <a:lnTo>
                    <a:pt x="577490" y="92378"/>
                  </a:lnTo>
                  <a:lnTo>
                    <a:pt x="587454" y="97107"/>
                  </a:lnTo>
                  <a:lnTo>
                    <a:pt x="595917" y="105003"/>
                  </a:lnTo>
                  <a:lnTo>
                    <a:pt x="602869" y="116077"/>
                  </a:lnTo>
                  <a:lnTo>
                    <a:pt x="627409" y="116077"/>
                  </a:lnTo>
                  <a:lnTo>
                    <a:pt x="625475" y="108664"/>
                  </a:lnTo>
                  <a:lnTo>
                    <a:pt x="619617" y="96791"/>
                  </a:lnTo>
                  <a:lnTo>
                    <a:pt x="614888" y="90804"/>
                  </a:lnTo>
                  <a:close/>
                </a:path>
                <a:path w="630554" h="196850">
                  <a:moveTo>
                    <a:pt x="407543" y="66928"/>
                  </a:moveTo>
                  <a:lnTo>
                    <a:pt x="361823" y="86105"/>
                  </a:lnTo>
                  <a:lnTo>
                    <a:pt x="343154" y="131190"/>
                  </a:lnTo>
                  <a:lnTo>
                    <a:pt x="344318" y="144599"/>
                  </a:lnTo>
                  <a:lnTo>
                    <a:pt x="371484" y="186041"/>
                  </a:lnTo>
                  <a:lnTo>
                    <a:pt x="407543" y="196596"/>
                  </a:lnTo>
                  <a:lnTo>
                    <a:pt x="424469" y="194879"/>
                  </a:lnTo>
                  <a:lnTo>
                    <a:pt x="439610" y="189722"/>
                  </a:lnTo>
                  <a:lnTo>
                    <a:pt x="452941" y="181111"/>
                  </a:lnTo>
                  <a:lnTo>
                    <a:pt x="460569" y="173100"/>
                  </a:lnTo>
                  <a:lnTo>
                    <a:pt x="408686" y="173100"/>
                  </a:lnTo>
                  <a:lnTo>
                    <a:pt x="401683" y="172553"/>
                  </a:lnTo>
                  <a:lnTo>
                    <a:pt x="369018" y="145585"/>
                  </a:lnTo>
                  <a:lnTo>
                    <a:pt x="366776" y="136778"/>
                  </a:lnTo>
                  <a:lnTo>
                    <a:pt x="471551" y="136778"/>
                  </a:lnTo>
                  <a:lnTo>
                    <a:pt x="470455" y="121989"/>
                  </a:lnTo>
                  <a:lnTo>
                    <a:pt x="468913" y="116077"/>
                  </a:lnTo>
                  <a:lnTo>
                    <a:pt x="369443" y="116077"/>
                  </a:lnTo>
                  <a:lnTo>
                    <a:pt x="376110" y="105003"/>
                  </a:lnTo>
                  <a:lnTo>
                    <a:pt x="384683" y="97107"/>
                  </a:lnTo>
                  <a:lnTo>
                    <a:pt x="395160" y="92378"/>
                  </a:lnTo>
                  <a:lnTo>
                    <a:pt x="407543" y="90804"/>
                  </a:lnTo>
                  <a:lnTo>
                    <a:pt x="456392" y="90804"/>
                  </a:lnTo>
                  <a:lnTo>
                    <a:pt x="452882" y="86360"/>
                  </a:lnTo>
                  <a:lnTo>
                    <a:pt x="442976" y="77858"/>
                  </a:lnTo>
                  <a:lnTo>
                    <a:pt x="432117" y="71786"/>
                  </a:lnTo>
                  <a:lnTo>
                    <a:pt x="420306" y="68143"/>
                  </a:lnTo>
                  <a:lnTo>
                    <a:pt x="407543" y="66928"/>
                  </a:lnTo>
                  <a:close/>
                </a:path>
                <a:path w="630554" h="196850">
                  <a:moveTo>
                    <a:pt x="445643" y="154812"/>
                  </a:moveTo>
                  <a:lnTo>
                    <a:pt x="437761" y="162814"/>
                  </a:lnTo>
                  <a:lnTo>
                    <a:pt x="428974" y="168529"/>
                  </a:lnTo>
                  <a:lnTo>
                    <a:pt x="419282" y="171958"/>
                  </a:lnTo>
                  <a:lnTo>
                    <a:pt x="408686" y="173100"/>
                  </a:lnTo>
                  <a:lnTo>
                    <a:pt x="460569" y="173100"/>
                  </a:lnTo>
                  <a:lnTo>
                    <a:pt x="464439" y="169037"/>
                  </a:lnTo>
                  <a:lnTo>
                    <a:pt x="445643" y="154812"/>
                  </a:lnTo>
                  <a:close/>
                </a:path>
                <a:path w="630554" h="196850">
                  <a:moveTo>
                    <a:pt x="456392" y="90804"/>
                  </a:moveTo>
                  <a:lnTo>
                    <a:pt x="407543" y="90804"/>
                  </a:lnTo>
                  <a:lnTo>
                    <a:pt x="418994" y="92378"/>
                  </a:lnTo>
                  <a:lnTo>
                    <a:pt x="428958" y="97107"/>
                  </a:lnTo>
                  <a:lnTo>
                    <a:pt x="437421" y="105003"/>
                  </a:lnTo>
                  <a:lnTo>
                    <a:pt x="444373" y="116077"/>
                  </a:lnTo>
                  <a:lnTo>
                    <a:pt x="468913" y="116077"/>
                  </a:lnTo>
                  <a:lnTo>
                    <a:pt x="466979" y="108664"/>
                  </a:lnTo>
                  <a:lnTo>
                    <a:pt x="461121" y="96791"/>
                  </a:lnTo>
                  <a:lnTo>
                    <a:pt x="456392" y="90804"/>
                  </a:lnTo>
                  <a:close/>
                </a:path>
                <a:path w="630554" h="196850">
                  <a:moveTo>
                    <a:pt x="269494" y="70358"/>
                  </a:moveTo>
                  <a:lnTo>
                    <a:pt x="244221" y="70358"/>
                  </a:lnTo>
                  <a:lnTo>
                    <a:pt x="244221" y="193166"/>
                  </a:lnTo>
                  <a:lnTo>
                    <a:pt x="270129" y="193166"/>
                  </a:lnTo>
                  <a:lnTo>
                    <a:pt x="270129" y="116077"/>
                  </a:lnTo>
                  <a:lnTo>
                    <a:pt x="273050" y="108458"/>
                  </a:lnTo>
                  <a:lnTo>
                    <a:pt x="279019" y="102362"/>
                  </a:lnTo>
                  <a:lnTo>
                    <a:pt x="284861" y="96265"/>
                  </a:lnTo>
                  <a:lnTo>
                    <a:pt x="286334" y="95630"/>
                  </a:lnTo>
                  <a:lnTo>
                    <a:pt x="269494" y="95630"/>
                  </a:lnTo>
                  <a:lnTo>
                    <a:pt x="269494" y="70358"/>
                  </a:lnTo>
                  <a:close/>
                </a:path>
                <a:path w="630554" h="196850">
                  <a:moveTo>
                    <a:pt x="310388" y="66928"/>
                  </a:moveTo>
                  <a:lnTo>
                    <a:pt x="299085" y="66928"/>
                  </a:lnTo>
                  <a:lnTo>
                    <a:pt x="291973" y="69214"/>
                  </a:lnTo>
                  <a:lnTo>
                    <a:pt x="269494" y="95630"/>
                  </a:lnTo>
                  <a:lnTo>
                    <a:pt x="286334" y="95630"/>
                  </a:lnTo>
                  <a:lnTo>
                    <a:pt x="292227" y="93090"/>
                  </a:lnTo>
                  <a:lnTo>
                    <a:pt x="311232" y="93090"/>
                  </a:lnTo>
                  <a:lnTo>
                    <a:pt x="318643" y="68706"/>
                  </a:lnTo>
                  <a:lnTo>
                    <a:pt x="313944" y="67563"/>
                  </a:lnTo>
                  <a:lnTo>
                    <a:pt x="310388" y="66928"/>
                  </a:lnTo>
                  <a:close/>
                </a:path>
                <a:path w="630554" h="196850">
                  <a:moveTo>
                    <a:pt x="311232" y="93090"/>
                  </a:moveTo>
                  <a:lnTo>
                    <a:pt x="302514" y="93090"/>
                  </a:lnTo>
                  <a:lnTo>
                    <a:pt x="305816" y="93599"/>
                  </a:lnTo>
                  <a:lnTo>
                    <a:pt x="310769" y="94614"/>
                  </a:lnTo>
                  <a:lnTo>
                    <a:pt x="311232" y="93090"/>
                  </a:lnTo>
                  <a:close/>
                </a:path>
                <a:path w="630554" h="196850">
                  <a:moveTo>
                    <a:pt x="46228" y="94106"/>
                  </a:moveTo>
                  <a:lnTo>
                    <a:pt x="20447" y="94106"/>
                  </a:lnTo>
                  <a:lnTo>
                    <a:pt x="20447" y="193166"/>
                  </a:lnTo>
                  <a:lnTo>
                    <a:pt x="46228" y="193166"/>
                  </a:lnTo>
                  <a:lnTo>
                    <a:pt x="46228" y="94106"/>
                  </a:lnTo>
                  <a:close/>
                </a:path>
                <a:path w="630554" h="196850">
                  <a:moveTo>
                    <a:pt x="46228" y="34671"/>
                  </a:moveTo>
                  <a:lnTo>
                    <a:pt x="20447" y="34671"/>
                  </a:lnTo>
                  <a:lnTo>
                    <a:pt x="20447" y="70103"/>
                  </a:lnTo>
                  <a:lnTo>
                    <a:pt x="0" y="70103"/>
                  </a:lnTo>
                  <a:lnTo>
                    <a:pt x="0" y="94106"/>
                  </a:lnTo>
                  <a:lnTo>
                    <a:pt x="71882" y="94106"/>
                  </a:lnTo>
                  <a:lnTo>
                    <a:pt x="71882" y="70358"/>
                  </a:lnTo>
                  <a:lnTo>
                    <a:pt x="46228" y="70358"/>
                  </a:lnTo>
                  <a:lnTo>
                    <a:pt x="46228" y="34671"/>
                  </a:lnTo>
                  <a:close/>
                </a:path>
                <a:path w="630554" h="196850">
                  <a:moveTo>
                    <a:pt x="120650" y="0"/>
                  </a:moveTo>
                  <a:lnTo>
                    <a:pt x="94742" y="0"/>
                  </a:lnTo>
                  <a:lnTo>
                    <a:pt x="94742" y="193166"/>
                  </a:lnTo>
                  <a:lnTo>
                    <a:pt x="120650" y="193166"/>
                  </a:lnTo>
                  <a:lnTo>
                    <a:pt x="120650" y="125475"/>
                  </a:lnTo>
                  <a:lnTo>
                    <a:pt x="121269" y="118235"/>
                  </a:lnTo>
                  <a:lnTo>
                    <a:pt x="146220" y="90424"/>
                  </a:lnTo>
                  <a:lnTo>
                    <a:pt x="120650" y="90424"/>
                  </a:lnTo>
                  <a:lnTo>
                    <a:pt x="120650" y="0"/>
                  </a:lnTo>
                  <a:close/>
                </a:path>
                <a:path w="630554" h="196850">
                  <a:moveTo>
                    <a:pt x="197483" y="89280"/>
                  </a:moveTo>
                  <a:lnTo>
                    <a:pt x="160909" y="89280"/>
                  </a:lnTo>
                  <a:lnTo>
                    <a:pt x="166116" y="91566"/>
                  </a:lnTo>
                  <a:lnTo>
                    <a:pt x="173990" y="100964"/>
                  </a:lnTo>
                  <a:lnTo>
                    <a:pt x="175895" y="107187"/>
                  </a:lnTo>
                  <a:lnTo>
                    <a:pt x="175895" y="193166"/>
                  </a:lnTo>
                  <a:lnTo>
                    <a:pt x="201803" y="193166"/>
                  </a:lnTo>
                  <a:lnTo>
                    <a:pt x="201769" y="107187"/>
                  </a:lnTo>
                  <a:lnTo>
                    <a:pt x="201088" y="99550"/>
                  </a:lnTo>
                  <a:lnTo>
                    <a:pt x="198945" y="92090"/>
                  </a:lnTo>
                  <a:lnTo>
                    <a:pt x="197483" y="89280"/>
                  </a:lnTo>
                  <a:close/>
                </a:path>
                <a:path w="630554" h="196850">
                  <a:moveTo>
                    <a:pt x="163449" y="66928"/>
                  </a:moveTo>
                  <a:lnTo>
                    <a:pt x="154432" y="66928"/>
                  </a:lnTo>
                  <a:lnTo>
                    <a:pt x="146939" y="68834"/>
                  </a:lnTo>
                  <a:lnTo>
                    <a:pt x="120650" y="90424"/>
                  </a:lnTo>
                  <a:lnTo>
                    <a:pt x="146220" y="90424"/>
                  </a:lnTo>
                  <a:lnTo>
                    <a:pt x="147718" y="89945"/>
                  </a:lnTo>
                  <a:lnTo>
                    <a:pt x="154432" y="89280"/>
                  </a:lnTo>
                  <a:lnTo>
                    <a:pt x="197483" y="89280"/>
                  </a:lnTo>
                  <a:lnTo>
                    <a:pt x="195373" y="85226"/>
                  </a:lnTo>
                  <a:lnTo>
                    <a:pt x="190373" y="78993"/>
                  </a:lnTo>
                  <a:lnTo>
                    <a:pt x="184469" y="73733"/>
                  </a:lnTo>
                  <a:lnTo>
                    <a:pt x="178006" y="69961"/>
                  </a:lnTo>
                  <a:lnTo>
                    <a:pt x="170995" y="67689"/>
                  </a:lnTo>
                  <a:lnTo>
                    <a:pt x="163449" y="66928"/>
                  </a:lnTo>
                  <a:close/>
                </a:path>
              </a:pathLst>
            </a:custGeom>
            <a:solidFill>
              <a:srgbClr val="000000"/>
            </a:solidFill>
          </p:spPr>
          <p:txBody>
            <a:bodyPr wrap="square" lIns="0" tIns="0" rIns="0" bIns="0" rtlCol="0"/>
            <a:lstStyle/>
            <a:p>
              <a:endParaRPr/>
            </a:p>
          </p:txBody>
        </p:sp>
        <p:pic>
          <p:nvPicPr>
            <p:cNvPr id="26" name="object 26"/>
            <p:cNvPicPr/>
            <p:nvPr/>
          </p:nvPicPr>
          <p:blipFill>
            <a:blip r:embed="rId11" cstate="print"/>
            <a:stretch>
              <a:fillRect/>
            </a:stretch>
          </p:blipFill>
          <p:spPr>
            <a:xfrm>
              <a:off x="4264405" y="947420"/>
              <a:ext cx="399542" cy="143383"/>
            </a:xfrm>
            <a:prstGeom prst="rect">
              <a:avLst/>
            </a:prstGeom>
          </p:spPr>
        </p:pic>
        <p:sp>
          <p:nvSpPr>
            <p:cNvPr id="27" name="object 27"/>
            <p:cNvSpPr/>
            <p:nvPr/>
          </p:nvSpPr>
          <p:spPr>
            <a:xfrm>
              <a:off x="4027042" y="887349"/>
              <a:ext cx="201930" cy="193675"/>
            </a:xfrm>
            <a:custGeom>
              <a:avLst/>
              <a:gdLst/>
              <a:ahLst/>
              <a:cxnLst/>
              <a:rect l="l" t="t" r="r" b="b"/>
              <a:pathLst>
                <a:path w="201929" h="193675">
                  <a:moveTo>
                    <a:pt x="20447" y="34671"/>
                  </a:moveTo>
                  <a:lnTo>
                    <a:pt x="46228" y="34671"/>
                  </a:lnTo>
                  <a:lnTo>
                    <a:pt x="46228" y="70358"/>
                  </a:lnTo>
                  <a:lnTo>
                    <a:pt x="71882" y="70358"/>
                  </a:lnTo>
                  <a:lnTo>
                    <a:pt x="71882" y="94106"/>
                  </a:lnTo>
                  <a:lnTo>
                    <a:pt x="46228" y="94106"/>
                  </a:lnTo>
                  <a:lnTo>
                    <a:pt x="46228" y="193166"/>
                  </a:lnTo>
                  <a:lnTo>
                    <a:pt x="20447" y="193166"/>
                  </a:lnTo>
                  <a:lnTo>
                    <a:pt x="20447" y="94106"/>
                  </a:lnTo>
                  <a:lnTo>
                    <a:pt x="0" y="94106"/>
                  </a:lnTo>
                  <a:lnTo>
                    <a:pt x="0" y="70103"/>
                  </a:lnTo>
                  <a:lnTo>
                    <a:pt x="20447" y="70103"/>
                  </a:lnTo>
                  <a:lnTo>
                    <a:pt x="20447" y="34671"/>
                  </a:lnTo>
                  <a:close/>
                </a:path>
                <a:path w="201929" h="193675">
                  <a:moveTo>
                    <a:pt x="94742" y="0"/>
                  </a:moveTo>
                  <a:lnTo>
                    <a:pt x="120650" y="0"/>
                  </a:lnTo>
                  <a:lnTo>
                    <a:pt x="120650" y="90424"/>
                  </a:lnTo>
                  <a:lnTo>
                    <a:pt x="125964" y="84714"/>
                  </a:lnTo>
                  <a:lnTo>
                    <a:pt x="154432" y="66928"/>
                  </a:lnTo>
                  <a:lnTo>
                    <a:pt x="163449" y="66928"/>
                  </a:lnTo>
                  <a:lnTo>
                    <a:pt x="198945" y="92090"/>
                  </a:lnTo>
                  <a:lnTo>
                    <a:pt x="201803" y="107568"/>
                  </a:lnTo>
                  <a:lnTo>
                    <a:pt x="201803" y="193166"/>
                  </a:lnTo>
                  <a:lnTo>
                    <a:pt x="175895" y="193166"/>
                  </a:lnTo>
                  <a:lnTo>
                    <a:pt x="175895" y="114935"/>
                  </a:lnTo>
                  <a:lnTo>
                    <a:pt x="175895" y="107187"/>
                  </a:lnTo>
                  <a:lnTo>
                    <a:pt x="173990" y="100964"/>
                  </a:lnTo>
                  <a:lnTo>
                    <a:pt x="170053" y="96265"/>
                  </a:lnTo>
                  <a:lnTo>
                    <a:pt x="166116" y="91566"/>
                  </a:lnTo>
                  <a:lnTo>
                    <a:pt x="160909" y="89280"/>
                  </a:lnTo>
                  <a:lnTo>
                    <a:pt x="154432" y="89280"/>
                  </a:lnTo>
                  <a:lnTo>
                    <a:pt x="123126" y="111553"/>
                  </a:lnTo>
                  <a:lnTo>
                    <a:pt x="120650" y="125475"/>
                  </a:lnTo>
                  <a:lnTo>
                    <a:pt x="120650" y="193166"/>
                  </a:lnTo>
                  <a:lnTo>
                    <a:pt x="94742" y="193166"/>
                  </a:lnTo>
                  <a:lnTo>
                    <a:pt x="94742" y="0"/>
                  </a:lnTo>
                  <a:close/>
                </a:path>
              </a:pathLst>
            </a:custGeom>
            <a:ln w="13716">
              <a:solidFill>
                <a:srgbClr val="384F54"/>
              </a:solidFill>
            </a:ln>
          </p:spPr>
          <p:txBody>
            <a:bodyPr wrap="square" lIns="0" tIns="0" rIns="0" bIns="0" rtlCol="0"/>
            <a:lstStyle/>
            <a:p>
              <a:endParaRPr/>
            </a:p>
          </p:txBody>
        </p:sp>
        <p:sp>
          <p:nvSpPr>
            <p:cNvPr id="28" name="object 28"/>
            <p:cNvSpPr/>
            <p:nvPr/>
          </p:nvSpPr>
          <p:spPr>
            <a:xfrm>
              <a:off x="4691887" y="1006447"/>
              <a:ext cx="69215" cy="25400"/>
            </a:xfrm>
            <a:custGeom>
              <a:avLst/>
              <a:gdLst/>
              <a:ahLst/>
              <a:cxnLst/>
              <a:rect l="l" t="t" r="r" b="b"/>
              <a:pathLst>
                <a:path w="69214" h="25400">
                  <a:moveTo>
                    <a:pt x="69056" y="0"/>
                  </a:moveTo>
                  <a:lnTo>
                    <a:pt x="0" y="0"/>
                  </a:lnTo>
                  <a:lnTo>
                    <a:pt x="0" y="25300"/>
                  </a:lnTo>
                  <a:lnTo>
                    <a:pt x="69056" y="25300"/>
                  </a:lnTo>
                  <a:lnTo>
                    <a:pt x="69056" y="0"/>
                  </a:lnTo>
                  <a:close/>
                </a:path>
              </a:pathLst>
            </a:custGeom>
            <a:solidFill>
              <a:srgbClr val="000000"/>
            </a:solidFill>
          </p:spPr>
          <p:txBody>
            <a:bodyPr wrap="square" lIns="0" tIns="0" rIns="0" bIns="0" rtlCol="0"/>
            <a:lstStyle/>
            <a:p>
              <a:endParaRPr/>
            </a:p>
          </p:txBody>
        </p:sp>
        <p:sp>
          <p:nvSpPr>
            <p:cNvPr id="29" name="object 29"/>
            <p:cNvSpPr/>
            <p:nvPr/>
          </p:nvSpPr>
          <p:spPr>
            <a:xfrm>
              <a:off x="4691887" y="1006447"/>
              <a:ext cx="69215" cy="25400"/>
            </a:xfrm>
            <a:custGeom>
              <a:avLst/>
              <a:gdLst/>
              <a:ahLst/>
              <a:cxnLst/>
              <a:rect l="l" t="t" r="r" b="b"/>
              <a:pathLst>
                <a:path w="69214" h="25400">
                  <a:moveTo>
                    <a:pt x="0" y="25300"/>
                  </a:moveTo>
                  <a:lnTo>
                    <a:pt x="69056" y="25300"/>
                  </a:lnTo>
                  <a:lnTo>
                    <a:pt x="69056" y="0"/>
                  </a:lnTo>
                  <a:lnTo>
                    <a:pt x="0" y="0"/>
                  </a:lnTo>
                  <a:lnTo>
                    <a:pt x="0" y="25300"/>
                  </a:lnTo>
                  <a:close/>
                </a:path>
              </a:pathLst>
            </a:custGeom>
            <a:ln w="13715">
              <a:solidFill>
                <a:srgbClr val="384F54"/>
              </a:solidFill>
            </a:ln>
          </p:spPr>
          <p:txBody>
            <a:bodyPr wrap="square" lIns="0" tIns="0" rIns="0" bIns="0" rtlCol="0"/>
            <a:lstStyle/>
            <a:p>
              <a:endParaRPr/>
            </a:p>
          </p:txBody>
        </p:sp>
      </p:grpSp>
      <p:grpSp>
        <p:nvGrpSpPr>
          <p:cNvPr id="30" name="object 30"/>
          <p:cNvGrpSpPr/>
          <p:nvPr/>
        </p:nvGrpSpPr>
        <p:grpSpPr>
          <a:xfrm>
            <a:off x="550557" y="1241805"/>
            <a:ext cx="485140" cy="215265"/>
            <a:chOff x="550557" y="1241805"/>
            <a:chExt cx="485140" cy="215265"/>
          </a:xfrm>
        </p:grpSpPr>
        <p:sp>
          <p:nvSpPr>
            <p:cNvPr id="31" name="object 31"/>
            <p:cNvSpPr/>
            <p:nvPr/>
          </p:nvSpPr>
          <p:spPr>
            <a:xfrm>
              <a:off x="557415" y="1248663"/>
              <a:ext cx="471170" cy="201295"/>
            </a:xfrm>
            <a:custGeom>
              <a:avLst/>
              <a:gdLst/>
              <a:ahLst/>
              <a:cxnLst/>
              <a:rect l="l" t="t" r="r" b="b"/>
              <a:pathLst>
                <a:path w="471169" h="201294">
                  <a:moveTo>
                    <a:pt x="169240" y="71374"/>
                  </a:moveTo>
                  <a:lnTo>
                    <a:pt x="123621" y="90932"/>
                  </a:lnTo>
                  <a:lnTo>
                    <a:pt x="103746" y="135636"/>
                  </a:lnTo>
                  <a:lnTo>
                    <a:pt x="104998" y="148425"/>
                  </a:lnTo>
                  <a:lnTo>
                    <a:pt x="134222" y="190057"/>
                  </a:lnTo>
                  <a:lnTo>
                    <a:pt x="171018" y="201040"/>
                  </a:lnTo>
                  <a:lnTo>
                    <a:pt x="183367" y="199804"/>
                  </a:lnTo>
                  <a:lnTo>
                    <a:pt x="194962" y="196103"/>
                  </a:lnTo>
                  <a:lnTo>
                    <a:pt x="205802" y="189950"/>
                  </a:lnTo>
                  <a:lnTo>
                    <a:pt x="215887" y="181356"/>
                  </a:lnTo>
                  <a:lnTo>
                    <a:pt x="220820" y="175387"/>
                  </a:lnTo>
                  <a:lnTo>
                    <a:pt x="170129" y="175387"/>
                  </a:lnTo>
                  <a:lnTo>
                    <a:pt x="162135" y="174670"/>
                  </a:lnTo>
                  <a:lnTo>
                    <a:pt x="129813" y="144202"/>
                  </a:lnTo>
                  <a:lnTo>
                    <a:pt x="129044" y="136651"/>
                  </a:lnTo>
                  <a:lnTo>
                    <a:pt x="129804" y="128821"/>
                  </a:lnTo>
                  <a:lnTo>
                    <a:pt x="162011" y="97764"/>
                  </a:lnTo>
                  <a:lnTo>
                    <a:pt x="170129" y="97027"/>
                  </a:lnTo>
                  <a:lnTo>
                    <a:pt x="221004" y="97027"/>
                  </a:lnTo>
                  <a:lnTo>
                    <a:pt x="215519" y="90677"/>
                  </a:lnTo>
                  <a:lnTo>
                    <a:pt x="205203" y="82250"/>
                  </a:lnTo>
                  <a:lnTo>
                    <a:pt x="194051" y="76215"/>
                  </a:lnTo>
                  <a:lnTo>
                    <a:pt x="182063" y="72586"/>
                  </a:lnTo>
                  <a:lnTo>
                    <a:pt x="169240" y="71374"/>
                  </a:lnTo>
                  <a:close/>
                </a:path>
                <a:path w="471169" h="201294">
                  <a:moveTo>
                    <a:pt x="221004" y="97027"/>
                  </a:moveTo>
                  <a:lnTo>
                    <a:pt x="170129" y="97027"/>
                  </a:lnTo>
                  <a:lnTo>
                    <a:pt x="178032" y="97744"/>
                  </a:lnTo>
                  <a:lnTo>
                    <a:pt x="185378" y="99901"/>
                  </a:lnTo>
                  <a:lnTo>
                    <a:pt x="210299" y="135636"/>
                  </a:lnTo>
                  <a:lnTo>
                    <a:pt x="210224" y="136651"/>
                  </a:lnTo>
                  <a:lnTo>
                    <a:pt x="185199" y="172418"/>
                  </a:lnTo>
                  <a:lnTo>
                    <a:pt x="170129" y="175387"/>
                  </a:lnTo>
                  <a:lnTo>
                    <a:pt x="220820" y="175387"/>
                  </a:lnTo>
                  <a:lnTo>
                    <a:pt x="224388" y="171069"/>
                  </a:lnTo>
                  <a:lnTo>
                    <a:pt x="230460" y="160020"/>
                  </a:lnTo>
                  <a:lnTo>
                    <a:pt x="234103" y="148209"/>
                  </a:lnTo>
                  <a:lnTo>
                    <a:pt x="235318" y="135636"/>
                  </a:lnTo>
                  <a:lnTo>
                    <a:pt x="234080" y="123182"/>
                  </a:lnTo>
                  <a:lnTo>
                    <a:pt x="230366" y="111537"/>
                  </a:lnTo>
                  <a:lnTo>
                    <a:pt x="224179" y="100703"/>
                  </a:lnTo>
                  <a:lnTo>
                    <a:pt x="221004" y="97027"/>
                  </a:lnTo>
                  <a:close/>
                </a:path>
                <a:path w="471169" h="201294">
                  <a:moveTo>
                    <a:pt x="398284" y="71374"/>
                  </a:moveTo>
                  <a:lnTo>
                    <a:pt x="356704" y="90424"/>
                  </a:lnTo>
                  <a:lnTo>
                    <a:pt x="339267" y="135636"/>
                  </a:lnTo>
                  <a:lnTo>
                    <a:pt x="340339" y="148663"/>
                  </a:lnTo>
                  <a:lnTo>
                    <a:pt x="365406" y="190271"/>
                  </a:lnTo>
                  <a:lnTo>
                    <a:pt x="397535" y="201040"/>
                  </a:lnTo>
                  <a:lnTo>
                    <a:pt x="411658" y="199229"/>
                  </a:lnTo>
                  <a:lnTo>
                    <a:pt x="424365" y="193786"/>
                  </a:lnTo>
                  <a:lnTo>
                    <a:pt x="435656" y="184699"/>
                  </a:lnTo>
                  <a:lnTo>
                    <a:pt x="441691" y="176911"/>
                  </a:lnTo>
                  <a:lnTo>
                    <a:pt x="406755" y="176911"/>
                  </a:lnTo>
                  <a:lnTo>
                    <a:pt x="398882" y="176147"/>
                  </a:lnTo>
                  <a:lnTo>
                    <a:pt x="369109" y="151352"/>
                  </a:lnTo>
                  <a:lnTo>
                    <a:pt x="366052" y="136016"/>
                  </a:lnTo>
                  <a:lnTo>
                    <a:pt x="366802" y="127777"/>
                  </a:lnTo>
                  <a:lnTo>
                    <a:pt x="391383" y="98202"/>
                  </a:lnTo>
                  <a:lnTo>
                    <a:pt x="407352" y="95250"/>
                  </a:lnTo>
                  <a:lnTo>
                    <a:pt x="441823" y="95250"/>
                  </a:lnTo>
                  <a:lnTo>
                    <a:pt x="441193" y="94289"/>
                  </a:lnTo>
                  <a:lnTo>
                    <a:pt x="405392" y="71876"/>
                  </a:lnTo>
                  <a:lnTo>
                    <a:pt x="398284" y="71374"/>
                  </a:lnTo>
                  <a:close/>
                </a:path>
                <a:path w="471169" h="201294">
                  <a:moveTo>
                    <a:pt x="470827" y="171958"/>
                  </a:moveTo>
                  <a:lnTo>
                    <a:pt x="445528" y="171958"/>
                  </a:lnTo>
                  <a:lnTo>
                    <a:pt x="445528" y="197612"/>
                  </a:lnTo>
                  <a:lnTo>
                    <a:pt x="470827" y="197612"/>
                  </a:lnTo>
                  <a:lnTo>
                    <a:pt x="470827" y="171958"/>
                  </a:lnTo>
                  <a:close/>
                </a:path>
                <a:path w="471169" h="201294">
                  <a:moveTo>
                    <a:pt x="441823" y="95250"/>
                  </a:moveTo>
                  <a:lnTo>
                    <a:pt x="407352" y="95250"/>
                  </a:lnTo>
                  <a:lnTo>
                    <a:pt x="415415" y="96010"/>
                  </a:lnTo>
                  <a:lnTo>
                    <a:pt x="422898" y="98282"/>
                  </a:lnTo>
                  <a:lnTo>
                    <a:pt x="447453" y="128014"/>
                  </a:lnTo>
                  <a:lnTo>
                    <a:pt x="448208" y="136016"/>
                  </a:lnTo>
                  <a:lnTo>
                    <a:pt x="447453" y="144256"/>
                  </a:lnTo>
                  <a:lnTo>
                    <a:pt x="422748" y="173942"/>
                  </a:lnTo>
                  <a:lnTo>
                    <a:pt x="406755" y="176911"/>
                  </a:lnTo>
                  <a:lnTo>
                    <a:pt x="441691" y="176911"/>
                  </a:lnTo>
                  <a:lnTo>
                    <a:pt x="445528" y="171958"/>
                  </a:lnTo>
                  <a:lnTo>
                    <a:pt x="470827" y="171958"/>
                  </a:lnTo>
                  <a:lnTo>
                    <a:pt x="470827" y="100457"/>
                  </a:lnTo>
                  <a:lnTo>
                    <a:pt x="445236" y="100457"/>
                  </a:lnTo>
                  <a:lnTo>
                    <a:pt x="441823" y="95250"/>
                  </a:lnTo>
                  <a:close/>
                </a:path>
                <a:path w="471169" h="201294">
                  <a:moveTo>
                    <a:pt x="470827" y="4445"/>
                  </a:moveTo>
                  <a:lnTo>
                    <a:pt x="445236" y="4445"/>
                  </a:lnTo>
                  <a:lnTo>
                    <a:pt x="445236" y="100457"/>
                  </a:lnTo>
                  <a:lnTo>
                    <a:pt x="470827" y="100457"/>
                  </a:lnTo>
                  <a:lnTo>
                    <a:pt x="470827" y="4445"/>
                  </a:lnTo>
                  <a:close/>
                </a:path>
                <a:path w="471169" h="201294">
                  <a:moveTo>
                    <a:pt x="298564" y="4445"/>
                  </a:moveTo>
                  <a:lnTo>
                    <a:pt x="272669" y="4445"/>
                  </a:lnTo>
                  <a:lnTo>
                    <a:pt x="272669" y="197612"/>
                  </a:lnTo>
                  <a:lnTo>
                    <a:pt x="298564" y="197612"/>
                  </a:lnTo>
                  <a:lnTo>
                    <a:pt x="298564" y="4445"/>
                  </a:lnTo>
                  <a:close/>
                </a:path>
                <a:path w="471169" h="201294">
                  <a:moveTo>
                    <a:pt x="48526" y="98551"/>
                  </a:moveTo>
                  <a:lnTo>
                    <a:pt x="22631" y="98551"/>
                  </a:lnTo>
                  <a:lnTo>
                    <a:pt x="22631" y="197612"/>
                  </a:lnTo>
                  <a:lnTo>
                    <a:pt x="48526" y="197612"/>
                  </a:lnTo>
                  <a:lnTo>
                    <a:pt x="48526" y="98551"/>
                  </a:lnTo>
                  <a:close/>
                </a:path>
                <a:path w="471169" h="201294">
                  <a:moveTo>
                    <a:pt x="82600" y="74802"/>
                  </a:moveTo>
                  <a:lnTo>
                    <a:pt x="0" y="74802"/>
                  </a:lnTo>
                  <a:lnTo>
                    <a:pt x="0" y="98551"/>
                  </a:lnTo>
                  <a:lnTo>
                    <a:pt x="82600" y="98551"/>
                  </a:lnTo>
                  <a:lnTo>
                    <a:pt x="82600" y="74802"/>
                  </a:lnTo>
                  <a:close/>
                </a:path>
                <a:path w="471169" h="201294">
                  <a:moveTo>
                    <a:pt x="68173" y="0"/>
                  </a:moveTo>
                  <a:lnTo>
                    <a:pt x="62217" y="0"/>
                  </a:lnTo>
                  <a:lnTo>
                    <a:pt x="53666" y="765"/>
                  </a:lnTo>
                  <a:lnTo>
                    <a:pt x="25326" y="27003"/>
                  </a:lnTo>
                  <a:lnTo>
                    <a:pt x="22631" y="45847"/>
                  </a:lnTo>
                  <a:lnTo>
                    <a:pt x="22631" y="74802"/>
                  </a:lnTo>
                  <a:lnTo>
                    <a:pt x="48526" y="74802"/>
                  </a:lnTo>
                  <a:lnTo>
                    <a:pt x="48526" y="38100"/>
                  </a:lnTo>
                  <a:lnTo>
                    <a:pt x="49809" y="33400"/>
                  </a:lnTo>
                  <a:lnTo>
                    <a:pt x="52387" y="29972"/>
                  </a:lnTo>
                  <a:lnTo>
                    <a:pt x="54978" y="26670"/>
                  </a:lnTo>
                  <a:lnTo>
                    <a:pt x="58546" y="25019"/>
                  </a:lnTo>
                  <a:lnTo>
                    <a:pt x="82600" y="25019"/>
                  </a:lnTo>
                  <a:lnTo>
                    <a:pt x="82600" y="6350"/>
                  </a:lnTo>
                  <a:lnTo>
                    <a:pt x="74968" y="2159"/>
                  </a:lnTo>
                  <a:lnTo>
                    <a:pt x="68173" y="0"/>
                  </a:lnTo>
                  <a:close/>
                </a:path>
                <a:path w="471169" h="201294">
                  <a:moveTo>
                    <a:pt x="82600" y="25019"/>
                  </a:moveTo>
                  <a:lnTo>
                    <a:pt x="68567" y="25019"/>
                  </a:lnTo>
                  <a:lnTo>
                    <a:pt x="75069" y="27559"/>
                  </a:lnTo>
                  <a:lnTo>
                    <a:pt x="82600" y="32512"/>
                  </a:lnTo>
                  <a:lnTo>
                    <a:pt x="82600" y="25019"/>
                  </a:lnTo>
                  <a:close/>
                </a:path>
              </a:pathLst>
            </a:custGeom>
            <a:solidFill>
              <a:srgbClr val="000000"/>
            </a:solidFill>
          </p:spPr>
          <p:txBody>
            <a:bodyPr wrap="square" lIns="0" tIns="0" rIns="0" bIns="0" rtlCol="0"/>
            <a:lstStyle/>
            <a:p>
              <a:endParaRPr/>
            </a:p>
          </p:txBody>
        </p:sp>
        <p:sp>
          <p:nvSpPr>
            <p:cNvPr id="32" name="object 32"/>
            <p:cNvSpPr/>
            <p:nvPr/>
          </p:nvSpPr>
          <p:spPr>
            <a:xfrm>
              <a:off x="557415" y="1248663"/>
              <a:ext cx="471170" cy="201295"/>
            </a:xfrm>
            <a:custGeom>
              <a:avLst/>
              <a:gdLst/>
              <a:ahLst/>
              <a:cxnLst/>
              <a:rect l="l" t="t" r="r" b="b"/>
              <a:pathLst>
                <a:path w="471169" h="201294">
                  <a:moveTo>
                    <a:pt x="170129" y="97027"/>
                  </a:moveTo>
                  <a:lnTo>
                    <a:pt x="135875" y="114827"/>
                  </a:lnTo>
                  <a:lnTo>
                    <a:pt x="129044" y="136651"/>
                  </a:lnTo>
                  <a:lnTo>
                    <a:pt x="129813" y="144202"/>
                  </a:lnTo>
                  <a:lnTo>
                    <a:pt x="162135" y="174670"/>
                  </a:lnTo>
                  <a:lnTo>
                    <a:pt x="170129" y="175387"/>
                  </a:lnTo>
                  <a:lnTo>
                    <a:pt x="177916" y="174646"/>
                  </a:lnTo>
                  <a:lnTo>
                    <a:pt x="209559" y="143428"/>
                  </a:lnTo>
                  <a:lnTo>
                    <a:pt x="210312" y="135762"/>
                  </a:lnTo>
                  <a:lnTo>
                    <a:pt x="209566" y="128194"/>
                  </a:lnTo>
                  <a:lnTo>
                    <a:pt x="178032" y="97744"/>
                  </a:lnTo>
                  <a:lnTo>
                    <a:pt x="170129" y="97027"/>
                  </a:lnTo>
                  <a:close/>
                </a:path>
                <a:path w="471169" h="201294">
                  <a:moveTo>
                    <a:pt x="407352" y="95250"/>
                  </a:moveTo>
                  <a:lnTo>
                    <a:pt x="372802" y="113299"/>
                  </a:lnTo>
                  <a:lnTo>
                    <a:pt x="366052" y="136016"/>
                  </a:lnTo>
                  <a:lnTo>
                    <a:pt x="366816" y="143946"/>
                  </a:lnTo>
                  <a:lnTo>
                    <a:pt x="391514" y="173847"/>
                  </a:lnTo>
                  <a:lnTo>
                    <a:pt x="406755" y="176911"/>
                  </a:lnTo>
                  <a:lnTo>
                    <a:pt x="415078" y="176170"/>
                  </a:lnTo>
                  <a:lnTo>
                    <a:pt x="445188" y="151828"/>
                  </a:lnTo>
                  <a:lnTo>
                    <a:pt x="448208" y="136016"/>
                  </a:lnTo>
                  <a:lnTo>
                    <a:pt x="447453" y="128014"/>
                  </a:lnTo>
                  <a:lnTo>
                    <a:pt x="422898" y="98282"/>
                  </a:lnTo>
                  <a:lnTo>
                    <a:pt x="407352" y="95250"/>
                  </a:lnTo>
                  <a:close/>
                </a:path>
                <a:path w="471169" h="201294">
                  <a:moveTo>
                    <a:pt x="169240" y="71374"/>
                  </a:moveTo>
                  <a:lnTo>
                    <a:pt x="215519" y="90677"/>
                  </a:lnTo>
                  <a:lnTo>
                    <a:pt x="235318" y="135636"/>
                  </a:lnTo>
                  <a:lnTo>
                    <a:pt x="234103" y="148209"/>
                  </a:lnTo>
                  <a:lnTo>
                    <a:pt x="205802" y="189950"/>
                  </a:lnTo>
                  <a:lnTo>
                    <a:pt x="171018" y="201040"/>
                  </a:lnTo>
                  <a:lnTo>
                    <a:pt x="157849" y="199824"/>
                  </a:lnTo>
                  <a:lnTo>
                    <a:pt x="123761" y="181483"/>
                  </a:lnTo>
                  <a:lnTo>
                    <a:pt x="103746" y="135636"/>
                  </a:lnTo>
                  <a:lnTo>
                    <a:pt x="104989" y="123418"/>
                  </a:lnTo>
                  <a:lnTo>
                    <a:pt x="133923" y="82411"/>
                  </a:lnTo>
                  <a:lnTo>
                    <a:pt x="169240" y="71374"/>
                  </a:lnTo>
                  <a:close/>
                </a:path>
                <a:path w="471169" h="201294">
                  <a:moveTo>
                    <a:pt x="445236" y="4445"/>
                  </a:moveTo>
                  <a:lnTo>
                    <a:pt x="470827" y="4445"/>
                  </a:lnTo>
                  <a:lnTo>
                    <a:pt x="470827" y="197612"/>
                  </a:lnTo>
                  <a:lnTo>
                    <a:pt x="445528" y="197612"/>
                  </a:lnTo>
                  <a:lnTo>
                    <a:pt x="445528" y="171958"/>
                  </a:lnTo>
                  <a:lnTo>
                    <a:pt x="435656" y="184699"/>
                  </a:lnTo>
                  <a:lnTo>
                    <a:pt x="424365" y="193786"/>
                  </a:lnTo>
                  <a:lnTo>
                    <a:pt x="411658" y="199229"/>
                  </a:lnTo>
                  <a:lnTo>
                    <a:pt x="397535" y="201040"/>
                  </a:lnTo>
                  <a:lnTo>
                    <a:pt x="385970" y="199848"/>
                  </a:lnTo>
                  <a:lnTo>
                    <a:pt x="348911" y="171765"/>
                  </a:lnTo>
                  <a:lnTo>
                    <a:pt x="339267" y="135636"/>
                  </a:lnTo>
                  <a:lnTo>
                    <a:pt x="340358" y="122945"/>
                  </a:lnTo>
                  <a:lnTo>
                    <a:pt x="365841" y="82089"/>
                  </a:lnTo>
                  <a:lnTo>
                    <a:pt x="398284" y="71374"/>
                  </a:lnTo>
                  <a:lnTo>
                    <a:pt x="405392" y="71876"/>
                  </a:lnTo>
                  <a:lnTo>
                    <a:pt x="441193" y="94289"/>
                  </a:lnTo>
                  <a:lnTo>
                    <a:pt x="445236" y="100457"/>
                  </a:lnTo>
                  <a:lnTo>
                    <a:pt x="445236" y="4445"/>
                  </a:lnTo>
                  <a:close/>
                </a:path>
                <a:path w="471169" h="201294">
                  <a:moveTo>
                    <a:pt x="272669" y="4445"/>
                  </a:moveTo>
                  <a:lnTo>
                    <a:pt x="298564" y="4445"/>
                  </a:lnTo>
                  <a:lnTo>
                    <a:pt x="298564" y="197612"/>
                  </a:lnTo>
                  <a:lnTo>
                    <a:pt x="272669" y="197612"/>
                  </a:lnTo>
                  <a:lnTo>
                    <a:pt x="272669" y="4445"/>
                  </a:lnTo>
                  <a:close/>
                </a:path>
                <a:path w="471169" h="201294">
                  <a:moveTo>
                    <a:pt x="62217" y="0"/>
                  </a:moveTo>
                  <a:lnTo>
                    <a:pt x="68173" y="0"/>
                  </a:lnTo>
                  <a:lnTo>
                    <a:pt x="74968" y="2159"/>
                  </a:lnTo>
                  <a:lnTo>
                    <a:pt x="82600" y="6350"/>
                  </a:lnTo>
                  <a:lnTo>
                    <a:pt x="82600" y="32512"/>
                  </a:lnTo>
                  <a:lnTo>
                    <a:pt x="75069" y="27559"/>
                  </a:lnTo>
                  <a:lnTo>
                    <a:pt x="68567" y="25019"/>
                  </a:lnTo>
                  <a:lnTo>
                    <a:pt x="63106" y="25019"/>
                  </a:lnTo>
                  <a:lnTo>
                    <a:pt x="58546" y="25019"/>
                  </a:lnTo>
                  <a:lnTo>
                    <a:pt x="54978" y="26670"/>
                  </a:lnTo>
                  <a:lnTo>
                    <a:pt x="52387" y="29972"/>
                  </a:lnTo>
                  <a:lnTo>
                    <a:pt x="49809" y="33400"/>
                  </a:lnTo>
                  <a:lnTo>
                    <a:pt x="48526" y="38100"/>
                  </a:lnTo>
                  <a:lnTo>
                    <a:pt x="48526" y="44069"/>
                  </a:lnTo>
                  <a:lnTo>
                    <a:pt x="48526" y="74802"/>
                  </a:lnTo>
                  <a:lnTo>
                    <a:pt x="82600" y="74802"/>
                  </a:lnTo>
                  <a:lnTo>
                    <a:pt x="82600" y="98551"/>
                  </a:lnTo>
                  <a:lnTo>
                    <a:pt x="48526" y="98551"/>
                  </a:lnTo>
                  <a:lnTo>
                    <a:pt x="48526" y="197612"/>
                  </a:lnTo>
                  <a:lnTo>
                    <a:pt x="22631" y="197612"/>
                  </a:lnTo>
                  <a:lnTo>
                    <a:pt x="22631" y="98551"/>
                  </a:lnTo>
                  <a:lnTo>
                    <a:pt x="0" y="98551"/>
                  </a:lnTo>
                  <a:lnTo>
                    <a:pt x="0" y="74802"/>
                  </a:lnTo>
                  <a:lnTo>
                    <a:pt x="22631" y="74802"/>
                  </a:lnTo>
                  <a:lnTo>
                    <a:pt x="22631" y="45847"/>
                  </a:lnTo>
                  <a:lnTo>
                    <a:pt x="39264" y="6965"/>
                  </a:lnTo>
                  <a:lnTo>
                    <a:pt x="53666" y="765"/>
                  </a:lnTo>
                  <a:lnTo>
                    <a:pt x="62217" y="0"/>
                  </a:lnTo>
                  <a:close/>
                </a:path>
              </a:pathLst>
            </a:custGeom>
            <a:ln w="13716">
              <a:solidFill>
                <a:srgbClr val="384F54"/>
              </a:solidFill>
            </a:ln>
          </p:spPr>
          <p:txBody>
            <a:bodyPr wrap="square" lIns="0" tIns="0" rIns="0" bIns="0" rtlCol="0"/>
            <a:lstStyle/>
            <a:p>
              <a:endParaRPr/>
            </a:p>
          </p:txBody>
        </p:sp>
      </p:grpSp>
      <p:pic>
        <p:nvPicPr>
          <p:cNvPr id="33" name="object 33"/>
          <p:cNvPicPr/>
          <p:nvPr/>
        </p:nvPicPr>
        <p:blipFill>
          <a:blip r:embed="rId12" cstate="print"/>
          <a:stretch>
            <a:fillRect/>
          </a:stretch>
        </p:blipFill>
        <p:spPr>
          <a:xfrm>
            <a:off x="1650873" y="1246250"/>
            <a:ext cx="1513204" cy="210312"/>
          </a:xfrm>
          <a:prstGeom prst="rect">
            <a:avLst/>
          </a:prstGeom>
        </p:spPr>
      </p:pic>
      <p:grpSp>
        <p:nvGrpSpPr>
          <p:cNvPr id="34" name="object 34"/>
          <p:cNvGrpSpPr/>
          <p:nvPr/>
        </p:nvGrpSpPr>
        <p:grpSpPr>
          <a:xfrm>
            <a:off x="3786632" y="1246250"/>
            <a:ext cx="991869" cy="210820"/>
            <a:chOff x="3786632" y="1246250"/>
            <a:chExt cx="991869" cy="210820"/>
          </a:xfrm>
        </p:grpSpPr>
        <p:sp>
          <p:nvSpPr>
            <p:cNvPr id="35" name="object 35"/>
            <p:cNvSpPr/>
            <p:nvPr/>
          </p:nvSpPr>
          <p:spPr>
            <a:xfrm>
              <a:off x="3793490" y="1253108"/>
              <a:ext cx="978535" cy="196850"/>
            </a:xfrm>
            <a:custGeom>
              <a:avLst/>
              <a:gdLst/>
              <a:ahLst/>
              <a:cxnLst/>
              <a:rect l="l" t="t" r="r" b="b"/>
              <a:pathLst>
                <a:path w="978535" h="196850">
                  <a:moveTo>
                    <a:pt x="653288" y="66928"/>
                  </a:moveTo>
                  <a:lnTo>
                    <a:pt x="607568" y="86487"/>
                  </a:lnTo>
                  <a:lnTo>
                    <a:pt x="587756" y="131190"/>
                  </a:lnTo>
                  <a:lnTo>
                    <a:pt x="589016" y="143980"/>
                  </a:lnTo>
                  <a:lnTo>
                    <a:pt x="618275" y="185612"/>
                  </a:lnTo>
                  <a:lnTo>
                    <a:pt x="655065" y="196595"/>
                  </a:lnTo>
                  <a:lnTo>
                    <a:pt x="667375" y="195359"/>
                  </a:lnTo>
                  <a:lnTo>
                    <a:pt x="678957" y="191658"/>
                  </a:lnTo>
                  <a:lnTo>
                    <a:pt x="689802" y="185505"/>
                  </a:lnTo>
                  <a:lnTo>
                    <a:pt x="699897" y="176911"/>
                  </a:lnTo>
                  <a:lnTo>
                    <a:pt x="704829" y="170941"/>
                  </a:lnTo>
                  <a:lnTo>
                    <a:pt x="654176" y="170941"/>
                  </a:lnTo>
                  <a:lnTo>
                    <a:pt x="646154" y="170225"/>
                  </a:lnTo>
                  <a:lnTo>
                    <a:pt x="616092" y="146796"/>
                  </a:lnTo>
                  <a:lnTo>
                    <a:pt x="613029" y="132206"/>
                  </a:lnTo>
                  <a:lnTo>
                    <a:pt x="613790" y="124376"/>
                  </a:lnTo>
                  <a:lnTo>
                    <a:pt x="646009" y="93319"/>
                  </a:lnTo>
                  <a:lnTo>
                    <a:pt x="654176" y="92582"/>
                  </a:lnTo>
                  <a:lnTo>
                    <a:pt x="705006" y="92582"/>
                  </a:lnTo>
                  <a:lnTo>
                    <a:pt x="699515" y="86232"/>
                  </a:lnTo>
                  <a:lnTo>
                    <a:pt x="689203" y="77805"/>
                  </a:lnTo>
                  <a:lnTo>
                    <a:pt x="678068" y="71770"/>
                  </a:lnTo>
                  <a:lnTo>
                    <a:pt x="666101" y="68141"/>
                  </a:lnTo>
                  <a:lnTo>
                    <a:pt x="653288" y="66928"/>
                  </a:lnTo>
                  <a:close/>
                </a:path>
                <a:path w="978535" h="196850">
                  <a:moveTo>
                    <a:pt x="705006" y="92582"/>
                  </a:moveTo>
                  <a:lnTo>
                    <a:pt x="654176" y="92582"/>
                  </a:lnTo>
                  <a:lnTo>
                    <a:pt x="662082" y="93299"/>
                  </a:lnTo>
                  <a:lnTo>
                    <a:pt x="669416" y="95456"/>
                  </a:lnTo>
                  <a:lnTo>
                    <a:pt x="694296" y="131190"/>
                  </a:lnTo>
                  <a:lnTo>
                    <a:pt x="694220" y="132206"/>
                  </a:lnTo>
                  <a:lnTo>
                    <a:pt x="669210" y="167973"/>
                  </a:lnTo>
                  <a:lnTo>
                    <a:pt x="654176" y="170941"/>
                  </a:lnTo>
                  <a:lnTo>
                    <a:pt x="704829" y="170941"/>
                  </a:lnTo>
                  <a:lnTo>
                    <a:pt x="708398" y="166624"/>
                  </a:lnTo>
                  <a:lnTo>
                    <a:pt x="714470" y="155575"/>
                  </a:lnTo>
                  <a:lnTo>
                    <a:pt x="718113" y="143763"/>
                  </a:lnTo>
                  <a:lnTo>
                    <a:pt x="719327" y="131190"/>
                  </a:lnTo>
                  <a:lnTo>
                    <a:pt x="718089" y="118737"/>
                  </a:lnTo>
                  <a:lnTo>
                    <a:pt x="714375" y="107092"/>
                  </a:lnTo>
                  <a:lnTo>
                    <a:pt x="708183" y="96258"/>
                  </a:lnTo>
                  <a:lnTo>
                    <a:pt x="705006" y="92582"/>
                  </a:lnTo>
                  <a:close/>
                </a:path>
                <a:path w="978535" h="196850">
                  <a:moveTo>
                    <a:pt x="203708" y="66928"/>
                  </a:moveTo>
                  <a:lnTo>
                    <a:pt x="157987" y="86105"/>
                  </a:lnTo>
                  <a:lnTo>
                    <a:pt x="139319" y="131190"/>
                  </a:lnTo>
                  <a:lnTo>
                    <a:pt x="140483" y="144599"/>
                  </a:lnTo>
                  <a:lnTo>
                    <a:pt x="167649" y="186041"/>
                  </a:lnTo>
                  <a:lnTo>
                    <a:pt x="203708" y="196595"/>
                  </a:lnTo>
                  <a:lnTo>
                    <a:pt x="220634" y="194879"/>
                  </a:lnTo>
                  <a:lnTo>
                    <a:pt x="235775" y="189722"/>
                  </a:lnTo>
                  <a:lnTo>
                    <a:pt x="249106" y="181111"/>
                  </a:lnTo>
                  <a:lnTo>
                    <a:pt x="256734" y="173100"/>
                  </a:lnTo>
                  <a:lnTo>
                    <a:pt x="204850" y="173100"/>
                  </a:lnTo>
                  <a:lnTo>
                    <a:pt x="197848" y="172553"/>
                  </a:lnTo>
                  <a:lnTo>
                    <a:pt x="165183" y="145585"/>
                  </a:lnTo>
                  <a:lnTo>
                    <a:pt x="162940" y="136778"/>
                  </a:lnTo>
                  <a:lnTo>
                    <a:pt x="267715" y="136778"/>
                  </a:lnTo>
                  <a:lnTo>
                    <a:pt x="266620" y="121989"/>
                  </a:lnTo>
                  <a:lnTo>
                    <a:pt x="265078" y="116077"/>
                  </a:lnTo>
                  <a:lnTo>
                    <a:pt x="165608" y="116077"/>
                  </a:lnTo>
                  <a:lnTo>
                    <a:pt x="172275" y="105003"/>
                  </a:lnTo>
                  <a:lnTo>
                    <a:pt x="180848" y="97107"/>
                  </a:lnTo>
                  <a:lnTo>
                    <a:pt x="191325" y="92378"/>
                  </a:lnTo>
                  <a:lnTo>
                    <a:pt x="203708" y="90804"/>
                  </a:lnTo>
                  <a:lnTo>
                    <a:pt x="252557" y="90804"/>
                  </a:lnTo>
                  <a:lnTo>
                    <a:pt x="249047" y="86360"/>
                  </a:lnTo>
                  <a:lnTo>
                    <a:pt x="239141" y="77858"/>
                  </a:lnTo>
                  <a:lnTo>
                    <a:pt x="228282" y="71786"/>
                  </a:lnTo>
                  <a:lnTo>
                    <a:pt x="216471" y="68143"/>
                  </a:lnTo>
                  <a:lnTo>
                    <a:pt x="203708" y="66928"/>
                  </a:lnTo>
                  <a:close/>
                </a:path>
                <a:path w="978535" h="196850">
                  <a:moveTo>
                    <a:pt x="241808" y="154812"/>
                  </a:moveTo>
                  <a:lnTo>
                    <a:pt x="233926" y="162814"/>
                  </a:lnTo>
                  <a:lnTo>
                    <a:pt x="225139" y="168529"/>
                  </a:lnTo>
                  <a:lnTo>
                    <a:pt x="215447" y="171958"/>
                  </a:lnTo>
                  <a:lnTo>
                    <a:pt x="204850" y="173100"/>
                  </a:lnTo>
                  <a:lnTo>
                    <a:pt x="256734" y="173100"/>
                  </a:lnTo>
                  <a:lnTo>
                    <a:pt x="260604" y="169037"/>
                  </a:lnTo>
                  <a:lnTo>
                    <a:pt x="241808" y="154812"/>
                  </a:lnTo>
                  <a:close/>
                </a:path>
                <a:path w="978535" h="196850">
                  <a:moveTo>
                    <a:pt x="252557" y="90804"/>
                  </a:moveTo>
                  <a:lnTo>
                    <a:pt x="203708" y="90804"/>
                  </a:lnTo>
                  <a:lnTo>
                    <a:pt x="215159" y="92378"/>
                  </a:lnTo>
                  <a:lnTo>
                    <a:pt x="225123" y="97107"/>
                  </a:lnTo>
                  <a:lnTo>
                    <a:pt x="233586" y="105003"/>
                  </a:lnTo>
                  <a:lnTo>
                    <a:pt x="240537" y="116077"/>
                  </a:lnTo>
                  <a:lnTo>
                    <a:pt x="265078" y="116077"/>
                  </a:lnTo>
                  <a:lnTo>
                    <a:pt x="263144" y="108664"/>
                  </a:lnTo>
                  <a:lnTo>
                    <a:pt x="257286" y="96791"/>
                  </a:lnTo>
                  <a:lnTo>
                    <a:pt x="252557" y="90804"/>
                  </a:lnTo>
                  <a:close/>
                </a:path>
                <a:path w="978535" h="196850">
                  <a:moveTo>
                    <a:pt x="781938" y="70357"/>
                  </a:moveTo>
                  <a:lnTo>
                    <a:pt x="756665" y="70357"/>
                  </a:lnTo>
                  <a:lnTo>
                    <a:pt x="756665" y="193166"/>
                  </a:lnTo>
                  <a:lnTo>
                    <a:pt x="782574" y="193166"/>
                  </a:lnTo>
                  <a:lnTo>
                    <a:pt x="782574" y="116077"/>
                  </a:lnTo>
                  <a:lnTo>
                    <a:pt x="785495" y="108457"/>
                  </a:lnTo>
                  <a:lnTo>
                    <a:pt x="791463" y="102362"/>
                  </a:lnTo>
                  <a:lnTo>
                    <a:pt x="797306" y="96265"/>
                  </a:lnTo>
                  <a:lnTo>
                    <a:pt x="798779" y="95630"/>
                  </a:lnTo>
                  <a:lnTo>
                    <a:pt x="781938" y="95630"/>
                  </a:lnTo>
                  <a:lnTo>
                    <a:pt x="781938" y="70357"/>
                  </a:lnTo>
                  <a:close/>
                </a:path>
                <a:path w="978535" h="196850">
                  <a:moveTo>
                    <a:pt x="822833" y="66928"/>
                  </a:moveTo>
                  <a:lnTo>
                    <a:pt x="811530" y="66928"/>
                  </a:lnTo>
                  <a:lnTo>
                    <a:pt x="804418" y="69214"/>
                  </a:lnTo>
                  <a:lnTo>
                    <a:pt x="781938" y="95630"/>
                  </a:lnTo>
                  <a:lnTo>
                    <a:pt x="798779" y="95630"/>
                  </a:lnTo>
                  <a:lnTo>
                    <a:pt x="804672" y="93090"/>
                  </a:lnTo>
                  <a:lnTo>
                    <a:pt x="823677" y="93090"/>
                  </a:lnTo>
                  <a:lnTo>
                    <a:pt x="831088" y="68706"/>
                  </a:lnTo>
                  <a:lnTo>
                    <a:pt x="826388" y="67563"/>
                  </a:lnTo>
                  <a:lnTo>
                    <a:pt x="822833" y="66928"/>
                  </a:lnTo>
                  <a:close/>
                </a:path>
                <a:path w="978535" h="196850">
                  <a:moveTo>
                    <a:pt x="823677" y="93090"/>
                  </a:moveTo>
                  <a:lnTo>
                    <a:pt x="814959" y="93090"/>
                  </a:lnTo>
                  <a:lnTo>
                    <a:pt x="818261" y="93599"/>
                  </a:lnTo>
                  <a:lnTo>
                    <a:pt x="823213" y="94614"/>
                  </a:lnTo>
                  <a:lnTo>
                    <a:pt x="823677" y="93090"/>
                  </a:lnTo>
                  <a:close/>
                </a:path>
                <a:path w="978535" h="196850">
                  <a:moveTo>
                    <a:pt x="25400" y="70357"/>
                  </a:moveTo>
                  <a:lnTo>
                    <a:pt x="0" y="70357"/>
                  </a:lnTo>
                  <a:lnTo>
                    <a:pt x="0" y="193166"/>
                  </a:lnTo>
                  <a:lnTo>
                    <a:pt x="25654" y="193166"/>
                  </a:lnTo>
                  <a:lnTo>
                    <a:pt x="25654" y="126364"/>
                  </a:lnTo>
                  <a:lnTo>
                    <a:pt x="26247" y="118915"/>
                  </a:lnTo>
                  <a:lnTo>
                    <a:pt x="45021" y="90804"/>
                  </a:lnTo>
                  <a:lnTo>
                    <a:pt x="25400" y="90804"/>
                  </a:lnTo>
                  <a:lnTo>
                    <a:pt x="25400" y="70357"/>
                  </a:lnTo>
                  <a:close/>
                </a:path>
                <a:path w="978535" h="196850">
                  <a:moveTo>
                    <a:pt x="102590" y="89026"/>
                  </a:moveTo>
                  <a:lnTo>
                    <a:pt x="64008" y="89026"/>
                  </a:lnTo>
                  <a:lnTo>
                    <a:pt x="69469" y="91186"/>
                  </a:lnTo>
                  <a:lnTo>
                    <a:pt x="73787" y="95503"/>
                  </a:lnTo>
                  <a:lnTo>
                    <a:pt x="78105" y="99949"/>
                  </a:lnTo>
                  <a:lnTo>
                    <a:pt x="80263" y="105410"/>
                  </a:lnTo>
                  <a:lnTo>
                    <a:pt x="80263" y="193166"/>
                  </a:lnTo>
                  <a:lnTo>
                    <a:pt x="106172" y="193166"/>
                  </a:lnTo>
                  <a:lnTo>
                    <a:pt x="106172" y="104520"/>
                  </a:lnTo>
                  <a:lnTo>
                    <a:pt x="105433" y="97016"/>
                  </a:lnTo>
                  <a:lnTo>
                    <a:pt x="103219" y="90106"/>
                  </a:lnTo>
                  <a:lnTo>
                    <a:pt x="102590" y="89026"/>
                  </a:lnTo>
                  <a:close/>
                </a:path>
                <a:path w="978535" h="196850">
                  <a:moveTo>
                    <a:pt x="65786" y="66928"/>
                  </a:moveTo>
                  <a:lnTo>
                    <a:pt x="58420" y="66928"/>
                  </a:lnTo>
                  <a:lnTo>
                    <a:pt x="51688" y="68833"/>
                  </a:lnTo>
                  <a:lnTo>
                    <a:pt x="25400" y="90804"/>
                  </a:lnTo>
                  <a:lnTo>
                    <a:pt x="45021" y="90804"/>
                  </a:lnTo>
                  <a:lnTo>
                    <a:pt x="48768" y="89026"/>
                  </a:lnTo>
                  <a:lnTo>
                    <a:pt x="102590" y="89026"/>
                  </a:lnTo>
                  <a:lnTo>
                    <a:pt x="73858" y="67619"/>
                  </a:lnTo>
                  <a:lnTo>
                    <a:pt x="65786" y="66928"/>
                  </a:lnTo>
                  <a:close/>
                </a:path>
                <a:path w="978535" h="196850">
                  <a:moveTo>
                    <a:pt x="498312" y="118237"/>
                  </a:moveTo>
                  <a:lnTo>
                    <a:pt x="475869" y="118237"/>
                  </a:lnTo>
                  <a:lnTo>
                    <a:pt x="508762" y="196595"/>
                  </a:lnTo>
                  <a:lnTo>
                    <a:pt x="532723" y="146557"/>
                  </a:lnTo>
                  <a:lnTo>
                    <a:pt x="510286" y="146557"/>
                  </a:lnTo>
                  <a:lnTo>
                    <a:pt x="498312" y="118237"/>
                  </a:lnTo>
                  <a:close/>
                </a:path>
                <a:path w="978535" h="196850">
                  <a:moveTo>
                    <a:pt x="405511" y="70357"/>
                  </a:moveTo>
                  <a:lnTo>
                    <a:pt x="382777" y="70357"/>
                  </a:lnTo>
                  <a:lnTo>
                    <a:pt x="442975" y="195579"/>
                  </a:lnTo>
                  <a:lnTo>
                    <a:pt x="464094" y="145923"/>
                  </a:lnTo>
                  <a:lnTo>
                    <a:pt x="441960" y="145923"/>
                  </a:lnTo>
                  <a:lnTo>
                    <a:pt x="405511" y="70357"/>
                  </a:lnTo>
                  <a:close/>
                </a:path>
                <a:path w="978535" h="196850">
                  <a:moveTo>
                    <a:pt x="569213" y="70357"/>
                  </a:moveTo>
                  <a:lnTo>
                    <a:pt x="546608" y="70357"/>
                  </a:lnTo>
                  <a:lnTo>
                    <a:pt x="510286" y="146557"/>
                  </a:lnTo>
                  <a:lnTo>
                    <a:pt x="532723" y="146557"/>
                  </a:lnTo>
                  <a:lnTo>
                    <a:pt x="569213" y="70357"/>
                  </a:lnTo>
                  <a:close/>
                </a:path>
                <a:path w="978535" h="196850">
                  <a:moveTo>
                    <a:pt x="475869" y="65150"/>
                  </a:moveTo>
                  <a:lnTo>
                    <a:pt x="441960" y="145923"/>
                  </a:lnTo>
                  <a:lnTo>
                    <a:pt x="464094" y="145923"/>
                  </a:lnTo>
                  <a:lnTo>
                    <a:pt x="475869" y="118237"/>
                  </a:lnTo>
                  <a:lnTo>
                    <a:pt x="498312" y="118237"/>
                  </a:lnTo>
                  <a:lnTo>
                    <a:pt x="475869" y="65150"/>
                  </a:lnTo>
                  <a:close/>
                </a:path>
                <a:path w="978535" h="196850">
                  <a:moveTo>
                    <a:pt x="337693" y="94106"/>
                  </a:moveTo>
                  <a:lnTo>
                    <a:pt x="311912" y="94106"/>
                  </a:lnTo>
                  <a:lnTo>
                    <a:pt x="311912" y="193166"/>
                  </a:lnTo>
                  <a:lnTo>
                    <a:pt x="337693" y="193166"/>
                  </a:lnTo>
                  <a:lnTo>
                    <a:pt x="337693" y="94106"/>
                  </a:lnTo>
                  <a:close/>
                </a:path>
                <a:path w="978535" h="196850">
                  <a:moveTo>
                    <a:pt x="337693" y="34670"/>
                  </a:moveTo>
                  <a:lnTo>
                    <a:pt x="311912" y="34670"/>
                  </a:lnTo>
                  <a:lnTo>
                    <a:pt x="311912" y="70103"/>
                  </a:lnTo>
                  <a:lnTo>
                    <a:pt x="291464" y="70103"/>
                  </a:lnTo>
                  <a:lnTo>
                    <a:pt x="291464" y="94106"/>
                  </a:lnTo>
                  <a:lnTo>
                    <a:pt x="363347" y="94106"/>
                  </a:lnTo>
                  <a:lnTo>
                    <a:pt x="363347" y="70357"/>
                  </a:lnTo>
                  <a:lnTo>
                    <a:pt x="337693" y="70357"/>
                  </a:lnTo>
                  <a:lnTo>
                    <a:pt x="337693" y="34670"/>
                  </a:lnTo>
                  <a:close/>
                </a:path>
                <a:path w="978535" h="196850">
                  <a:moveTo>
                    <a:pt x="893318" y="0"/>
                  </a:moveTo>
                  <a:lnTo>
                    <a:pt x="867410" y="0"/>
                  </a:lnTo>
                  <a:lnTo>
                    <a:pt x="867410" y="193166"/>
                  </a:lnTo>
                  <a:lnTo>
                    <a:pt x="893318" y="193166"/>
                  </a:lnTo>
                  <a:lnTo>
                    <a:pt x="893318" y="128269"/>
                  </a:lnTo>
                  <a:lnTo>
                    <a:pt x="925487" y="128269"/>
                  </a:lnTo>
                  <a:lnTo>
                    <a:pt x="924560" y="127126"/>
                  </a:lnTo>
                  <a:lnTo>
                    <a:pt x="927284" y="124205"/>
                  </a:lnTo>
                  <a:lnTo>
                    <a:pt x="893318" y="124205"/>
                  </a:lnTo>
                  <a:lnTo>
                    <a:pt x="893318" y="0"/>
                  </a:lnTo>
                  <a:close/>
                </a:path>
                <a:path w="978535" h="196850">
                  <a:moveTo>
                    <a:pt x="925487" y="128269"/>
                  </a:moveTo>
                  <a:lnTo>
                    <a:pt x="893318" y="128269"/>
                  </a:lnTo>
                  <a:lnTo>
                    <a:pt x="946150" y="193166"/>
                  </a:lnTo>
                  <a:lnTo>
                    <a:pt x="978154" y="193166"/>
                  </a:lnTo>
                  <a:lnTo>
                    <a:pt x="925487" y="128269"/>
                  </a:lnTo>
                  <a:close/>
                </a:path>
                <a:path w="978535" h="196850">
                  <a:moveTo>
                    <a:pt x="977519" y="70357"/>
                  </a:moveTo>
                  <a:lnTo>
                    <a:pt x="944118" y="70357"/>
                  </a:lnTo>
                  <a:lnTo>
                    <a:pt x="893318" y="124205"/>
                  </a:lnTo>
                  <a:lnTo>
                    <a:pt x="927284" y="124205"/>
                  </a:lnTo>
                  <a:lnTo>
                    <a:pt x="977519" y="70357"/>
                  </a:lnTo>
                  <a:close/>
                </a:path>
              </a:pathLst>
            </a:custGeom>
            <a:solidFill>
              <a:srgbClr val="000000"/>
            </a:solidFill>
          </p:spPr>
          <p:txBody>
            <a:bodyPr wrap="square" lIns="0" tIns="0" rIns="0" bIns="0" rtlCol="0"/>
            <a:lstStyle/>
            <a:p>
              <a:endParaRPr/>
            </a:p>
          </p:txBody>
        </p:sp>
        <p:sp>
          <p:nvSpPr>
            <p:cNvPr id="36" name="object 36"/>
            <p:cNvSpPr/>
            <p:nvPr/>
          </p:nvSpPr>
          <p:spPr>
            <a:xfrm>
              <a:off x="3959098" y="1343913"/>
              <a:ext cx="528955" cy="80645"/>
            </a:xfrm>
            <a:custGeom>
              <a:avLst/>
              <a:gdLst/>
              <a:ahLst/>
              <a:cxnLst/>
              <a:rect l="l" t="t" r="r" b="b"/>
              <a:pathLst>
                <a:path w="528954" h="80644">
                  <a:moveTo>
                    <a:pt x="488568" y="1777"/>
                  </a:moveTo>
                  <a:lnTo>
                    <a:pt x="454278" y="19577"/>
                  </a:lnTo>
                  <a:lnTo>
                    <a:pt x="447421" y="41401"/>
                  </a:lnTo>
                  <a:lnTo>
                    <a:pt x="448184" y="48952"/>
                  </a:lnTo>
                  <a:lnTo>
                    <a:pt x="480546" y="79420"/>
                  </a:lnTo>
                  <a:lnTo>
                    <a:pt x="488568" y="80137"/>
                  </a:lnTo>
                  <a:lnTo>
                    <a:pt x="496329" y="79396"/>
                  </a:lnTo>
                  <a:lnTo>
                    <a:pt x="527940" y="48178"/>
                  </a:lnTo>
                  <a:lnTo>
                    <a:pt x="528701" y="40512"/>
                  </a:lnTo>
                  <a:lnTo>
                    <a:pt x="527960" y="32944"/>
                  </a:lnTo>
                  <a:lnTo>
                    <a:pt x="496474" y="2494"/>
                  </a:lnTo>
                  <a:lnTo>
                    <a:pt x="488568" y="1777"/>
                  </a:lnTo>
                  <a:close/>
                </a:path>
                <a:path w="528954" h="80644">
                  <a:moveTo>
                    <a:pt x="38100" y="0"/>
                  </a:moveTo>
                  <a:lnTo>
                    <a:pt x="25717" y="1573"/>
                  </a:lnTo>
                  <a:lnTo>
                    <a:pt x="15239" y="6302"/>
                  </a:lnTo>
                  <a:lnTo>
                    <a:pt x="6667" y="14198"/>
                  </a:lnTo>
                  <a:lnTo>
                    <a:pt x="0" y="25273"/>
                  </a:lnTo>
                  <a:lnTo>
                    <a:pt x="74929" y="25273"/>
                  </a:lnTo>
                  <a:lnTo>
                    <a:pt x="67978" y="14198"/>
                  </a:lnTo>
                  <a:lnTo>
                    <a:pt x="59515" y="6302"/>
                  </a:lnTo>
                  <a:lnTo>
                    <a:pt x="49551" y="1573"/>
                  </a:lnTo>
                  <a:lnTo>
                    <a:pt x="38100" y="0"/>
                  </a:lnTo>
                  <a:close/>
                </a:path>
              </a:pathLst>
            </a:custGeom>
            <a:ln w="13716">
              <a:solidFill>
                <a:srgbClr val="384F54"/>
              </a:solidFill>
            </a:ln>
          </p:spPr>
          <p:txBody>
            <a:bodyPr wrap="square" lIns="0" tIns="0" rIns="0" bIns="0" rtlCol="0"/>
            <a:lstStyle/>
            <a:p>
              <a:endParaRPr/>
            </a:p>
          </p:txBody>
        </p:sp>
        <p:pic>
          <p:nvPicPr>
            <p:cNvPr id="37" name="object 37"/>
            <p:cNvPicPr/>
            <p:nvPr/>
          </p:nvPicPr>
          <p:blipFill>
            <a:blip r:embed="rId13" cstate="print"/>
            <a:stretch>
              <a:fillRect/>
            </a:stretch>
          </p:blipFill>
          <p:spPr>
            <a:xfrm>
              <a:off x="4543298" y="1313179"/>
              <a:ext cx="88138" cy="139954"/>
            </a:xfrm>
            <a:prstGeom prst="rect">
              <a:avLst/>
            </a:prstGeom>
          </p:spPr>
        </p:pic>
        <p:sp>
          <p:nvSpPr>
            <p:cNvPr id="38" name="object 38"/>
            <p:cNvSpPr/>
            <p:nvPr/>
          </p:nvSpPr>
          <p:spPr>
            <a:xfrm>
              <a:off x="3932809" y="1320037"/>
              <a:ext cx="580390" cy="130175"/>
            </a:xfrm>
            <a:custGeom>
              <a:avLst/>
              <a:gdLst/>
              <a:ahLst/>
              <a:cxnLst/>
              <a:rect l="l" t="t" r="r" b="b"/>
              <a:pathLst>
                <a:path w="580389" h="130175">
                  <a:moveTo>
                    <a:pt x="513968" y="0"/>
                  </a:moveTo>
                  <a:lnTo>
                    <a:pt x="560196" y="19303"/>
                  </a:lnTo>
                  <a:lnTo>
                    <a:pt x="580008" y="64262"/>
                  </a:lnTo>
                  <a:lnTo>
                    <a:pt x="578794" y="76835"/>
                  </a:lnTo>
                  <a:lnTo>
                    <a:pt x="550483" y="118576"/>
                  </a:lnTo>
                  <a:lnTo>
                    <a:pt x="515746" y="129666"/>
                  </a:lnTo>
                  <a:lnTo>
                    <a:pt x="502578" y="128450"/>
                  </a:lnTo>
                  <a:lnTo>
                    <a:pt x="468502" y="110109"/>
                  </a:lnTo>
                  <a:lnTo>
                    <a:pt x="448437" y="64262"/>
                  </a:lnTo>
                  <a:lnTo>
                    <a:pt x="449675" y="52044"/>
                  </a:lnTo>
                  <a:lnTo>
                    <a:pt x="478589" y="11037"/>
                  </a:lnTo>
                  <a:lnTo>
                    <a:pt x="513968" y="0"/>
                  </a:lnTo>
                  <a:close/>
                </a:path>
                <a:path w="580389" h="130175">
                  <a:moveTo>
                    <a:pt x="64388" y="0"/>
                  </a:moveTo>
                  <a:lnTo>
                    <a:pt x="109727" y="19431"/>
                  </a:lnTo>
                  <a:lnTo>
                    <a:pt x="127301" y="55060"/>
                  </a:lnTo>
                  <a:lnTo>
                    <a:pt x="128396" y="69850"/>
                  </a:lnTo>
                  <a:lnTo>
                    <a:pt x="23621" y="69850"/>
                  </a:lnTo>
                  <a:lnTo>
                    <a:pt x="25864" y="78656"/>
                  </a:lnTo>
                  <a:lnTo>
                    <a:pt x="58529" y="105624"/>
                  </a:lnTo>
                  <a:lnTo>
                    <a:pt x="65531" y="106172"/>
                  </a:lnTo>
                  <a:lnTo>
                    <a:pt x="76128" y="105029"/>
                  </a:lnTo>
                  <a:lnTo>
                    <a:pt x="85820" y="101600"/>
                  </a:lnTo>
                  <a:lnTo>
                    <a:pt x="94607" y="95885"/>
                  </a:lnTo>
                  <a:lnTo>
                    <a:pt x="102488" y="87884"/>
                  </a:lnTo>
                  <a:lnTo>
                    <a:pt x="121285" y="102108"/>
                  </a:lnTo>
                  <a:lnTo>
                    <a:pt x="109787" y="114182"/>
                  </a:lnTo>
                  <a:lnTo>
                    <a:pt x="96456" y="122793"/>
                  </a:lnTo>
                  <a:lnTo>
                    <a:pt x="81315" y="127950"/>
                  </a:lnTo>
                  <a:lnTo>
                    <a:pt x="64388" y="129666"/>
                  </a:lnTo>
                  <a:lnTo>
                    <a:pt x="51242" y="128498"/>
                  </a:lnTo>
                  <a:lnTo>
                    <a:pt x="10447" y="100963"/>
                  </a:lnTo>
                  <a:lnTo>
                    <a:pt x="0" y="64262"/>
                  </a:lnTo>
                  <a:lnTo>
                    <a:pt x="1166" y="51716"/>
                  </a:lnTo>
                  <a:lnTo>
                    <a:pt x="28580" y="10769"/>
                  </a:lnTo>
                  <a:lnTo>
                    <a:pt x="51405" y="1192"/>
                  </a:lnTo>
                  <a:lnTo>
                    <a:pt x="64388" y="0"/>
                  </a:lnTo>
                  <a:close/>
                </a:path>
              </a:pathLst>
            </a:custGeom>
            <a:ln w="13716">
              <a:solidFill>
                <a:srgbClr val="384F54"/>
              </a:solidFill>
            </a:ln>
          </p:spPr>
          <p:txBody>
            <a:bodyPr wrap="square" lIns="0" tIns="0" rIns="0" bIns="0" rtlCol="0"/>
            <a:lstStyle/>
            <a:p>
              <a:endParaRPr/>
            </a:p>
          </p:txBody>
        </p:sp>
        <p:pic>
          <p:nvPicPr>
            <p:cNvPr id="39" name="object 39"/>
            <p:cNvPicPr/>
            <p:nvPr/>
          </p:nvPicPr>
          <p:blipFill>
            <a:blip r:embed="rId14" cstate="print"/>
            <a:stretch>
              <a:fillRect/>
            </a:stretch>
          </p:blipFill>
          <p:spPr>
            <a:xfrm>
              <a:off x="3786632" y="1313179"/>
              <a:ext cx="119888" cy="139954"/>
            </a:xfrm>
            <a:prstGeom prst="rect">
              <a:avLst/>
            </a:prstGeom>
          </p:spPr>
        </p:pic>
        <p:sp>
          <p:nvSpPr>
            <p:cNvPr id="40" name="object 40"/>
            <p:cNvSpPr/>
            <p:nvPr/>
          </p:nvSpPr>
          <p:spPr>
            <a:xfrm>
              <a:off x="4084955" y="1287779"/>
              <a:ext cx="278130" cy="161925"/>
            </a:xfrm>
            <a:custGeom>
              <a:avLst/>
              <a:gdLst/>
              <a:ahLst/>
              <a:cxnLst/>
              <a:rect l="l" t="t" r="r" b="b"/>
              <a:pathLst>
                <a:path w="278129" h="161925">
                  <a:moveTo>
                    <a:pt x="184404" y="30480"/>
                  </a:moveTo>
                  <a:lnTo>
                    <a:pt x="218821" y="111887"/>
                  </a:lnTo>
                  <a:lnTo>
                    <a:pt x="255143" y="35687"/>
                  </a:lnTo>
                  <a:lnTo>
                    <a:pt x="277749" y="35687"/>
                  </a:lnTo>
                  <a:lnTo>
                    <a:pt x="217297" y="161925"/>
                  </a:lnTo>
                  <a:lnTo>
                    <a:pt x="184404" y="83566"/>
                  </a:lnTo>
                  <a:lnTo>
                    <a:pt x="151511" y="160909"/>
                  </a:lnTo>
                  <a:lnTo>
                    <a:pt x="91312" y="35687"/>
                  </a:lnTo>
                  <a:lnTo>
                    <a:pt x="114046" y="35687"/>
                  </a:lnTo>
                  <a:lnTo>
                    <a:pt x="150495" y="111252"/>
                  </a:lnTo>
                  <a:lnTo>
                    <a:pt x="184404" y="30480"/>
                  </a:lnTo>
                  <a:close/>
                </a:path>
                <a:path w="278129" h="161925">
                  <a:moveTo>
                    <a:pt x="20447" y="0"/>
                  </a:moveTo>
                  <a:lnTo>
                    <a:pt x="46228" y="0"/>
                  </a:lnTo>
                  <a:lnTo>
                    <a:pt x="46228" y="35687"/>
                  </a:lnTo>
                  <a:lnTo>
                    <a:pt x="71882" y="35687"/>
                  </a:lnTo>
                  <a:lnTo>
                    <a:pt x="71882" y="59436"/>
                  </a:lnTo>
                  <a:lnTo>
                    <a:pt x="46228" y="59436"/>
                  </a:lnTo>
                  <a:lnTo>
                    <a:pt x="46228" y="158496"/>
                  </a:lnTo>
                  <a:lnTo>
                    <a:pt x="20447" y="158496"/>
                  </a:lnTo>
                  <a:lnTo>
                    <a:pt x="20447" y="59436"/>
                  </a:lnTo>
                  <a:lnTo>
                    <a:pt x="0" y="59436"/>
                  </a:lnTo>
                  <a:lnTo>
                    <a:pt x="0" y="35433"/>
                  </a:lnTo>
                  <a:lnTo>
                    <a:pt x="20447" y="35433"/>
                  </a:lnTo>
                  <a:lnTo>
                    <a:pt x="20447" y="0"/>
                  </a:lnTo>
                  <a:close/>
                </a:path>
              </a:pathLst>
            </a:custGeom>
            <a:ln w="13716">
              <a:solidFill>
                <a:srgbClr val="384F54"/>
              </a:solidFill>
            </a:ln>
          </p:spPr>
          <p:txBody>
            <a:bodyPr wrap="square" lIns="0" tIns="0" rIns="0" bIns="0" rtlCol="0"/>
            <a:lstStyle/>
            <a:p>
              <a:endParaRPr/>
            </a:p>
          </p:txBody>
        </p:sp>
        <p:pic>
          <p:nvPicPr>
            <p:cNvPr id="41" name="object 41"/>
            <p:cNvPicPr/>
            <p:nvPr/>
          </p:nvPicPr>
          <p:blipFill>
            <a:blip r:embed="rId15" cstate="print"/>
            <a:stretch>
              <a:fillRect/>
            </a:stretch>
          </p:blipFill>
          <p:spPr>
            <a:xfrm>
              <a:off x="4654042" y="1246250"/>
              <a:ext cx="124460" cy="206883"/>
            </a:xfrm>
            <a:prstGeom prst="rect">
              <a:avLst/>
            </a:prstGeom>
          </p:spPr>
        </p:pic>
      </p:grpSp>
      <p:pic>
        <p:nvPicPr>
          <p:cNvPr id="42" name="object 42"/>
          <p:cNvPicPr/>
          <p:nvPr/>
        </p:nvPicPr>
        <p:blipFill>
          <a:blip r:embed="rId16" cstate="print"/>
          <a:stretch>
            <a:fillRect/>
          </a:stretch>
        </p:blipFill>
        <p:spPr>
          <a:xfrm>
            <a:off x="555472" y="1612011"/>
            <a:ext cx="1297965" cy="264541"/>
          </a:xfrm>
          <a:prstGeom prst="rect">
            <a:avLst/>
          </a:prstGeom>
        </p:spPr>
      </p:pic>
      <p:grpSp>
        <p:nvGrpSpPr>
          <p:cNvPr id="43" name="object 43"/>
          <p:cNvGrpSpPr/>
          <p:nvPr/>
        </p:nvGrpSpPr>
        <p:grpSpPr>
          <a:xfrm>
            <a:off x="2346198" y="1612011"/>
            <a:ext cx="293370" cy="264795"/>
            <a:chOff x="2346198" y="1612011"/>
            <a:chExt cx="293370" cy="264795"/>
          </a:xfrm>
        </p:grpSpPr>
        <p:sp>
          <p:nvSpPr>
            <p:cNvPr id="44" name="object 44"/>
            <p:cNvSpPr/>
            <p:nvPr/>
          </p:nvSpPr>
          <p:spPr>
            <a:xfrm>
              <a:off x="2353056" y="1618869"/>
              <a:ext cx="280035" cy="250825"/>
            </a:xfrm>
            <a:custGeom>
              <a:avLst/>
              <a:gdLst/>
              <a:ahLst/>
              <a:cxnLst/>
              <a:rect l="l" t="t" r="r" b="b"/>
              <a:pathLst>
                <a:path w="280035" h="250825">
                  <a:moveTo>
                    <a:pt x="44105" y="167258"/>
                  </a:moveTo>
                  <a:lnTo>
                    <a:pt x="25526" y="167258"/>
                  </a:lnTo>
                  <a:lnTo>
                    <a:pt x="29692" y="173666"/>
                  </a:lnTo>
                  <a:lnTo>
                    <a:pt x="67107" y="196097"/>
                  </a:lnTo>
                  <a:lnTo>
                    <a:pt x="74421" y="196595"/>
                  </a:lnTo>
                  <a:lnTo>
                    <a:pt x="85494" y="195379"/>
                  </a:lnTo>
                  <a:lnTo>
                    <a:pt x="95853" y="191722"/>
                  </a:lnTo>
                  <a:lnTo>
                    <a:pt x="105497" y="185612"/>
                  </a:lnTo>
                  <a:lnTo>
                    <a:pt x="114426" y="177037"/>
                  </a:lnTo>
                  <a:lnTo>
                    <a:pt x="118004" y="172211"/>
                  </a:lnTo>
                  <a:lnTo>
                    <a:pt x="64262" y="172211"/>
                  </a:lnTo>
                  <a:lnTo>
                    <a:pt x="55758" y="171473"/>
                  </a:lnTo>
                  <a:lnTo>
                    <a:pt x="47958" y="169259"/>
                  </a:lnTo>
                  <a:lnTo>
                    <a:pt x="44105" y="167258"/>
                  </a:lnTo>
                  <a:close/>
                </a:path>
                <a:path w="280035" h="250825">
                  <a:moveTo>
                    <a:pt x="25526" y="0"/>
                  </a:moveTo>
                  <a:lnTo>
                    <a:pt x="0" y="0"/>
                  </a:lnTo>
                  <a:lnTo>
                    <a:pt x="0" y="193166"/>
                  </a:lnTo>
                  <a:lnTo>
                    <a:pt x="25526" y="193166"/>
                  </a:lnTo>
                  <a:lnTo>
                    <a:pt x="25526" y="167258"/>
                  </a:lnTo>
                  <a:lnTo>
                    <a:pt x="44105" y="167258"/>
                  </a:lnTo>
                  <a:lnTo>
                    <a:pt x="22225" y="131190"/>
                  </a:lnTo>
                  <a:lnTo>
                    <a:pt x="22986" y="123261"/>
                  </a:lnTo>
                  <a:lnTo>
                    <a:pt x="45592" y="94614"/>
                  </a:lnTo>
                  <a:lnTo>
                    <a:pt x="25526" y="94614"/>
                  </a:lnTo>
                  <a:lnTo>
                    <a:pt x="25526" y="0"/>
                  </a:lnTo>
                  <a:close/>
                </a:path>
                <a:path w="280035" h="250825">
                  <a:moveTo>
                    <a:pt x="117589" y="90423"/>
                  </a:moveTo>
                  <a:lnTo>
                    <a:pt x="62992" y="90423"/>
                  </a:lnTo>
                  <a:lnTo>
                    <a:pt x="71259" y="91185"/>
                  </a:lnTo>
                  <a:lnTo>
                    <a:pt x="78912" y="93471"/>
                  </a:lnTo>
                  <a:lnTo>
                    <a:pt x="103506" y="123116"/>
                  </a:lnTo>
                  <a:lnTo>
                    <a:pt x="104267" y="131190"/>
                  </a:lnTo>
                  <a:lnTo>
                    <a:pt x="103528" y="139358"/>
                  </a:lnTo>
                  <a:lnTo>
                    <a:pt x="79501" y="169179"/>
                  </a:lnTo>
                  <a:lnTo>
                    <a:pt x="64262" y="172211"/>
                  </a:lnTo>
                  <a:lnTo>
                    <a:pt x="118004" y="172211"/>
                  </a:lnTo>
                  <a:lnTo>
                    <a:pt x="122001" y="166820"/>
                  </a:lnTo>
                  <a:lnTo>
                    <a:pt x="127396" y="155781"/>
                  </a:lnTo>
                  <a:lnTo>
                    <a:pt x="130625" y="143908"/>
                  </a:lnTo>
                  <a:lnTo>
                    <a:pt x="131699" y="131190"/>
                  </a:lnTo>
                  <a:lnTo>
                    <a:pt x="130603" y="118572"/>
                  </a:lnTo>
                  <a:lnTo>
                    <a:pt x="127317" y="106822"/>
                  </a:lnTo>
                  <a:lnTo>
                    <a:pt x="121840" y="95954"/>
                  </a:lnTo>
                  <a:lnTo>
                    <a:pt x="117589" y="90423"/>
                  </a:lnTo>
                  <a:close/>
                </a:path>
                <a:path w="280035" h="250825">
                  <a:moveTo>
                    <a:pt x="72898" y="66928"/>
                  </a:moveTo>
                  <a:lnTo>
                    <a:pt x="58370" y="68665"/>
                  </a:lnTo>
                  <a:lnTo>
                    <a:pt x="45640" y="73866"/>
                  </a:lnTo>
                  <a:lnTo>
                    <a:pt x="34696" y="82520"/>
                  </a:lnTo>
                  <a:lnTo>
                    <a:pt x="25526" y="94614"/>
                  </a:lnTo>
                  <a:lnTo>
                    <a:pt x="45592" y="94614"/>
                  </a:lnTo>
                  <a:lnTo>
                    <a:pt x="47708" y="93456"/>
                  </a:lnTo>
                  <a:lnTo>
                    <a:pt x="55083" y="91184"/>
                  </a:lnTo>
                  <a:lnTo>
                    <a:pt x="62992" y="90423"/>
                  </a:lnTo>
                  <a:lnTo>
                    <a:pt x="117589" y="90423"/>
                  </a:lnTo>
                  <a:lnTo>
                    <a:pt x="114173" y="85978"/>
                  </a:lnTo>
                  <a:lnTo>
                    <a:pt x="105027" y="77644"/>
                  </a:lnTo>
                  <a:lnTo>
                    <a:pt x="95107" y="71691"/>
                  </a:lnTo>
                  <a:lnTo>
                    <a:pt x="84401" y="68119"/>
                  </a:lnTo>
                  <a:lnTo>
                    <a:pt x="72898" y="66928"/>
                  </a:lnTo>
                  <a:close/>
                </a:path>
                <a:path w="280035" h="250825">
                  <a:moveTo>
                    <a:pt x="177419" y="70357"/>
                  </a:moveTo>
                  <a:lnTo>
                    <a:pt x="148081" y="70357"/>
                  </a:lnTo>
                  <a:lnTo>
                    <a:pt x="210057" y="162940"/>
                  </a:lnTo>
                  <a:lnTo>
                    <a:pt x="169544" y="250825"/>
                  </a:lnTo>
                  <a:lnTo>
                    <a:pt x="196595" y="250825"/>
                  </a:lnTo>
                  <a:lnTo>
                    <a:pt x="248887" y="137032"/>
                  </a:lnTo>
                  <a:lnTo>
                    <a:pt x="221995" y="137032"/>
                  </a:lnTo>
                  <a:lnTo>
                    <a:pt x="177419" y="70357"/>
                  </a:lnTo>
                  <a:close/>
                </a:path>
                <a:path w="280035" h="250825">
                  <a:moveTo>
                    <a:pt x="279526" y="70357"/>
                  </a:moveTo>
                  <a:lnTo>
                    <a:pt x="252730" y="70357"/>
                  </a:lnTo>
                  <a:lnTo>
                    <a:pt x="221995" y="137032"/>
                  </a:lnTo>
                  <a:lnTo>
                    <a:pt x="248887" y="137032"/>
                  </a:lnTo>
                  <a:lnTo>
                    <a:pt x="279526" y="70357"/>
                  </a:lnTo>
                  <a:close/>
                </a:path>
              </a:pathLst>
            </a:custGeom>
            <a:solidFill>
              <a:srgbClr val="000000"/>
            </a:solidFill>
          </p:spPr>
          <p:txBody>
            <a:bodyPr wrap="square" lIns="0" tIns="0" rIns="0" bIns="0" rtlCol="0"/>
            <a:lstStyle/>
            <a:p>
              <a:endParaRPr/>
            </a:p>
          </p:txBody>
        </p:sp>
        <p:pic>
          <p:nvPicPr>
            <p:cNvPr id="45" name="object 45"/>
            <p:cNvPicPr/>
            <p:nvPr/>
          </p:nvPicPr>
          <p:blipFill>
            <a:blip r:embed="rId17" cstate="print"/>
            <a:stretch>
              <a:fillRect/>
            </a:stretch>
          </p:blipFill>
          <p:spPr>
            <a:xfrm>
              <a:off x="2346198" y="1612011"/>
              <a:ext cx="293242" cy="264541"/>
            </a:xfrm>
            <a:prstGeom prst="rect">
              <a:avLst/>
            </a:prstGeom>
          </p:spPr>
        </p:pic>
      </p:grpSp>
      <p:pic>
        <p:nvPicPr>
          <p:cNvPr id="46" name="object 46"/>
          <p:cNvPicPr/>
          <p:nvPr/>
        </p:nvPicPr>
        <p:blipFill>
          <a:blip r:embed="rId10" cstate="print"/>
          <a:stretch>
            <a:fillRect/>
          </a:stretch>
        </p:blipFill>
        <p:spPr>
          <a:xfrm>
            <a:off x="3115817" y="1678939"/>
            <a:ext cx="145034" cy="143383"/>
          </a:xfrm>
          <a:prstGeom prst="rect">
            <a:avLst/>
          </a:prstGeom>
        </p:spPr>
      </p:pic>
      <p:pic>
        <p:nvPicPr>
          <p:cNvPr id="47" name="object 47"/>
          <p:cNvPicPr/>
          <p:nvPr/>
        </p:nvPicPr>
        <p:blipFill>
          <a:blip r:embed="rId18" cstate="print"/>
          <a:stretch>
            <a:fillRect/>
          </a:stretch>
        </p:blipFill>
        <p:spPr>
          <a:xfrm>
            <a:off x="3752341" y="1612011"/>
            <a:ext cx="1022731" cy="264541"/>
          </a:xfrm>
          <a:prstGeom prst="rect">
            <a:avLst/>
          </a:prstGeom>
        </p:spPr>
      </p:pic>
      <p:pic>
        <p:nvPicPr>
          <p:cNvPr id="48" name="object 48"/>
          <p:cNvPicPr/>
          <p:nvPr/>
        </p:nvPicPr>
        <p:blipFill>
          <a:blip r:embed="rId19" cstate="print"/>
          <a:stretch>
            <a:fillRect/>
          </a:stretch>
        </p:blipFill>
        <p:spPr>
          <a:xfrm>
            <a:off x="556958" y="2012442"/>
            <a:ext cx="1613344" cy="229870"/>
          </a:xfrm>
          <a:prstGeom prst="rect">
            <a:avLst/>
          </a:prstGeom>
        </p:spPr>
      </p:pic>
      <p:pic>
        <p:nvPicPr>
          <p:cNvPr id="49" name="object 49"/>
          <p:cNvPicPr/>
          <p:nvPr/>
        </p:nvPicPr>
        <p:blipFill>
          <a:blip r:embed="rId20" cstate="print"/>
          <a:stretch>
            <a:fillRect/>
          </a:stretch>
        </p:blipFill>
        <p:spPr>
          <a:xfrm>
            <a:off x="2652267" y="1973326"/>
            <a:ext cx="253237" cy="214757"/>
          </a:xfrm>
          <a:prstGeom prst="rect">
            <a:avLst/>
          </a:prstGeom>
        </p:spPr>
      </p:pic>
      <p:pic>
        <p:nvPicPr>
          <p:cNvPr id="50" name="object 50"/>
          <p:cNvPicPr/>
          <p:nvPr/>
        </p:nvPicPr>
        <p:blipFill>
          <a:blip r:embed="rId21" cstate="print"/>
          <a:stretch>
            <a:fillRect/>
          </a:stretch>
        </p:blipFill>
        <p:spPr>
          <a:xfrm>
            <a:off x="3414014" y="2012442"/>
            <a:ext cx="1365758" cy="229870"/>
          </a:xfrm>
          <a:prstGeom prst="rect">
            <a:avLst/>
          </a:prstGeom>
        </p:spPr>
      </p:pic>
      <p:pic>
        <p:nvPicPr>
          <p:cNvPr id="51" name="object 51"/>
          <p:cNvPicPr/>
          <p:nvPr/>
        </p:nvPicPr>
        <p:blipFill>
          <a:blip r:embed="rId22" cstate="print"/>
          <a:stretch>
            <a:fillRect/>
          </a:stretch>
        </p:blipFill>
        <p:spPr>
          <a:xfrm>
            <a:off x="553389" y="2343530"/>
            <a:ext cx="1189050" cy="264541"/>
          </a:xfrm>
          <a:prstGeom prst="rect">
            <a:avLst/>
          </a:prstGeom>
        </p:spPr>
      </p:pic>
      <p:grpSp>
        <p:nvGrpSpPr>
          <p:cNvPr id="52" name="object 52"/>
          <p:cNvGrpSpPr/>
          <p:nvPr/>
        </p:nvGrpSpPr>
        <p:grpSpPr>
          <a:xfrm>
            <a:off x="1850898" y="2343530"/>
            <a:ext cx="458470" cy="210820"/>
            <a:chOff x="1850898" y="2343530"/>
            <a:chExt cx="458470" cy="210820"/>
          </a:xfrm>
        </p:grpSpPr>
        <p:sp>
          <p:nvSpPr>
            <p:cNvPr id="53" name="object 53"/>
            <p:cNvSpPr/>
            <p:nvPr/>
          </p:nvSpPr>
          <p:spPr>
            <a:xfrm>
              <a:off x="1857756" y="2350388"/>
              <a:ext cx="444500" cy="196850"/>
            </a:xfrm>
            <a:custGeom>
              <a:avLst/>
              <a:gdLst/>
              <a:ahLst/>
              <a:cxnLst/>
              <a:rect l="l" t="t" r="r" b="b"/>
              <a:pathLst>
                <a:path w="444500" h="196850">
                  <a:moveTo>
                    <a:pt x="58038" y="66928"/>
                  </a:moveTo>
                  <a:lnTo>
                    <a:pt x="17271" y="86233"/>
                  </a:lnTo>
                  <a:lnTo>
                    <a:pt x="0" y="131190"/>
                  </a:lnTo>
                  <a:lnTo>
                    <a:pt x="1071" y="144309"/>
                  </a:lnTo>
                  <a:lnTo>
                    <a:pt x="26167" y="185880"/>
                  </a:lnTo>
                  <a:lnTo>
                    <a:pt x="58546" y="196596"/>
                  </a:lnTo>
                  <a:lnTo>
                    <a:pt x="71977" y="194857"/>
                  </a:lnTo>
                  <a:lnTo>
                    <a:pt x="84264" y="189642"/>
                  </a:lnTo>
                  <a:lnTo>
                    <a:pt x="95408" y="180951"/>
                  </a:lnTo>
                  <a:lnTo>
                    <a:pt x="101860" y="173100"/>
                  </a:lnTo>
                  <a:lnTo>
                    <a:pt x="68071" y="173100"/>
                  </a:lnTo>
                  <a:lnTo>
                    <a:pt x="59850" y="172339"/>
                  </a:lnTo>
                  <a:lnTo>
                    <a:pt x="30146" y="147383"/>
                  </a:lnTo>
                  <a:lnTo>
                    <a:pt x="27177" y="131190"/>
                  </a:lnTo>
                  <a:lnTo>
                    <a:pt x="27939" y="123449"/>
                  </a:lnTo>
                  <a:lnTo>
                    <a:pt x="52673" y="94329"/>
                  </a:lnTo>
                  <a:lnTo>
                    <a:pt x="68071" y="91312"/>
                  </a:lnTo>
                  <a:lnTo>
                    <a:pt x="102766" y="91312"/>
                  </a:lnTo>
                  <a:lnTo>
                    <a:pt x="101506" y="89376"/>
                  </a:lnTo>
                  <a:lnTo>
                    <a:pt x="65109" y="67427"/>
                  </a:lnTo>
                  <a:lnTo>
                    <a:pt x="58038" y="66928"/>
                  </a:lnTo>
                  <a:close/>
                </a:path>
                <a:path w="444500" h="196850">
                  <a:moveTo>
                    <a:pt x="131318" y="168783"/>
                  </a:moveTo>
                  <a:lnTo>
                    <a:pt x="105410" y="168783"/>
                  </a:lnTo>
                  <a:lnTo>
                    <a:pt x="105410" y="193166"/>
                  </a:lnTo>
                  <a:lnTo>
                    <a:pt x="131318" y="193166"/>
                  </a:lnTo>
                  <a:lnTo>
                    <a:pt x="131318" y="168783"/>
                  </a:lnTo>
                  <a:close/>
                </a:path>
                <a:path w="444500" h="196850">
                  <a:moveTo>
                    <a:pt x="102766" y="91312"/>
                  </a:moveTo>
                  <a:lnTo>
                    <a:pt x="68071" y="91312"/>
                  </a:lnTo>
                  <a:lnTo>
                    <a:pt x="76166" y="92073"/>
                  </a:lnTo>
                  <a:lnTo>
                    <a:pt x="83677" y="94345"/>
                  </a:lnTo>
                  <a:lnTo>
                    <a:pt x="108331" y="124059"/>
                  </a:lnTo>
                  <a:lnTo>
                    <a:pt x="109093" y="132207"/>
                  </a:lnTo>
                  <a:lnTo>
                    <a:pt x="108331" y="140227"/>
                  </a:lnTo>
                  <a:lnTo>
                    <a:pt x="83677" y="170053"/>
                  </a:lnTo>
                  <a:lnTo>
                    <a:pt x="68071" y="173100"/>
                  </a:lnTo>
                  <a:lnTo>
                    <a:pt x="101860" y="173100"/>
                  </a:lnTo>
                  <a:lnTo>
                    <a:pt x="105410" y="168783"/>
                  </a:lnTo>
                  <a:lnTo>
                    <a:pt x="131318" y="168783"/>
                  </a:lnTo>
                  <a:lnTo>
                    <a:pt x="131318" y="95376"/>
                  </a:lnTo>
                  <a:lnTo>
                    <a:pt x="105410" y="95376"/>
                  </a:lnTo>
                  <a:lnTo>
                    <a:pt x="102766" y="91312"/>
                  </a:lnTo>
                  <a:close/>
                </a:path>
                <a:path w="444500" h="196850">
                  <a:moveTo>
                    <a:pt x="131318" y="70358"/>
                  </a:moveTo>
                  <a:lnTo>
                    <a:pt x="105410" y="70358"/>
                  </a:lnTo>
                  <a:lnTo>
                    <a:pt x="105410" y="95376"/>
                  </a:lnTo>
                  <a:lnTo>
                    <a:pt x="131318" y="95376"/>
                  </a:lnTo>
                  <a:lnTo>
                    <a:pt x="131318" y="70358"/>
                  </a:lnTo>
                  <a:close/>
                </a:path>
                <a:path w="444500" h="196850">
                  <a:moveTo>
                    <a:pt x="371982" y="66928"/>
                  </a:moveTo>
                  <a:lnTo>
                    <a:pt x="330454" y="85978"/>
                  </a:lnTo>
                  <a:lnTo>
                    <a:pt x="312927" y="131190"/>
                  </a:lnTo>
                  <a:lnTo>
                    <a:pt x="313999" y="144218"/>
                  </a:lnTo>
                  <a:lnTo>
                    <a:pt x="339074" y="185826"/>
                  </a:lnTo>
                  <a:lnTo>
                    <a:pt x="371220" y="196596"/>
                  </a:lnTo>
                  <a:lnTo>
                    <a:pt x="385365" y="194784"/>
                  </a:lnTo>
                  <a:lnTo>
                    <a:pt x="398081" y="189341"/>
                  </a:lnTo>
                  <a:lnTo>
                    <a:pt x="409368" y="180254"/>
                  </a:lnTo>
                  <a:lnTo>
                    <a:pt x="415394" y="172465"/>
                  </a:lnTo>
                  <a:lnTo>
                    <a:pt x="380492" y="172465"/>
                  </a:lnTo>
                  <a:lnTo>
                    <a:pt x="372635" y="171702"/>
                  </a:lnTo>
                  <a:lnTo>
                    <a:pt x="342836" y="146907"/>
                  </a:lnTo>
                  <a:lnTo>
                    <a:pt x="339725" y="131572"/>
                  </a:lnTo>
                  <a:lnTo>
                    <a:pt x="340485" y="123332"/>
                  </a:lnTo>
                  <a:lnTo>
                    <a:pt x="365125" y="93757"/>
                  </a:lnTo>
                  <a:lnTo>
                    <a:pt x="381126" y="90805"/>
                  </a:lnTo>
                  <a:lnTo>
                    <a:pt x="415558" y="90805"/>
                  </a:lnTo>
                  <a:lnTo>
                    <a:pt x="414928" y="89844"/>
                  </a:lnTo>
                  <a:lnTo>
                    <a:pt x="379102" y="67431"/>
                  </a:lnTo>
                  <a:lnTo>
                    <a:pt x="371982" y="66928"/>
                  </a:lnTo>
                  <a:close/>
                </a:path>
                <a:path w="444500" h="196850">
                  <a:moveTo>
                    <a:pt x="444500" y="167512"/>
                  </a:moveTo>
                  <a:lnTo>
                    <a:pt x="419226" y="167512"/>
                  </a:lnTo>
                  <a:lnTo>
                    <a:pt x="419226" y="193166"/>
                  </a:lnTo>
                  <a:lnTo>
                    <a:pt x="444500" y="193166"/>
                  </a:lnTo>
                  <a:lnTo>
                    <a:pt x="444500" y="167512"/>
                  </a:lnTo>
                  <a:close/>
                </a:path>
                <a:path w="444500" h="196850">
                  <a:moveTo>
                    <a:pt x="415558" y="90805"/>
                  </a:moveTo>
                  <a:lnTo>
                    <a:pt x="381126" y="90805"/>
                  </a:lnTo>
                  <a:lnTo>
                    <a:pt x="389147" y="91565"/>
                  </a:lnTo>
                  <a:lnTo>
                    <a:pt x="396620" y="93837"/>
                  </a:lnTo>
                  <a:lnTo>
                    <a:pt x="421151" y="123569"/>
                  </a:lnTo>
                  <a:lnTo>
                    <a:pt x="421894" y="131572"/>
                  </a:lnTo>
                  <a:lnTo>
                    <a:pt x="421151" y="139811"/>
                  </a:lnTo>
                  <a:lnTo>
                    <a:pt x="396494" y="169497"/>
                  </a:lnTo>
                  <a:lnTo>
                    <a:pt x="380492" y="172465"/>
                  </a:lnTo>
                  <a:lnTo>
                    <a:pt x="415394" y="172465"/>
                  </a:lnTo>
                  <a:lnTo>
                    <a:pt x="419226" y="167512"/>
                  </a:lnTo>
                  <a:lnTo>
                    <a:pt x="444500" y="167512"/>
                  </a:lnTo>
                  <a:lnTo>
                    <a:pt x="444500" y="96012"/>
                  </a:lnTo>
                  <a:lnTo>
                    <a:pt x="418973" y="96012"/>
                  </a:lnTo>
                  <a:lnTo>
                    <a:pt x="415558" y="90805"/>
                  </a:lnTo>
                  <a:close/>
                </a:path>
                <a:path w="444500" h="196850">
                  <a:moveTo>
                    <a:pt x="444500" y="0"/>
                  </a:moveTo>
                  <a:lnTo>
                    <a:pt x="418973" y="0"/>
                  </a:lnTo>
                  <a:lnTo>
                    <a:pt x="418973" y="96012"/>
                  </a:lnTo>
                  <a:lnTo>
                    <a:pt x="444500" y="96012"/>
                  </a:lnTo>
                  <a:lnTo>
                    <a:pt x="444500" y="0"/>
                  </a:lnTo>
                  <a:close/>
                </a:path>
                <a:path w="444500" h="196850">
                  <a:moveTo>
                    <a:pt x="196342" y="70358"/>
                  </a:moveTo>
                  <a:lnTo>
                    <a:pt x="170942" y="70358"/>
                  </a:lnTo>
                  <a:lnTo>
                    <a:pt x="170942" y="193166"/>
                  </a:lnTo>
                  <a:lnTo>
                    <a:pt x="196595" y="193166"/>
                  </a:lnTo>
                  <a:lnTo>
                    <a:pt x="196595" y="126364"/>
                  </a:lnTo>
                  <a:lnTo>
                    <a:pt x="197189" y="118915"/>
                  </a:lnTo>
                  <a:lnTo>
                    <a:pt x="215963" y="90805"/>
                  </a:lnTo>
                  <a:lnTo>
                    <a:pt x="196342" y="90805"/>
                  </a:lnTo>
                  <a:lnTo>
                    <a:pt x="196342" y="70358"/>
                  </a:lnTo>
                  <a:close/>
                </a:path>
                <a:path w="444500" h="196850">
                  <a:moveTo>
                    <a:pt x="273532" y="89026"/>
                  </a:moveTo>
                  <a:lnTo>
                    <a:pt x="234950" y="89026"/>
                  </a:lnTo>
                  <a:lnTo>
                    <a:pt x="240411" y="91186"/>
                  </a:lnTo>
                  <a:lnTo>
                    <a:pt x="244729" y="95503"/>
                  </a:lnTo>
                  <a:lnTo>
                    <a:pt x="249046" y="99949"/>
                  </a:lnTo>
                  <a:lnTo>
                    <a:pt x="251206" y="105410"/>
                  </a:lnTo>
                  <a:lnTo>
                    <a:pt x="251206" y="193166"/>
                  </a:lnTo>
                  <a:lnTo>
                    <a:pt x="277113" y="193166"/>
                  </a:lnTo>
                  <a:lnTo>
                    <a:pt x="277113" y="104521"/>
                  </a:lnTo>
                  <a:lnTo>
                    <a:pt x="276375" y="97016"/>
                  </a:lnTo>
                  <a:lnTo>
                    <a:pt x="274161" y="90106"/>
                  </a:lnTo>
                  <a:lnTo>
                    <a:pt x="273532" y="89026"/>
                  </a:lnTo>
                  <a:close/>
                </a:path>
                <a:path w="444500" h="196850">
                  <a:moveTo>
                    <a:pt x="236727" y="66928"/>
                  </a:moveTo>
                  <a:lnTo>
                    <a:pt x="229362" y="66928"/>
                  </a:lnTo>
                  <a:lnTo>
                    <a:pt x="222631" y="68834"/>
                  </a:lnTo>
                  <a:lnTo>
                    <a:pt x="196342" y="90805"/>
                  </a:lnTo>
                  <a:lnTo>
                    <a:pt x="215963" y="90805"/>
                  </a:lnTo>
                  <a:lnTo>
                    <a:pt x="219710" y="89026"/>
                  </a:lnTo>
                  <a:lnTo>
                    <a:pt x="273532" y="89026"/>
                  </a:lnTo>
                  <a:lnTo>
                    <a:pt x="244800" y="67619"/>
                  </a:lnTo>
                  <a:lnTo>
                    <a:pt x="236727" y="66928"/>
                  </a:lnTo>
                  <a:close/>
                </a:path>
              </a:pathLst>
            </a:custGeom>
            <a:solidFill>
              <a:srgbClr val="000000"/>
            </a:solidFill>
          </p:spPr>
          <p:txBody>
            <a:bodyPr wrap="square" lIns="0" tIns="0" rIns="0" bIns="0" rtlCol="0"/>
            <a:lstStyle/>
            <a:p>
              <a:endParaRPr/>
            </a:p>
          </p:txBody>
        </p:sp>
        <p:sp>
          <p:nvSpPr>
            <p:cNvPr id="54" name="object 54"/>
            <p:cNvSpPr/>
            <p:nvPr/>
          </p:nvSpPr>
          <p:spPr>
            <a:xfrm>
              <a:off x="1884934" y="2441193"/>
              <a:ext cx="394970" cy="82550"/>
            </a:xfrm>
            <a:custGeom>
              <a:avLst/>
              <a:gdLst/>
              <a:ahLst/>
              <a:cxnLst/>
              <a:rect l="l" t="t" r="r" b="b"/>
              <a:pathLst>
                <a:path w="394969" h="82550">
                  <a:moveTo>
                    <a:pt x="40893" y="507"/>
                  </a:moveTo>
                  <a:lnTo>
                    <a:pt x="6858" y="18686"/>
                  </a:lnTo>
                  <a:lnTo>
                    <a:pt x="0" y="40385"/>
                  </a:lnTo>
                  <a:lnTo>
                    <a:pt x="740" y="48815"/>
                  </a:lnTo>
                  <a:lnTo>
                    <a:pt x="25130" y="79248"/>
                  </a:lnTo>
                  <a:lnTo>
                    <a:pt x="40893" y="82295"/>
                  </a:lnTo>
                  <a:lnTo>
                    <a:pt x="48988" y="81533"/>
                  </a:lnTo>
                  <a:lnTo>
                    <a:pt x="78867" y="56896"/>
                  </a:lnTo>
                  <a:lnTo>
                    <a:pt x="81915" y="41401"/>
                  </a:lnTo>
                  <a:lnTo>
                    <a:pt x="81153" y="33254"/>
                  </a:lnTo>
                  <a:lnTo>
                    <a:pt x="56499" y="3540"/>
                  </a:lnTo>
                  <a:lnTo>
                    <a:pt x="40893" y="507"/>
                  </a:lnTo>
                  <a:close/>
                </a:path>
                <a:path w="394969" h="82550">
                  <a:moveTo>
                    <a:pt x="353949" y="0"/>
                  </a:moveTo>
                  <a:lnTo>
                    <a:pt x="319351" y="18049"/>
                  </a:lnTo>
                  <a:lnTo>
                    <a:pt x="312547" y="40766"/>
                  </a:lnTo>
                  <a:lnTo>
                    <a:pt x="313328" y="48696"/>
                  </a:lnTo>
                  <a:lnTo>
                    <a:pt x="338089" y="78597"/>
                  </a:lnTo>
                  <a:lnTo>
                    <a:pt x="353314" y="81660"/>
                  </a:lnTo>
                  <a:lnTo>
                    <a:pt x="361648" y="80920"/>
                  </a:lnTo>
                  <a:lnTo>
                    <a:pt x="391731" y="56578"/>
                  </a:lnTo>
                  <a:lnTo>
                    <a:pt x="394716" y="40766"/>
                  </a:lnTo>
                  <a:lnTo>
                    <a:pt x="393973" y="32764"/>
                  </a:lnTo>
                  <a:lnTo>
                    <a:pt x="369443" y="3032"/>
                  </a:lnTo>
                  <a:lnTo>
                    <a:pt x="353949" y="0"/>
                  </a:lnTo>
                  <a:close/>
                </a:path>
              </a:pathLst>
            </a:custGeom>
            <a:ln w="13716">
              <a:solidFill>
                <a:srgbClr val="384F54"/>
              </a:solidFill>
            </a:ln>
          </p:spPr>
          <p:txBody>
            <a:bodyPr wrap="square" lIns="0" tIns="0" rIns="0" bIns="0" rtlCol="0"/>
            <a:lstStyle/>
            <a:p>
              <a:endParaRPr/>
            </a:p>
          </p:txBody>
        </p:sp>
        <p:pic>
          <p:nvPicPr>
            <p:cNvPr id="55" name="object 55"/>
            <p:cNvPicPr/>
            <p:nvPr/>
          </p:nvPicPr>
          <p:blipFill>
            <a:blip r:embed="rId23" cstate="print"/>
            <a:stretch>
              <a:fillRect/>
            </a:stretch>
          </p:blipFill>
          <p:spPr>
            <a:xfrm>
              <a:off x="2021840" y="2410459"/>
              <a:ext cx="119887" cy="139954"/>
            </a:xfrm>
            <a:prstGeom prst="rect">
              <a:avLst/>
            </a:prstGeom>
          </p:spPr>
        </p:pic>
        <p:sp>
          <p:nvSpPr>
            <p:cNvPr id="56" name="object 56"/>
            <p:cNvSpPr/>
            <p:nvPr/>
          </p:nvSpPr>
          <p:spPr>
            <a:xfrm>
              <a:off x="1857756" y="2350388"/>
              <a:ext cx="444500" cy="196850"/>
            </a:xfrm>
            <a:custGeom>
              <a:avLst/>
              <a:gdLst/>
              <a:ahLst/>
              <a:cxnLst/>
              <a:rect l="l" t="t" r="r" b="b"/>
              <a:pathLst>
                <a:path w="444500" h="196850">
                  <a:moveTo>
                    <a:pt x="58038" y="66928"/>
                  </a:moveTo>
                  <a:lnTo>
                    <a:pt x="96853" y="83947"/>
                  </a:lnTo>
                  <a:lnTo>
                    <a:pt x="105410" y="95376"/>
                  </a:lnTo>
                  <a:lnTo>
                    <a:pt x="105410" y="70358"/>
                  </a:lnTo>
                  <a:lnTo>
                    <a:pt x="131318" y="70358"/>
                  </a:lnTo>
                  <a:lnTo>
                    <a:pt x="131318" y="193166"/>
                  </a:lnTo>
                  <a:lnTo>
                    <a:pt x="105410" y="193166"/>
                  </a:lnTo>
                  <a:lnTo>
                    <a:pt x="105410" y="168783"/>
                  </a:lnTo>
                  <a:lnTo>
                    <a:pt x="95408" y="180951"/>
                  </a:lnTo>
                  <a:lnTo>
                    <a:pt x="84264" y="189642"/>
                  </a:lnTo>
                  <a:lnTo>
                    <a:pt x="71977" y="194857"/>
                  </a:lnTo>
                  <a:lnTo>
                    <a:pt x="58546" y="196596"/>
                  </a:lnTo>
                  <a:lnTo>
                    <a:pt x="46880" y="195405"/>
                  </a:lnTo>
                  <a:lnTo>
                    <a:pt x="9644" y="167499"/>
                  </a:lnTo>
                  <a:lnTo>
                    <a:pt x="0" y="131190"/>
                  </a:lnTo>
                  <a:lnTo>
                    <a:pt x="1073" y="118737"/>
                  </a:lnTo>
                  <a:lnTo>
                    <a:pt x="26320" y="77805"/>
                  </a:lnTo>
                  <a:lnTo>
                    <a:pt x="46704" y="68141"/>
                  </a:lnTo>
                  <a:lnTo>
                    <a:pt x="58038" y="66928"/>
                  </a:lnTo>
                  <a:close/>
                </a:path>
                <a:path w="444500" h="196850">
                  <a:moveTo>
                    <a:pt x="418973" y="0"/>
                  </a:moveTo>
                  <a:lnTo>
                    <a:pt x="444500" y="0"/>
                  </a:lnTo>
                  <a:lnTo>
                    <a:pt x="444500" y="193166"/>
                  </a:lnTo>
                  <a:lnTo>
                    <a:pt x="419226" y="193166"/>
                  </a:lnTo>
                  <a:lnTo>
                    <a:pt x="419226" y="167512"/>
                  </a:lnTo>
                  <a:lnTo>
                    <a:pt x="409368" y="180254"/>
                  </a:lnTo>
                  <a:lnTo>
                    <a:pt x="398081" y="189341"/>
                  </a:lnTo>
                  <a:lnTo>
                    <a:pt x="385365" y="194784"/>
                  </a:lnTo>
                  <a:lnTo>
                    <a:pt x="371220" y="196596"/>
                  </a:lnTo>
                  <a:lnTo>
                    <a:pt x="359648" y="195403"/>
                  </a:lnTo>
                  <a:lnTo>
                    <a:pt x="322572" y="167320"/>
                  </a:lnTo>
                  <a:lnTo>
                    <a:pt x="312927" y="131190"/>
                  </a:lnTo>
                  <a:lnTo>
                    <a:pt x="314023" y="118500"/>
                  </a:lnTo>
                  <a:lnTo>
                    <a:pt x="339550" y="77644"/>
                  </a:lnTo>
                  <a:lnTo>
                    <a:pt x="371982" y="66928"/>
                  </a:lnTo>
                  <a:lnTo>
                    <a:pt x="379102" y="67431"/>
                  </a:lnTo>
                  <a:lnTo>
                    <a:pt x="414928" y="89844"/>
                  </a:lnTo>
                  <a:lnTo>
                    <a:pt x="418973" y="96012"/>
                  </a:lnTo>
                  <a:lnTo>
                    <a:pt x="418973" y="0"/>
                  </a:lnTo>
                  <a:close/>
                </a:path>
              </a:pathLst>
            </a:custGeom>
            <a:ln w="13716">
              <a:solidFill>
                <a:srgbClr val="384F54"/>
              </a:solidFill>
            </a:ln>
          </p:spPr>
          <p:txBody>
            <a:bodyPr wrap="square" lIns="0" tIns="0" rIns="0" bIns="0" rtlCol="0"/>
            <a:lstStyle/>
            <a:p>
              <a:endParaRPr/>
            </a:p>
          </p:txBody>
        </p:sp>
      </p:grpSp>
      <p:pic>
        <p:nvPicPr>
          <p:cNvPr id="57" name="object 57"/>
          <p:cNvPicPr/>
          <p:nvPr/>
        </p:nvPicPr>
        <p:blipFill>
          <a:blip r:embed="rId24" cstate="print"/>
          <a:stretch>
            <a:fillRect/>
          </a:stretch>
        </p:blipFill>
        <p:spPr>
          <a:xfrm>
            <a:off x="2426335" y="2343530"/>
            <a:ext cx="1301877" cy="264541"/>
          </a:xfrm>
          <a:prstGeom prst="rect">
            <a:avLst/>
          </a:prstGeom>
        </p:spPr>
      </p:pic>
      <p:sp>
        <p:nvSpPr>
          <p:cNvPr id="58" name="object 58"/>
          <p:cNvSpPr txBox="1"/>
          <p:nvPr/>
        </p:nvSpPr>
        <p:spPr>
          <a:xfrm>
            <a:off x="5000625" y="5001259"/>
            <a:ext cx="3835400" cy="757555"/>
          </a:xfrm>
          <a:prstGeom prst="rect">
            <a:avLst/>
          </a:prstGeom>
        </p:spPr>
        <p:txBody>
          <a:bodyPr vert="horz" wrap="square" lIns="0" tIns="12700" rIns="0" bIns="0" rtlCol="0">
            <a:spAutoFit/>
          </a:bodyPr>
          <a:lstStyle/>
          <a:p>
            <a:pPr marL="12700" marR="5080">
              <a:lnSpc>
                <a:spcPct val="100000"/>
              </a:lnSpc>
              <a:spcBef>
                <a:spcPts val="100"/>
              </a:spcBef>
              <a:tabLst>
                <a:tab pos="1082040" algn="l"/>
                <a:tab pos="1795780" algn="l"/>
                <a:tab pos="3249930" algn="l"/>
              </a:tabLst>
            </a:pPr>
            <a:r>
              <a:rPr sz="2400" spc="-10" dirty="0">
                <a:latin typeface="Arial"/>
                <a:cs typeface="Arial"/>
              </a:rPr>
              <a:t>square</a:t>
            </a:r>
            <a:r>
              <a:rPr sz="2400" dirty="0">
                <a:latin typeface="Arial"/>
                <a:cs typeface="Arial"/>
              </a:rPr>
              <a:t>	</a:t>
            </a:r>
            <a:r>
              <a:rPr sz="2400" spc="-25" dirty="0">
                <a:latin typeface="Arial"/>
                <a:cs typeface="Arial"/>
              </a:rPr>
              <a:t>and</a:t>
            </a:r>
            <a:r>
              <a:rPr sz="2400" dirty="0">
                <a:latin typeface="Arial"/>
                <a:cs typeface="Arial"/>
              </a:rPr>
              <a:t>	</a:t>
            </a:r>
            <a:r>
              <a:rPr sz="2400" spc="-10" dirty="0">
                <a:latin typeface="Arial"/>
                <a:cs typeface="Arial"/>
              </a:rPr>
              <a:t>octagonal</a:t>
            </a:r>
            <a:r>
              <a:rPr sz="2400" dirty="0">
                <a:latin typeface="Arial"/>
                <a:cs typeface="Arial"/>
              </a:rPr>
              <a:t>	</a:t>
            </a:r>
            <a:r>
              <a:rPr sz="2400" spc="-155" dirty="0">
                <a:latin typeface="Arial"/>
                <a:cs typeface="Arial"/>
              </a:rPr>
              <a:t>rings </a:t>
            </a:r>
            <a:r>
              <a:rPr sz="2400" spc="-195" dirty="0">
                <a:latin typeface="Arial"/>
                <a:cs typeface="Arial"/>
              </a:rPr>
              <a:t>which</a:t>
            </a:r>
            <a:r>
              <a:rPr sz="2400" spc="5" dirty="0">
                <a:latin typeface="Arial"/>
                <a:cs typeface="Arial"/>
              </a:rPr>
              <a:t> </a:t>
            </a:r>
            <a:r>
              <a:rPr sz="2400" spc="-215" dirty="0">
                <a:latin typeface="Arial"/>
                <a:cs typeface="Arial"/>
              </a:rPr>
              <a:t>is</a:t>
            </a:r>
            <a:r>
              <a:rPr sz="2400" spc="15" dirty="0">
                <a:latin typeface="Arial"/>
                <a:cs typeface="Arial"/>
              </a:rPr>
              <a:t> </a:t>
            </a:r>
            <a:r>
              <a:rPr sz="2400" spc="-75" dirty="0">
                <a:latin typeface="Arial"/>
                <a:cs typeface="Arial"/>
              </a:rPr>
              <a:t>called</a:t>
            </a:r>
            <a:r>
              <a:rPr sz="2400" spc="20" dirty="0">
                <a:latin typeface="Arial"/>
                <a:cs typeface="Arial"/>
              </a:rPr>
              <a:t> </a:t>
            </a:r>
            <a:r>
              <a:rPr sz="2400" spc="-155" dirty="0">
                <a:latin typeface="Arial"/>
                <a:cs typeface="Arial"/>
              </a:rPr>
              <a:t>Haeckelites</a:t>
            </a:r>
            <a:r>
              <a:rPr sz="2400" dirty="0">
                <a:latin typeface="Arial"/>
                <a:cs typeface="Arial"/>
              </a:rPr>
              <a:t> </a:t>
            </a:r>
            <a:r>
              <a:rPr sz="2400" spc="-25" dirty="0">
                <a:latin typeface="Arial"/>
                <a:cs typeface="Arial"/>
              </a:rPr>
              <a:t>8–4</a:t>
            </a:r>
            <a:endParaRPr sz="2400">
              <a:latin typeface="Arial"/>
              <a:cs typeface="Arial"/>
            </a:endParaRPr>
          </a:p>
        </p:txBody>
      </p:sp>
      <p:pic>
        <p:nvPicPr>
          <p:cNvPr id="59" name="object 59"/>
          <p:cNvPicPr/>
          <p:nvPr/>
        </p:nvPicPr>
        <p:blipFill>
          <a:blip r:embed="rId25" cstate="print"/>
          <a:stretch>
            <a:fillRect/>
          </a:stretch>
        </p:blipFill>
        <p:spPr>
          <a:xfrm>
            <a:off x="5032375" y="457200"/>
            <a:ext cx="3654425" cy="3654425"/>
          </a:xfrm>
          <a:prstGeom prst="rect">
            <a:avLst/>
          </a:prstGeom>
        </p:spPr>
      </p:pic>
      <p:sp>
        <p:nvSpPr>
          <p:cNvPr id="60" name="object 60"/>
          <p:cNvSpPr txBox="1"/>
          <p:nvPr/>
        </p:nvSpPr>
        <p:spPr>
          <a:xfrm>
            <a:off x="535940" y="2718308"/>
            <a:ext cx="4262755" cy="1397635"/>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Arial"/>
                <a:cs typeface="Arial"/>
              </a:rPr>
              <a:t>Starting</a:t>
            </a:r>
            <a:r>
              <a:rPr sz="1800" spc="405" dirty="0">
                <a:latin typeface="Arial"/>
                <a:cs typeface="Arial"/>
              </a:rPr>
              <a:t> </a:t>
            </a:r>
            <a:r>
              <a:rPr sz="1800" dirty="0">
                <a:latin typeface="Arial"/>
                <a:cs typeface="Arial"/>
              </a:rPr>
              <a:t>from</a:t>
            </a:r>
            <a:r>
              <a:rPr sz="1800" spc="420" dirty="0">
                <a:latin typeface="Arial"/>
                <a:cs typeface="Arial"/>
              </a:rPr>
              <a:t> </a:t>
            </a:r>
            <a:r>
              <a:rPr sz="1800" dirty="0">
                <a:latin typeface="Arial"/>
                <a:cs typeface="Arial"/>
              </a:rPr>
              <a:t>a</a:t>
            </a:r>
            <a:r>
              <a:rPr sz="1800" spc="409" dirty="0">
                <a:latin typeface="Arial"/>
                <a:cs typeface="Arial"/>
              </a:rPr>
              <a:t> </a:t>
            </a:r>
            <a:r>
              <a:rPr sz="1800" dirty="0">
                <a:latin typeface="Arial"/>
                <a:cs typeface="Arial"/>
              </a:rPr>
              <a:t>planar</a:t>
            </a:r>
            <a:r>
              <a:rPr sz="1800" spc="415" dirty="0">
                <a:latin typeface="Arial"/>
                <a:cs typeface="Arial"/>
              </a:rPr>
              <a:t> </a:t>
            </a:r>
            <a:r>
              <a:rPr sz="1800" dirty="0">
                <a:latin typeface="Arial"/>
                <a:cs typeface="Arial"/>
              </a:rPr>
              <a:t>Haeckelite</a:t>
            </a:r>
            <a:r>
              <a:rPr sz="1800" spc="409" dirty="0">
                <a:latin typeface="Arial"/>
                <a:cs typeface="Arial"/>
              </a:rPr>
              <a:t> </a:t>
            </a:r>
            <a:r>
              <a:rPr sz="1800" spc="-10" dirty="0">
                <a:latin typeface="Arial"/>
                <a:cs typeface="Arial"/>
              </a:rPr>
              <a:t>array, </a:t>
            </a:r>
            <a:r>
              <a:rPr sz="1800" dirty="0">
                <a:latin typeface="Arial"/>
                <a:cs typeface="Arial"/>
              </a:rPr>
              <a:t>tubular</a:t>
            </a:r>
            <a:r>
              <a:rPr sz="1800" spc="200" dirty="0">
                <a:latin typeface="Arial"/>
                <a:cs typeface="Arial"/>
              </a:rPr>
              <a:t>   </a:t>
            </a:r>
            <a:r>
              <a:rPr sz="1800" dirty="0">
                <a:latin typeface="Arial"/>
                <a:cs typeface="Arial"/>
              </a:rPr>
              <a:t>structures</a:t>
            </a:r>
            <a:r>
              <a:rPr sz="1800" spc="204" dirty="0">
                <a:latin typeface="Arial"/>
                <a:cs typeface="Arial"/>
              </a:rPr>
              <a:t>   </a:t>
            </a:r>
            <a:r>
              <a:rPr sz="1800" dirty="0">
                <a:latin typeface="Arial"/>
                <a:cs typeface="Arial"/>
              </a:rPr>
              <a:t>are</a:t>
            </a:r>
            <a:r>
              <a:rPr sz="1800" spc="204" dirty="0">
                <a:latin typeface="Arial"/>
                <a:cs typeface="Arial"/>
              </a:rPr>
              <a:t>   </a:t>
            </a:r>
            <a:r>
              <a:rPr sz="1800" dirty="0">
                <a:latin typeface="Arial"/>
                <a:cs typeface="Arial"/>
              </a:rPr>
              <a:t>obtained</a:t>
            </a:r>
            <a:r>
              <a:rPr sz="1800" spc="204" dirty="0">
                <a:latin typeface="Arial"/>
                <a:cs typeface="Arial"/>
              </a:rPr>
              <a:t>   </a:t>
            </a:r>
            <a:r>
              <a:rPr sz="1800" spc="-25" dirty="0">
                <a:latin typeface="Arial"/>
                <a:cs typeface="Arial"/>
              </a:rPr>
              <a:t>by </a:t>
            </a:r>
            <a:r>
              <a:rPr sz="1800" dirty="0">
                <a:latin typeface="Arial"/>
                <a:cs typeface="Arial"/>
              </a:rPr>
              <a:t>applying</a:t>
            </a:r>
            <a:r>
              <a:rPr sz="1800" spc="25" dirty="0">
                <a:latin typeface="Arial"/>
                <a:cs typeface="Arial"/>
              </a:rPr>
              <a:t>  </a:t>
            </a:r>
            <a:r>
              <a:rPr sz="1800" dirty="0">
                <a:latin typeface="Arial"/>
                <a:cs typeface="Arial"/>
              </a:rPr>
              <a:t>the</a:t>
            </a:r>
            <a:r>
              <a:rPr sz="1800" spc="30" dirty="0">
                <a:latin typeface="Arial"/>
                <a:cs typeface="Arial"/>
              </a:rPr>
              <a:t>  </a:t>
            </a:r>
            <a:r>
              <a:rPr sz="1800" dirty="0">
                <a:latin typeface="Arial"/>
                <a:cs typeface="Arial"/>
              </a:rPr>
              <a:t>same</a:t>
            </a:r>
            <a:r>
              <a:rPr sz="1800" spc="45" dirty="0">
                <a:latin typeface="Arial"/>
                <a:cs typeface="Arial"/>
              </a:rPr>
              <a:t>  </a:t>
            </a:r>
            <a:r>
              <a:rPr sz="1800" dirty="0">
                <a:latin typeface="Arial"/>
                <a:cs typeface="Arial"/>
              </a:rPr>
              <a:t>wrapping</a:t>
            </a:r>
            <a:r>
              <a:rPr sz="1800" spc="40" dirty="0">
                <a:latin typeface="Arial"/>
                <a:cs typeface="Arial"/>
              </a:rPr>
              <a:t>  </a:t>
            </a:r>
            <a:r>
              <a:rPr sz="1800" spc="-10" dirty="0">
                <a:latin typeface="Arial"/>
                <a:cs typeface="Arial"/>
              </a:rPr>
              <a:t>procedure </a:t>
            </a:r>
            <a:r>
              <a:rPr sz="1800" dirty="0">
                <a:latin typeface="Arial"/>
                <a:cs typeface="Arial"/>
              </a:rPr>
              <a:t>as</a:t>
            </a:r>
            <a:r>
              <a:rPr sz="1800" spc="30" dirty="0">
                <a:latin typeface="Arial"/>
                <a:cs typeface="Arial"/>
              </a:rPr>
              <a:t>  </a:t>
            </a:r>
            <a:r>
              <a:rPr sz="1800" dirty="0">
                <a:latin typeface="Arial"/>
                <a:cs typeface="Arial"/>
              </a:rPr>
              <a:t>for</a:t>
            </a:r>
            <a:r>
              <a:rPr sz="1800" spc="30" dirty="0">
                <a:latin typeface="Arial"/>
                <a:cs typeface="Arial"/>
              </a:rPr>
              <a:t>  </a:t>
            </a:r>
            <a:r>
              <a:rPr sz="1800" dirty="0">
                <a:latin typeface="Arial"/>
                <a:cs typeface="Arial"/>
              </a:rPr>
              <a:t>the</a:t>
            </a:r>
            <a:r>
              <a:rPr sz="1800" spc="25" dirty="0">
                <a:latin typeface="Arial"/>
                <a:cs typeface="Arial"/>
              </a:rPr>
              <a:t>  </a:t>
            </a:r>
            <a:r>
              <a:rPr sz="1800" dirty="0">
                <a:latin typeface="Arial"/>
                <a:cs typeface="Arial"/>
              </a:rPr>
              <a:t>usual</a:t>
            </a:r>
            <a:r>
              <a:rPr sz="1800" spc="25" dirty="0">
                <a:latin typeface="Arial"/>
                <a:cs typeface="Arial"/>
              </a:rPr>
              <a:t>  </a:t>
            </a:r>
            <a:r>
              <a:rPr sz="1800" dirty="0">
                <a:latin typeface="Arial"/>
                <a:cs typeface="Arial"/>
              </a:rPr>
              <a:t>nanotubes,</a:t>
            </a:r>
            <a:r>
              <a:rPr sz="1800" spc="40" dirty="0">
                <a:latin typeface="Arial"/>
                <a:cs typeface="Arial"/>
              </a:rPr>
              <a:t>  </a:t>
            </a:r>
            <a:r>
              <a:rPr sz="1800" dirty="0">
                <a:latin typeface="Arial"/>
                <a:cs typeface="Arial"/>
              </a:rPr>
              <a:t>which</a:t>
            </a:r>
            <a:r>
              <a:rPr sz="1800" spc="30" dirty="0">
                <a:latin typeface="Arial"/>
                <a:cs typeface="Arial"/>
              </a:rPr>
              <a:t>  </a:t>
            </a:r>
            <a:r>
              <a:rPr sz="1800" spc="-25" dirty="0">
                <a:latin typeface="Arial"/>
                <a:cs typeface="Arial"/>
              </a:rPr>
              <a:t>are </a:t>
            </a:r>
            <a:r>
              <a:rPr sz="1800" dirty="0">
                <a:latin typeface="Arial"/>
                <a:cs typeface="Arial"/>
              </a:rPr>
              <a:t>rolled</a:t>
            </a:r>
            <a:r>
              <a:rPr sz="1800" spc="-10" dirty="0">
                <a:latin typeface="Arial"/>
                <a:cs typeface="Arial"/>
              </a:rPr>
              <a:t> </a:t>
            </a:r>
            <a:r>
              <a:rPr sz="1800" dirty="0">
                <a:latin typeface="Arial"/>
                <a:cs typeface="Arial"/>
              </a:rPr>
              <a:t>up</a:t>
            </a:r>
            <a:r>
              <a:rPr sz="1800" spc="-10" dirty="0">
                <a:latin typeface="Arial"/>
                <a:cs typeface="Arial"/>
              </a:rPr>
              <a:t> </a:t>
            </a:r>
            <a:r>
              <a:rPr sz="1800" dirty="0">
                <a:latin typeface="Arial"/>
                <a:cs typeface="Arial"/>
              </a:rPr>
              <a:t>sheets</a:t>
            </a:r>
            <a:r>
              <a:rPr sz="1800" spc="-15" dirty="0">
                <a:latin typeface="Arial"/>
                <a:cs typeface="Arial"/>
              </a:rPr>
              <a:t> </a:t>
            </a:r>
            <a:r>
              <a:rPr sz="1800" dirty="0">
                <a:latin typeface="Arial"/>
                <a:cs typeface="Arial"/>
              </a:rPr>
              <a:t>of</a:t>
            </a:r>
            <a:r>
              <a:rPr sz="1800" spc="-10" dirty="0">
                <a:latin typeface="Arial"/>
                <a:cs typeface="Arial"/>
              </a:rPr>
              <a:t> graphene.</a:t>
            </a:r>
            <a:endParaRPr sz="1800">
              <a:latin typeface="Arial"/>
              <a:cs typeface="Arial"/>
            </a:endParaRPr>
          </a:p>
        </p:txBody>
      </p:sp>
      <p:sp>
        <p:nvSpPr>
          <p:cNvPr id="61" name="object 61"/>
          <p:cNvSpPr txBox="1"/>
          <p:nvPr/>
        </p:nvSpPr>
        <p:spPr>
          <a:xfrm>
            <a:off x="4727828" y="4265167"/>
            <a:ext cx="4109085" cy="762000"/>
          </a:xfrm>
          <a:prstGeom prst="rect">
            <a:avLst/>
          </a:prstGeom>
        </p:spPr>
        <p:txBody>
          <a:bodyPr vert="horz" wrap="square" lIns="0" tIns="53340" rIns="0" bIns="0" rtlCol="0">
            <a:spAutoFit/>
          </a:bodyPr>
          <a:lstStyle/>
          <a:p>
            <a:pPr marL="1231900">
              <a:lnSpc>
                <a:spcPct val="100000"/>
              </a:lnSpc>
              <a:spcBef>
                <a:spcPts val="420"/>
              </a:spcBef>
            </a:pPr>
            <a:r>
              <a:rPr sz="1800" b="1" dirty="0">
                <a:latin typeface="Arial"/>
                <a:cs typeface="Arial"/>
              </a:rPr>
              <a:t>GaN</a:t>
            </a:r>
            <a:r>
              <a:rPr sz="1800" b="1" spc="-10" dirty="0">
                <a:latin typeface="Arial"/>
                <a:cs typeface="Arial"/>
              </a:rPr>
              <a:t> </a:t>
            </a:r>
            <a:r>
              <a:rPr sz="1800" b="1" dirty="0">
                <a:latin typeface="Arial"/>
                <a:cs typeface="Arial"/>
              </a:rPr>
              <a:t>Hacekelite</a:t>
            </a:r>
            <a:r>
              <a:rPr sz="1800" b="1" spc="-5" dirty="0">
                <a:latin typeface="Arial"/>
                <a:cs typeface="Arial"/>
              </a:rPr>
              <a:t> </a:t>
            </a:r>
            <a:r>
              <a:rPr sz="1800" b="1" spc="-10" dirty="0">
                <a:latin typeface="Arial"/>
                <a:cs typeface="Arial"/>
              </a:rPr>
              <a:t>8-</a:t>
            </a:r>
            <a:r>
              <a:rPr sz="1800" b="1" spc="-50" dirty="0">
                <a:latin typeface="Arial"/>
                <a:cs typeface="Arial"/>
              </a:rPr>
              <a:t>4</a:t>
            </a:r>
            <a:endParaRPr sz="1800">
              <a:latin typeface="Arial"/>
              <a:cs typeface="Arial"/>
            </a:endParaRPr>
          </a:p>
          <a:p>
            <a:pPr marL="285115" indent="-272415">
              <a:lnSpc>
                <a:spcPct val="100000"/>
              </a:lnSpc>
              <a:spcBef>
                <a:spcPts val="434"/>
              </a:spcBef>
              <a:buClr>
                <a:srgbClr val="ACC2C8"/>
              </a:buClr>
              <a:buChar char="•"/>
              <a:tabLst>
                <a:tab pos="285115" algn="l"/>
                <a:tab pos="664845" algn="l"/>
                <a:tab pos="1666239" algn="l"/>
                <a:tab pos="2874645" algn="l"/>
              </a:tabLst>
            </a:pPr>
            <a:r>
              <a:rPr sz="2400" spc="-50" dirty="0">
                <a:latin typeface="Arial"/>
                <a:cs typeface="Arial"/>
              </a:rPr>
              <a:t>A</a:t>
            </a:r>
            <a:r>
              <a:rPr sz="2400" dirty="0">
                <a:latin typeface="Arial"/>
                <a:cs typeface="Arial"/>
              </a:rPr>
              <a:t>	</a:t>
            </a:r>
            <a:r>
              <a:rPr sz="2400" spc="-10" dirty="0">
                <a:latin typeface="Arial"/>
                <a:cs typeface="Arial"/>
              </a:rPr>
              <a:t>planar</a:t>
            </a:r>
            <a:r>
              <a:rPr sz="2400" dirty="0">
                <a:latin typeface="Arial"/>
                <a:cs typeface="Arial"/>
              </a:rPr>
              <a:t>	</a:t>
            </a:r>
            <a:r>
              <a:rPr sz="2400" spc="-10" dirty="0">
                <a:latin typeface="Arial"/>
                <a:cs typeface="Arial"/>
              </a:rPr>
              <a:t>structure</a:t>
            </a:r>
            <a:r>
              <a:rPr sz="2400" dirty="0">
                <a:latin typeface="Arial"/>
                <a:cs typeface="Arial"/>
              </a:rPr>
              <a:t>	</a:t>
            </a:r>
            <a:r>
              <a:rPr sz="2400" spc="-135" dirty="0">
                <a:latin typeface="Arial"/>
                <a:cs typeface="Arial"/>
              </a:rPr>
              <a:t>containing</a:t>
            </a:r>
            <a:endParaRPr sz="2400">
              <a:latin typeface="Arial"/>
              <a:cs typeface="Arial"/>
            </a:endParaRPr>
          </a:p>
        </p:txBody>
      </p:sp>
      <p:sp>
        <p:nvSpPr>
          <p:cNvPr id="62" name="object 62"/>
          <p:cNvSpPr txBox="1"/>
          <p:nvPr/>
        </p:nvSpPr>
        <p:spPr>
          <a:xfrm>
            <a:off x="459740" y="4188663"/>
            <a:ext cx="4184650" cy="300355"/>
          </a:xfrm>
          <a:prstGeom prst="rect">
            <a:avLst/>
          </a:prstGeom>
        </p:spPr>
        <p:txBody>
          <a:bodyPr vert="horz" wrap="square" lIns="0" tIns="12700" rIns="0" bIns="0" rtlCol="0">
            <a:spAutoFit/>
          </a:bodyPr>
          <a:lstStyle/>
          <a:p>
            <a:pPr marL="12700">
              <a:lnSpc>
                <a:spcPct val="100000"/>
              </a:lnSpc>
              <a:spcBef>
                <a:spcPts val="100"/>
              </a:spcBef>
              <a:tabLst>
                <a:tab pos="564515" algn="l"/>
                <a:tab pos="1786255" algn="l"/>
                <a:tab pos="3012440" algn="l"/>
                <a:tab pos="3600450" algn="l"/>
              </a:tabLst>
            </a:pPr>
            <a:r>
              <a:rPr sz="1800" spc="-25" dirty="0">
                <a:latin typeface="Arial"/>
                <a:cs typeface="Arial"/>
              </a:rPr>
              <a:t>The</a:t>
            </a:r>
            <a:r>
              <a:rPr sz="1800" dirty="0">
                <a:latin typeface="Arial"/>
                <a:cs typeface="Arial"/>
              </a:rPr>
              <a:t>	</a:t>
            </a:r>
            <a:r>
              <a:rPr sz="1800" spc="-10" dirty="0">
                <a:latin typeface="Arial"/>
                <a:cs typeface="Arial"/>
              </a:rPr>
              <a:t>Haeckelite</a:t>
            </a:r>
            <a:r>
              <a:rPr sz="1800" dirty="0">
                <a:latin typeface="Arial"/>
                <a:cs typeface="Arial"/>
              </a:rPr>
              <a:t>	</a:t>
            </a:r>
            <a:r>
              <a:rPr sz="1800" spc="-10" dirty="0">
                <a:latin typeface="Arial"/>
                <a:cs typeface="Arial"/>
              </a:rPr>
              <a:t>nanotubes</a:t>
            </a:r>
            <a:r>
              <a:rPr sz="1800" dirty="0">
                <a:latin typeface="Arial"/>
                <a:cs typeface="Arial"/>
              </a:rPr>
              <a:t>	</a:t>
            </a:r>
            <a:r>
              <a:rPr sz="1800" spc="-25" dirty="0">
                <a:latin typeface="Arial"/>
                <a:cs typeface="Arial"/>
              </a:rPr>
              <a:t>may</a:t>
            </a:r>
            <a:r>
              <a:rPr sz="1800" dirty="0">
                <a:latin typeface="Arial"/>
                <a:cs typeface="Arial"/>
              </a:rPr>
              <a:t>	</a:t>
            </a:r>
            <a:r>
              <a:rPr sz="1800" spc="-10" dirty="0">
                <a:latin typeface="Arial"/>
                <a:cs typeface="Arial"/>
              </a:rPr>
              <a:t>adopt</a:t>
            </a:r>
            <a:endParaRPr sz="1800">
              <a:latin typeface="Arial"/>
              <a:cs typeface="Arial"/>
            </a:endParaRPr>
          </a:p>
        </p:txBody>
      </p:sp>
      <p:sp>
        <p:nvSpPr>
          <p:cNvPr id="63" name="object 63"/>
          <p:cNvSpPr txBox="1"/>
          <p:nvPr/>
        </p:nvSpPr>
        <p:spPr>
          <a:xfrm>
            <a:off x="459740" y="4463288"/>
            <a:ext cx="4185285" cy="299720"/>
          </a:xfrm>
          <a:prstGeom prst="rect">
            <a:avLst/>
          </a:prstGeom>
        </p:spPr>
        <p:txBody>
          <a:bodyPr vert="horz" wrap="square" lIns="0" tIns="12700" rIns="0" bIns="0" rtlCol="0">
            <a:spAutoFit/>
          </a:bodyPr>
          <a:lstStyle/>
          <a:p>
            <a:pPr marL="12700">
              <a:lnSpc>
                <a:spcPct val="100000"/>
              </a:lnSpc>
              <a:spcBef>
                <a:spcPts val="100"/>
              </a:spcBef>
              <a:tabLst>
                <a:tab pos="932815" algn="l"/>
                <a:tab pos="1922145" algn="l"/>
                <a:tab pos="2807970" algn="l"/>
                <a:tab pos="3574415" algn="l"/>
              </a:tabLst>
            </a:pPr>
            <a:r>
              <a:rPr sz="1800" spc="-10" dirty="0">
                <a:latin typeface="Arial"/>
                <a:cs typeface="Arial"/>
              </a:rPr>
              <a:t>various</a:t>
            </a:r>
            <a:r>
              <a:rPr sz="1800" dirty="0">
                <a:latin typeface="Arial"/>
                <a:cs typeface="Arial"/>
              </a:rPr>
              <a:t>	</a:t>
            </a:r>
            <a:r>
              <a:rPr sz="1800" spc="-10" dirty="0">
                <a:latin typeface="Arial"/>
                <a:cs typeface="Arial"/>
              </a:rPr>
              <a:t>shapes,</a:t>
            </a:r>
            <a:r>
              <a:rPr sz="1800" dirty="0">
                <a:latin typeface="Arial"/>
                <a:cs typeface="Arial"/>
              </a:rPr>
              <a:t>	</a:t>
            </a:r>
            <a:r>
              <a:rPr sz="1800" spc="-20" dirty="0">
                <a:latin typeface="Arial"/>
                <a:cs typeface="Arial"/>
              </a:rPr>
              <a:t>among</a:t>
            </a:r>
            <a:r>
              <a:rPr sz="1800" dirty="0">
                <a:latin typeface="Arial"/>
                <a:cs typeface="Arial"/>
              </a:rPr>
              <a:t>	</a:t>
            </a:r>
            <a:r>
              <a:rPr sz="1800" spc="-10" dirty="0">
                <a:latin typeface="Arial"/>
                <a:cs typeface="Arial"/>
              </a:rPr>
              <a:t>which</a:t>
            </a:r>
            <a:r>
              <a:rPr sz="1800" dirty="0">
                <a:latin typeface="Arial"/>
                <a:cs typeface="Arial"/>
              </a:rPr>
              <a:t>	</a:t>
            </a:r>
            <a:r>
              <a:rPr sz="1800" spc="-10" dirty="0">
                <a:latin typeface="Arial"/>
                <a:cs typeface="Arial"/>
              </a:rPr>
              <a:t>coiled</a:t>
            </a:r>
            <a:endParaRPr sz="1800">
              <a:latin typeface="Arial"/>
              <a:cs typeface="Arial"/>
            </a:endParaRPr>
          </a:p>
        </p:txBody>
      </p:sp>
      <p:sp>
        <p:nvSpPr>
          <p:cNvPr id="64" name="object 64"/>
          <p:cNvSpPr txBox="1"/>
          <p:nvPr/>
        </p:nvSpPr>
        <p:spPr>
          <a:xfrm>
            <a:off x="1886457" y="4737607"/>
            <a:ext cx="2758440" cy="574040"/>
          </a:xfrm>
          <a:prstGeom prst="rect">
            <a:avLst/>
          </a:prstGeom>
        </p:spPr>
        <p:txBody>
          <a:bodyPr vert="horz" wrap="square" lIns="0" tIns="12700" rIns="0" bIns="0" rtlCol="0">
            <a:spAutoFit/>
          </a:bodyPr>
          <a:lstStyle/>
          <a:p>
            <a:pPr marL="56515" marR="5080" indent="-44450">
              <a:lnSpc>
                <a:spcPct val="100000"/>
              </a:lnSpc>
              <a:spcBef>
                <a:spcPts val="100"/>
              </a:spcBef>
              <a:tabLst>
                <a:tab pos="1400810" algn="l"/>
                <a:tab pos="1654175" algn="l"/>
              </a:tabLst>
            </a:pPr>
            <a:r>
              <a:rPr sz="1800" spc="-10" dirty="0">
                <a:latin typeface="Arial"/>
                <a:cs typeface="Arial"/>
              </a:rPr>
              <a:t>doublescrew</a:t>
            </a:r>
            <a:r>
              <a:rPr sz="1800" dirty="0">
                <a:latin typeface="Arial"/>
                <a:cs typeface="Arial"/>
              </a:rPr>
              <a:t>		</a:t>
            </a:r>
            <a:r>
              <a:rPr sz="1800" spc="-10" dirty="0">
                <a:latin typeface="Arial"/>
                <a:cs typeface="Arial"/>
              </a:rPr>
              <a:t>molecules, cylinders,</a:t>
            </a:r>
            <a:r>
              <a:rPr sz="1800" dirty="0">
                <a:latin typeface="Arial"/>
                <a:cs typeface="Arial"/>
              </a:rPr>
              <a:t>	</a:t>
            </a:r>
            <a:r>
              <a:rPr sz="1800" spc="-25" dirty="0">
                <a:latin typeface="Arial"/>
                <a:cs typeface="Arial"/>
              </a:rPr>
              <a:t>and</a:t>
            </a:r>
            <a:endParaRPr sz="1800">
              <a:latin typeface="Arial"/>
              <a:cs typeface="Arial"/>
            </a:endParaRPr>
          </a:p>
        </p:txBody>
      </p:sp>
      <p:sp>
        <p:nvSpPr>
          <p:cNvPr id="65" name="object 65"/>
          <p:cNvSpPr txBox="1"/>
          <p:nvPr/>
        </p:nvSpPr>
        <p:spPr>
          <a:xfrm>
            <a:off x="1938273" y="5286247"/>
            <a:ext cx="2055495" cy="299720"/>
          </a:xfrm>
          <a:prstGeom prst="rect">
            <a:avLst/>
          </a:prstGeom>
        </p:spPr>
        <p:txBody>
          <a:bodyPr vert="horz" wrap="square" lIns="0" tIns="12700" rIns="0" bIns="0" rtlCol="0">
            <a:spAutoFit/>
          </a:bodyPr>
          <a:lstStyle/>
          <a:p>
            <a:pPr marL="12700">
              <a:lnSpc>
                <a:spcPct val="100000"/>
              </a:lnSpc>
              <a:spcBef>
                <a:spcPts val="100"/>
              </a:spcBef>
              <a:tabLst>
                <a:tab pos="1235075" algn="l"/>
                <a:tab pos="1724025" algn="l"/>
              </a:tabLst>
            </a:pPr>
            <a:r>
              <a:rPr sz="1800" spc="-10" dirty="0">
                <a:latin typeface="Arial"/>
                <a:cs typeface="Arial"/>
              </a:rPr>
              <a:t>nanotubes</a:t>
            </a:r>
            <a:r>
              <a:rPr sz="1800" dirty="0">
                <a:latin typeface="Arial"/>
                <a:cs typeface="Arial"/>
              </a:rPr>
              <a:t>	</a:t>
            </a:r>
            <a:r>
              <a:rPr sz="1800" spc="-25" dirty="0">
                <a:latin typeface="Arial"/>
                <a:cs typeface="Arial"/>
              </a:rPr>
              <a:t>are</a:t>
            </a:r>
            <a:r>
              <a:rPr sz="1800" dirty="0">
                <a:latin typeface="Arial"/>
                <a:cs typeface="Arial"/>
              </a:rPr>
              <a:t>	</a:t>
            </a:r>
            <a:r>
              <a:rPr sz="1800" spc="-25" dirty="0">
                <a:latin typeface="Arial"/>
                <a:cs typeface="Arial"/>
              </a:rPr>
              <a:t>the</a:t>
            </a:r>
            <a:endParaRPr sz="1800">
              <a:latin typeface="Arial"/>
              <a:cs typeface="Arial"/>
            </a:endParaRPr>
          </a:p>
        </p:txBody>
      </p:sp>
      <p:sp>
        <p:nvSpPr>
          <p:cNvPr id="66" name="object 66"/>
          <p:cNvSpPr txBox="1"/>
          <p:nvPr/>
        </p:nvSpPr>
        <p:spPr>
          <a:xfrm>
            <a:off x="4034154" y="5011928"/>
            <a:ext cx="610870" cy="574040"/>
          </a:xfrm>
          <a:prstGeom prst="rect">
            <a:avLst/>
          </a:prstGeom>
        </p:spPr>
        <p:txBody>
          <a:bodyPr vert="horz" wrap="square" lIns="0" tIns="12700" rIns="0" bIns="0" rtlCol="0">
            <a:spAutoFit/>
          </a:bodyPr>
          <a:lstStyle/>
          <a:p>
            <a:pPr marL="102235" marR="5080" indent="-90170">
              <a:lnSpc>
                <a:spcPct val="100000"/>
              </a:lnSpc>
              <a:spcBef>
                <a:spcPts val="100"/>
              </a:spcBef>
            </a:pPr>
            <a:r>
              <a:rPr sz="1800" spc="-10" dirty="0">
                <a:latin typeface="Arial"/>
                <a:cs typeface="Arial"/>
              </a:rPr>
              <a:t>pearl- </a:t>
            </a:r>
            <a:r>
              <a:rPr sz="1800" spc="-20" dirty="0">
                <a:latin typeface="Arial"/>
                <a:cs typeface="Arial"/>
              </a:rPr>
              <a:t>most</a:t>
            </a:r>
            <a:endParaRPr sz="1800">
              <a:latin typeface="Arial"/>
              <a:cs typeface="Arial"/>
            </a:endParaRPr>
          </a:p>
        </p:txBody>
      </p:sp>
      <p:sp>
        <p:nvSpPr>
          <p:cNvPr id="67" name="object 67"/>
          <p:cNvSpPr txBox="1"/>
          <p:nvPr/>
        </p:nvSpPr>
        <p:spPr>
          <a:xfrm>
            <a:off x="459740" y="4737607"/>
            <a:ext cx="1346200" cy="1123315"/>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Arial"/>
                <a:cs typeface="Arial"/>
              </a:rPr>
              <a:t>structures, corrugated necklace-</a:t>
            </a:r>
            <a:r>
              <a:rPr sz="1800" spc="-20" dirty="0">
                <a:latin typeface="Arial"/>
                <a:cs typeface="Arial"/>
              </a:rPr>
              <a:t>like </a:t>
            </a:r>
            <a:r>
              <a:rPr sz="1800" spc="-10" dirty="0">
                <a:latin typeface="Arial"/>
                <a:cs typeface="Arial"/>
              </a:rPr>
              <a:t>spectacular.</a:t>
            </a:r>
            <a:endParaRPr sz="18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79336" y="637920"/>
            <a:ext cx="954747" cy="183642"/>
          </a:xfrm>
          <a:prstGeom prst="rect">
            <a:avLst/>
          </a:prstGeom>
        </p:spPr>
      </p:pic>
      <p:pic>
        <p:nvPicPr>
          <p:cNvPr id="3" name="object 3"/>
          <p:cNvPicPr/>
          <p:nvPr/>
        </p:nvPicPr>
        <p:blipFill>
          <a:blip r:embed="rId3" cstate="print"/>
          <a:stretch>
            <a:fillRect/>
          </a:stretch>
        </p:blipFill>
        <p:spPr>
          <a:xfrm>
            <a:off x="474091" y="996950"/>
            <a:ext cx="7260589" cy="191262"/>
          </a:xfrm>
          <a:prstGeom prst="rect">
            <a:avLst/>
          </a:prstGeom>
        </p:spPr>
      </p:pic>
      <p:pic>
        <p:nvPicPr>
          <p:cNvPr id="4" name="object 4"/>
          <p:cNvPicPr/>
          <p:nvPr/>
        </p:nvPicPr>
        <p:blipFill>
          <a:blip r:embed="rId4" cstate="print"/>
          <a:stretch>
            <a:fillRect/>
          </a:stretch>
        </p:blipFill>
        <p:spPr>
          <a:xfrm>
            <a:off x="479437" y="1370457"/>
            <a:ext cx="7813662" cy="183515"/>
          </a:xfrm>
          <a:prstGeom prst="rect">
            <a:avLst/>
          </a:prstGeom>
        </p:spPr>
      </p:pic>
      <p:pic>
        <p:nvPicPr>
          <p:cNvPr id="5" name="object 5"/>
          <p:cNvPicPr/>
          <p:nvPr/>
        </p:nvPicPr>
        <p:blipFill>
          <a:blip r:embed="rId5" cstate="print"/>
          <a:stretch>
            <a:fillRect/>
          </a:stretch>
        </p:blipFill>
        <p:spPr>
          <a:xfrm>
            <a:off x="479437" y="1736217"/>
            <a:ext cx="2113775" cy="183515"/>
          </a:xfrm>
          <a:prstGeom prst="rect">
            <a:avLst/>
          </a:prstGeom>
        </p:spPr>
      </p:pic>
      <p:pic>
        <p:nvPicPr>
          <p:cNvPr id="6" name="object 6"/>
          <p:cNvPicPr/>
          <p:nvPr/>
        </p:nvPicPr>
        <p:blipFill>
          <a:blip r:embed="rId6" cstate="print"/>
          <a:stretch>
            <a:fillRect/>
          </a:stretch>
        </p:blipFill>
        <p:spPr>
          <a:xfrm>
            <a:off x="474091" y="2094229"/>
            <a:ext cx="7615555" cy="191262"/>
          </a:xfrm>
          <a:prstGeom prst="rect">
            <a:avLst/>
          </a:prstGeom>
        </p:spPr>
      </p:pic>
      <p:pic>
        <p:nvPicPr>
          <p:cNvPr id="7" name="object 7"/>
          <p:cNvPicPr/>
          <p:nvPr/>
        </p:nvPicPr>
        <p:blipFill>
          <a:blip r:embed="rId7" cstate="print"/>
          <a:stretch>
            <a:fillRect/>
          </a:stretch>
        </p:blipFill>
        <p:spPr>
          <a:xfrm>
            <a:off x="473303" y="2470657"/>
            <a:ext cx="7934858" cy="180594"/>
          </a:xfrm>
          <a:prstGeom prst="rect">
            <a:avLst/>
          </a:prstGeom>
        </p:spPr>
      </p:pic>
      <p:pic>
        <p:nvPicPr>
          <p:cNvPr id="8" name="object 8"/>
          <p:cNvPicPr/>
          <p:nvPr/>
        </p:nvPicPr>
        <p:blipFill>
          <a:blip r:embed="rId8" cstate="print"/>
          <a:stretch>
            <a:fillRect/>
          </a:stretch>
        </p:blipFill>
        <p:spPr>
          <a:xfrm>
            <a:off x="473900" y="2833497"/>
            <a:ext cx="4396168" cy="183515"/>
          </a:xfrm>
          <a:prstGeom prst="rect">
            <a:avLst/>
          </a:prstGeom>
        </p:spPr>
      </p:pic>
      <p:pic>
        <p:nvPicPr>
          <p:cNvPr id="9" name="object 9"/>
          <p:cNvPicPr/>
          <p:nvPr/>
        </p:nvPicPr>
        <p:blipFill>
          <a:blip r:embed="rId9" cstate="print"/>
          <a:stretch>
            <a:fillRect/>
          </a:stretch>
        </p:blipFill>
        <p:spPr>
          <a:xfrm>
            <a:off x="474091" y="3191510"/>
            <a:ext cx="2903474" cy="155956"/>
          </a:xfrm>
          <a:prstGeom prst="rect">
            <a:avLst/>
          </a:prstGeom>
        </p:spPr>
      </p:pic>
      <p:pic>
        <p:nvPicPr>
          <p:cNvPr id="10" name="object 10"/>
          <p:cNvPicPr/>
          <p:nvPr/>
        </p:nvPicPr>
        <p:blipFill>
          <a:blip r:embed="rId10" cstate="print"/>
          <a:stretch>
            <a:fillRect/>
          </a:stretch>
        </p:blipFill>
        <p:spPr>
          <a:xfrm>
            <a:off x="3448558" y="3202177"/>
            <a:ext cx="1033907" cy="144526"/>
          </a:xfrm>
          <a:prstGeom prst="rect">
            <a:avLst/>
          </a:prstGeom>
        </p:spPr>
      </p:pic>
      <p:pic>
        <p:nvPicPr>
          <p:cNvPr id="11" name="object 11"/>
          <p:cNvPicPr/>
          <p:nvPr/>
        </p:nvPicPr>
        <p:blipFill>
          <a:blip r:embed="rId11" cstate="print"/>
          <a:stretch>
            <a:fillRect/>
          </a:stretch>
        </p:blipFill>
        <p:spPr>
          <a:xfrm>
            <a:off x="4551679" y="3202177"/>
            <a:ext cx="3931157" cy="176276"/>
          </a:xfrm>
          <a:prstGeom prst="rect">
            <a:avLst/>
          </a:prstGeom>
        </p:spPr>
      </p:pic>
      <p:pic>
        <p:nvPicPr>
          <p:cNvPr id="12" name="object 12"/>
          <p:cNvPicPr/>
          <p:nvPr/>
        </p:nvPicPr>
        <p:blipFill>
          <a:blip r:embed="rId12" cstate="print"/>
          <a:stretch>
            <a:fillRect/>
          </a:stretch>
        </p:blipFill>
        <p:spPr>
          <a:xfrm>
            <a:off x="470623" y="3565016"/>
            <a:ext cx="6825653" cy="183515"/>
          </a:xfrm>
          <a:prstGeom prst="rect">
            <a:avLst/>
          </a:prstGeom>
        </p:spPr>
      </p:pic>
      <p:pic>
        <p:nvPicPr>
          <p:cNvPr id="13" name="object 13"/>
          <p:cNvPicPr/>
          <p:nvPr/>
        </p:nvPicPr>
        <p:blipFill>
          <a:blip r:embed="rId13" cstate="print"/>
          <a:stretch>
            <a:fillRect/>
          </a:stretch>
        </p:blipFill>
        <p:spPr>
          <a:xfrm>
            <a:off x="474091" y="3923029"/>
            <a:ext cx="7161148" cy="191261"/>
          </a:xfrm>
          <a:prstGeom prst="rect">
            <a:avLst/>
          </a:prstGeom>
        </p:spPr>
      </p:pic>
      <p:pic>
        <p:nvPicPr>
          <p:cNvPr id="14" name="object 14"/>
          <p:cNvPicPr/>
          <p:nvPr/>
        </p:nvPicPr>
        <p:blipFill>
          <a:blip r:embed="rId14" cstate="print"/>
          <a:stretch>
            <a:fillRect/>
          </a:stretch>
        </p:blipFill>
        <p:spPr>
          <a:xfrm>
            <a:off x="479437" y="4296536"/>
            <a:ext cx="6470510" cy="183514"/>
          </a:xfrm>
          <a:prstGeom prst="rect">
            <a:avLst/>
          </a:prstGeom>
        </p:spPr>
      </p:pic>
      <p:grpSp>
        <p:nvGrpSpPr>
          <p:cNvPr id="15" name="object 15"/>
          <p:cNvGrpSpPr/>
          <p:nvPr/>
        </p:nvGrpSpPr>
        <p:grpSpPr>
          <a:xfrm>
            <a:off x="7025005" y="4297934"/>
            <a:ext cx="362585" cy="148590"/>
            <a:chOff x="7025005" y="4297934"/>
            <a:chExt cx="362585" cy="148590"/>
          </a:xfrm>
        </p:grpSpPr>
        <p:sp>
          <p:nvSpPr>
            <p:cNvPr id="16" name="object 16"/>
            <p:cNvSpPr/>
            <p:nvPr/>
          </p:nvSpPr>
          <p:spPr>
            <a:xfrm>
              <a:off x="7031910" y="4304792"/>
              <a:ext cx="349250" cy="134620"/>
            </a:xfrm>
            <a:custGeom>
              <a:avLst/>
              <a:gdLst/>
              <a:ahLst/>
              <a:cxnLst/>
              <a:rect l="l" t="t" r="r" b="b"/>
              <a:pathLst>
                <a:path w="349250" h="134620">
                  <a:moveTo>
                    <a:pt x="306403" y="46100"/>
                  </a:moveTo>
                  <a:lnTo>
                    <a:pt x="299926" y="46100"/>
                  </a:lnTo>
                  <a:lnTo>
                    <a:pt x="292449" y="46908"/>
                  </a:lnTo>
                  <a:lnTo>
                    <a:pt x="264239" y="72818"/>
                  </a:lnTo>
                  <a:lnTo>
                    <a:pt x="261318" y="88899"/>
                  </a:lnTo>
                  <a:lnTo>
                    <a:pt x="262033" y="97613"/>
                  </a:lnTo>
                  <a:lnTo>
                    <a:pt x="285448" y="129174"/>
                  </a:lnTo>
                  <a:lnTo>
                    <a:pt x="300434" y="132333"/>
                  </a:lnTo>
                  <a:lnTo>
                    <a:pt x="309314" y="131169"/>
                  </a:lnTo>
                  <a:lnTo>
                    <a:pt x="317468" y="127682"/>
                  </a:lnTo>
                  <a:lnTo>
                    <a:pt x="324884" y="121886"/>
                  </a:lnTo>
                  <a:lnTo>
                    <a:pt x="329144" y="116712"/>
                  </a:lnTo>
                  <a:lnTo>
                    <a:pt x="299164" y="116712"/>
                  </a:lnTo>
                  <a:lnTo>
                    <a:pt x="292687" y="113918"/>
                  </a:lnTo>
                  <a:lnTo>
                    <a:pt x="282146" y="103123"/>
                  </a:lnTo>
                  <a:lnTo>
                    <a:pt x="279584" y="96900"/>
                  </a:lnTo>
                  <a:lnTo>
                    <a:pt x="279479" y="81787"/>
                  </a:lnTo>
                  <a:lnTo>
                    <a:pt x="282146" y="75564"/>
                  </a:lnTo>
                  <a:lnTo>
                    <a:pt x="287607" y="70230"/>
                  </a:lnTo>
                  <a:lnTo>
                    <a:pt x="293068" y="65023"/>
                  </a:lnTo>
                  <a:lnTo>
                    <a:pt x="299418" y="62356"/>
                  </a:lnTo>
                  <a:lnTo>
                    <a:pt x="330034" y="62356"/>
                  </a:lnTo>
                  <a:lnTo>
                    <a:pt x="328374" y="59435"/>
                  </a:lnTo>
                  <a:lnTo>
                    <a:pt x="323929" y="54863"/>
                  </a:lnTo>
                  <a:lnTo>
                    <a:pt x="318214" y="51307"/>
                  </a:lnTo>
                  <a:lnTo>
                    <a:pt x="312499" y="47878"/>
                  </a:lnTo>
                  <a:lnTo>
                    <a:pt x="306403" y="46100"/>
                  </a:lnTo>
                  <a:close/>
                </a:path>
                <a:path w="349250" h="134620">
                  <a:moveTo>
                    <a:pt x="348821" y="113791"/>
                  </a:moveTo>
                  <a:lnTo>
                    <a:pt x="331549" y="113791"/>
                  </a:lnTo>
                  <a:lnTo>
                    <a:pt x="331549" y="130047"/>
                  </a:lnTo>
                  <a:lnTo>
                    <a:pt x="348821" y="130047"/>
                  </a:lnTo>
                  <a:lnTo>
                    <a:pt x="348821" y="113791"/>
                  </a:lnTo>
                  <a:close/>
                </a:path>
                <a:path w="349250" h="134620">
                  <a:moveTo>
                    <a:pt x="330034" y="62356"/>
                  </a:moveTo>
                  <a:lnTo>
                    <a:pt x="314150" y="62356"/>
                  </a:lnTo>
                  <a:lnTo>
                    <a:pt x="320500" y="65023"/>
                  </a:lnTo>
                  <a:lnTo>
                    <a:pt x="325834" y="70357"/>
                  </a:lnTo>
                  <a:lnTo>
                    <a:pt x="331295" y="75691"/>
                  </a:lnTo>
                  <a:lnTo>
                    <a:pt x="333856" y="81787"/>
                  </a:lnTo>
                  <a:lnTo>
                    <a:pt x="333962" y="96900"/>
                  </a:lnTo>
                  <a:lnTo>
                    <a:pt x="331295" y="103250"/>
                  </a:lnTo>
                  <a:lnTo>
                    <a:pt x="325834" y="108584"/>
                  </a:lnTo>
                  <a:lnTo>
                    <a:pt x="320500" y="114045"/>
                  </a:lnTo>
                  <a:lnTo>
                    <a:pt x="314150" y="116712"/>
                  </a:lnTo>
                  <a:lnTo>
                    <a:pt x="329144" y="116712"/>
                  </a:lnTo>
                  <a:lnTo>
                    <a:pt x="331549" y="113791"/>
                  </a:lnTo>
                  <a:lnTo>
                    <a:pt x="348821" y="113791"/>
                  </a:lnTo>
                  <a:lnTo>
                    <a:pt x="348821" y="65023"/>
                  </a:lnTo>
                  <a:lnTo>
                    <a:pt x="331549" y="65023"/>
                  </a:lnTo>
                  <a:lnTo>
                    <a:pt x="330034" y="62356"/>
                  </a:lnTo>
                  <a:close/>
                </a:path>
                <a:path w="349250" h="134620">
                  <a:moveTo>
                    <a:pt x="348821" y="48386"/>
                  </a:moveTo>
                  <a:lnTo>
                    <a:pt x="331549" y="48386"/>
                  </a:lnTo>
                  <a:lnTo>
                    <a:pt x="331549" y="65023"/>
                  </a:lnTo>
                  <a:lnTo>
                    <a:pt x="348821" y="65023"/>
                  </a:lnTo>
                  <a:lnTo>
                    <a:pt x="348821" y="48386"/>
                  </a:lnTo>
                  <a:close/>
                </a:path>
                <a:path w="349250" h="134620">
                  <a:moveTo>
                    <a:pt x="197818" y="3936"/>
                  </a:moveTo>
                  <a:lnTo>
                    <a:pt x="172545" y="3936"/>
                  </a:lnTo>
                  <a:lnTo>
                    <a:pt x="172545" y="130047"/>
                  </a:lnTo>
                  <a:lnTo>
                    <a:pt x="189563" y="130047"/>
                  </a:lnTo>
                  <a:lnTo>
                    <a:pt x="189563" y="78231"/>
                  </a:lnTo>
                  <a:lnTo>
                    <a:pt x="202777" y="77634"/>
                  </a:lnTo>
                  <a:lnTo>
                    <a:pt x="214217" y="75644"/>
                  </a:lnTo>
                  <a:lnTo>
                    <a:pt x="223871" y="72249"/>
                  </a:lnTo>
                  <a:lnTo>
                    <a:pt x="231727" y="67436"/>
                  </a:lnTo>
                  <a:lnTo>
                    <a:pt x="236263" y="63118"/>
                  </a:lnTo>
                  <a:lnTo>
                    <a:pt x="189563" y="63118"/>
                  </a:lnTo>
                  <a:lnTo>
                    <a:pt x="189563" y="19049"/>
                  </a:lnTo>
                  <a:lnTo>
                    <a:pt x="237746" y="19049"/>
                  </a:lnTo>
                  <a:lnTo>
                    <a:pt x="232489" y="14096"/>
                  </a:lnTo>
                  <a:lnTo>
                    <a:pt x="225393" y="9669"/>
                  </a:lnTo>
                  <a:lnTo>
                    <a:pt x="217249" y="6492"/>
                  </a:lnTo>
                  <a:lnTo>
                    <a:pt x="208058" y="4577"/>
                  </a:lnTo>
                  <a:lnTo>
                    <a:pt x="197818" y="3936"/>
                  </a:lnTo>
                  <a:close/>
                </a:path>
                <a:path w="349250" h="134620">
                  <a:moveTo>
                    <a:pt x="237746" y="19049"/>
                  </a:moveTo>
                  <a:lnTo>
                    <a:pt x="189563" y="19049"/>
                  </a:lnTo>
                  <a:lnTo>
                    <a:pt x="200442" y="19452"/>
                  </a:lnTo>
                  <a:lnTo>
                    <a:pt x="209248" y="20653"/>
                  </a:lnTo>
                  <a:lnTo>
                    <a:pt x="215959" y="22639"/>
                  </a:lnTo>
                  <a:lnTo>
                    <a:pt x="220551" y="25399"/>
                  </a:lnTo>
                  <a:lnTo>
                    <a:pt x="225250" y="29717"/>
                  </a:lnTo>
                  <a:lnTo>
                    <a:pt x="227663" y="34797"/>
                  </a:lnTo>
                  <a:lnTo>
                    <a:pt x="227663" y="48513"/>
                  </a:lnTo>
                  <a:lnTo>
                    <a:pt x="189563" y="63118"/>
                  </a:lnTo>
                  <a:lnTo>
                    <a:pt x="236263" y="63118"/>
                  </a:lnTo>
                  <a:lnTo>
                    <a:pt x="237801" y="61654"/>
                  </a:lnTo>
                  <a:lnTo>
                    <a:pt x="242125" y="55181"/>
                  </a:lnTo>
                  <a:lnTo>
                    <a:pt x="244711" y="48041"/>
                  </a:lnTo>
                  <a:lnTo>
                    <a:pt x="245570" y="40258"/>
                  </a:lnTo>
                  <a:lnTo>
                    <a:pt x="244759" y="32563"/>
                  </a:lnTo>
                  <a:lnTo>
                    <a:pt x="242316" y="25653"/>
                  </a:lnTo>
                  <a:lnTo>
                    <a:pt x="238230" y="19506"/>
                  </a:lnTo>
                  <a:lnTo>
                    <a:pt x="237746" y="19049"/>
                  </a:lnTo>
                  <a:close/>
                </a:path>
                <a:path w="349250" h="134620">
                  <a:moveTo>
                    <a:pt x="68024" y="0"/>
                  </a:moveTo>
                  <a:lnTo>
                    <a:pt x="30270" y="10983"/>
                  </a:lnTo>
                  <a:lnTo>
                    <a:pt x="4905" y="41132"/>
                  </a:lnTo>
                  <a:lnTo>
                    <a:pt x="0" y="66293"/>
                  </a:lnTo>
                  <a:lnTo>
                    <a:pt x="36" y="67690"/>
                  </a:lnTo>
                  <a:lnTo>
                    <a:pt x="19383" y="113791"/>
                  </a:lnTo>
                  <a:lnTo>
                    <a:pt x="55977" y="133080"/>
                  </a:lnTo>
                  <a:lnTo>
                    <a:pt x="71453" y="134365"/>
                  </a:lnTo>
                  <a:lnTo>
                    <a:pt x="81105" y="134365"/>
                  </a:lnTo>
                  <a:lnTo>
                    <a:pt x="120835" y="116331"/>
                  </a:lnTo>
                  <a:lnTo>
                    <a:pt x="71834" y="116331"/>
                  </a:lnTo>
                  <a:lnTo>
                    <a:pt x="59950" y="115383"/>
                  </a:lnTo>
                  <a:lnTo>
                    <a:pt x="26204" y="93604"/>
                  </a:lnTo>
                  <a:lnTo>
                    <a:pt x="18113" y="67690"/>
                  </a:lnTo>
                  <a:lnTo>
                    <a:pt x="19040" y="57453"/>
                  </a:lnTo>
                  <a:lnTo>
                    <a:pt x="40727" y="25816"/>
                  </a:lnTo>
                  <a:lnTo>
                    <a:pt x="69802" y="17779"/>
                  </a:lnTo>
                  <a:lnTo>
                    <a:pt x="120056" y="17779"/>
                  </a:lnTo>
                  <a:lnTo>
                    <a:pt x="112839" y="12414"/>
                  </a:lnTo>
                  <a:lnTo>
                    <a:pt x="76238" y="311"/>
                  </a:lnTo>
                  <a:lnTo>
                    <a:pt x="68024" y="0"/>
                  </a:lnTo>
                  <a:close/>
                </a:path>
                <a:path w="349250" h="134620">
                  <a:moveTo>
                    <a:pt x="139017" y="66293"/>
                  </a:moveTo>
                  <a:lnTo>
                    <a:pt x="85296" y="66293"/>
                  </a:lnTo>
                  <a:lnTo>
                    <a:pt x="85296" y="83565"/>
                  </a:lnTo>
                  <a:lnTo>
                    <a:pt x="119332" y="83565"/>
                  </a:lnTo>
                  <a:lnTo>
                    <a:pt x="112714" y="97901"/>
                  </a:lnTo>
                  <a:lnTo>
                    <a:pt x="102584" y="108140"/>
                  </a:lnTo>
                  <a:lnTo>
                    <a:pt x="88954" y="114284"/>
                  </a:lnTo>
                  <a:lnTo>
                    <a:pt x="71834" y="116331"/>
                  </a:lnTo>
                  <a:lnTo>
                    <a:pt x="120835" y="116331"/>
                  </a:lnTo>
                  <a:lnTo>
                    <a:pt x="138382" y="81787"/>
                  </a:lnTo>
                  <a:lnTo>
                    <a:pt x="139017" y="74929"/>
                  </a:lnTo>
                  <a:lnTo>
                    <a:pt x="139017" y="66293"/>
                  </a:lnTo>
                  <a:close/>
                </a:path>
                <a:path w="349250" h="134620">
                  <a:moveTo>
                    <a:pt x="120056" y="17779"/>
                  </a:moveTo>
                  <a:lnTo>
                    <a:pt x="69802" y="17779"/>
                  </a:lnTo>
                  <a:lnTo>
                    <a:pt x="82090" y="18968"/>
                  </a:lnTo>
                  <a:lnTo>
                    <a:pt x="93615" y="22526"/>
                  </a:lnTo>
                  <a:lnTo>
                    <a:pt x="104378" y="28442"/>
                  </a:lnTo>
                  <a:lnTo>
                    <a:pt x="114379" y="36702"/>
                  </a:lnTo>
                  <a:lnTo>
                    <a:pt x="127206" y="24129"/>
                  </a:lnTo>
                  <a:lnTo>
                    <a:pt x="120056" y="17779"/>
                  </a:lnTo>
                  <a:close/>
                </a:path>
              </a:pathLst>
            </a:custGeom>
            <a:solidFill>
              <a:srgbClr val="000000"/>
            </a:solidFill>
          </p:spPr>
          <p:txBody>
            <a:bodyPr wrap="square" lIns="0" tIns="0" rIns="0" bIns="0" rtlCol="0"/>
            <a:lstStyle/>
            <a:p>
              <a:endParaRPr/>
            </a:p>
          </p:txBody>
        </p:sp>
        <p:pic>
          <p:nvPicPr>
            <p:cNvPr id="17" name="object 17"/>
            <p:cNvPicPr/>
            <p:nvPr/>
          </p:nvPicPr>
          <p:blipFill>
            <a:blip r:embed="rId15" cstate="print"/>
            <a:stretch>
              <a:fillRect/>
            </a:stretch>
          </p:blipFill>
          <p:spPr>
            <a:xfrm>
              <a:off x="7197598" y="4301871"/>
              <a:ext cx="189991" cy="142112"/>
            </a:xfrm>
            <a:prstGeom prst="rect">
              <a:avLst/>
            </a:prstGeom>
          </p:spPr>
        </p:pic>
        <p:pic>
          <p:nvPicPr>
            <p:cNvPr id="18" name="object 18"/>
            <p:cNvPicPr/>
            <p:nvPr/>
          </p:nvPicPr>
          <p:blipFill>
            <a:blip r:embed="rId16" cstate="print"/>
            <a:stretch>
              <a:fillRect/>
            </a:stretch>
          </p:blipFill>
          <p:spPr>
            <a:xfrm>
              <a:off x="7025005" y="4297934"/>
              <a:ext cx="152780" cy="148081"/>
            </a:xfrm>
            <a:prstGeom prst="rect">
              <a:avLst/>
            </a:prstGeom>
          </p:spPr>
        </p:pic>
      </p:grpSp>
      <p:pic>
        <p:nvPicPr>
          <p:cNvPr id="19" name="object 19"/>
          <p:cNvPicPr/>
          <p:nvPr/>
        </p:nvPicPr>
        <p:blipFill>
          <a:blip r:embed="rId17" cstate="print"/>
          <a:stretch>
            <a:fillRect/>
          </a:stretch>
        </p:blipFill>
        <p:spPr>
          <a:xfrm>
            <a:off x="7467727" y="4299458"/>
            <a:ext cx="932941" cy="144525"/>
          </a:xfrm>
          <a:prstGeom prst="rect">
            <a:avLst/>
          </a:prstGeom>
        </p:spPr>
      </p:pic>
      <p:pic>
        <p:nvPicPr>
          <p:cNvPr id="20" name="object 20"/>
          <p:cNvPicPr/>
          <p:nvPr/>
        </p:nvPicPr>
        <p:blipFill>
          <a:blip r:embed="rId18" cstate="print"/>
          <a:stretch>
            <a:fillRect/>
          </a:stretch>
        </p:blipFill>
        <p:spPr>
          <a:xfrm>
            <a:off x="475475" y="4665217"/>
            <a:ext cx="1229880" cy="144525"/>
          </a:xfrm>
          <a:prstGeom prst="rect">
            <a:avLst/>
          </a:prstGeom>
        </p:spPr>
      </p:pic>
      <p:grpSp>
        <p:nvGrpSpPr>
          <p:cNvPr id="21" name="object 21"/>
          <p:cNvGrpSpPr/>
          <p:nvPr/>
        </p:nvGrpSpPr>
        <p:grpSpPr>
          <a:xfrm>
            <a:off x="1813686" y="4667630"/>
            <a:ext cx="296545" cy="142240"/>
            <a:chOff x="1813686" y="4667630"/>
            <a:chExt cx="296545" cy="142240"/>
          </a:xfrm>
        </p:grpSpPr>
        <p:sp>
          <p:nvSpPr>
            <p:cNvPr id="22" name="object 22"/>
            <p:cNvSpPr/>
            <p:nvPr/>
          </p:nvSpPr>
          <p:spPr>
            <a:xfrm>
              <a:off x="1820544" y="4674488"/>
              <a:ext cx="282575" cy="128905"/>
            </a:xfrm>
            <a:custGeom>
              <a:avLst/>
              <a:gdLst/>
              <a:ahLst/>
              <a:cxnLst/>
              <a:rect l="l" t="t" r="r" b="b"/>
              <a:pathLst>
                <a:path w="282575" h="128904">
                  <a:moveTo>
                    <a:pt x="240156" y="42163"/>
                  </a:moveTo>
                  <a:lnTo>
                    <a:pt x="233680" y="42163"/>
                  </a:lnTo>
                  <a:lnTo>
                    <a:pt x="226202" y="42971"/>
                  </a:lnTo>
                  <a:lnTo>
                    <a:pt x="197993" y="68881"/>
                  </a:lnTo>
                  <a:lnTo>
                    <a:pt x="195072" y="84962"/>
                  </a:lnTo>
                  <a:lnTo>
                    <a:pt x="195786" y="93676"/>
                  </a:lnTo>
                  <a:lnTo>
                    <a:pt x="219201" y="125237"/>
                  </a:lnTo>
                  <a:lnTo>
                    <a:pt x="234187" y="128397"/>
                  </a:lnTo>
                  <a:lnTo>
                    <a:pt x="243068" y="127232"/>
                  </a:lnTo>
                  <a:lnTo>
                    <a:pt x="251221" y="123745"/>
                  </a:lnTo>
                  <a:lnTo>
                    <a:pt x="258637" y="117949"/>
                  </a:lnTo>
                  <a:lnTo>
                    <a:pt x="262897" y="112775"/>
                  </a:lnTo>
                  <a:lnTo>
                    <a:pt x="232918" y="112775"/>
                  </a:lnTo>
                  <a:lnTo>
                    <a:pt x="226441" y="109981"/>
                  </a:lnTo>
                  <a:lnTo>
                    <a:pt x="215900" y="99187"/>
                  </a:lnTo>
                  <a:lnTo>
                    <a:pt x="213337" y="92963"/>
                  </a:lnTo>
                  <a:lnTo>
                    <a:pt x="213232" y="77850"/>
                  </a:lnTo>
                  <a:lnTo>
                    <a:pt x="215900" y="71628"/>
                  </a:lnTo>
                  <a:lnTo>
                    <a:pt x="221361" y="66293"/>
                  </a:lnTo>
                  <a:lnTo>
                    <a:pt x="226822" y="61087"/>
                  </a:lnTo>
                  <a:lnTo>
                    <a:pt x="233172" y="58419"/>
                  </a:lnTo>
                  <a:lnTo>
                    <a:pt x="263787" y="58419"/>
                  </a:lnTo>
                  <a:lnTo>
                    <a:pt x="262128" y="55499"/>
                  </a:lnTo>
                  <a:lnTo>
                    <a:pt x="257682" y="50927"/>
                  </a:lnTo>
                  <a:lnTo>
                    <a:pt x="251968" y="47371"/>
                  </a:lnTo>
                  <a:lnTo>
                    <a:pt x="246253" y="43942"/>
                  </a:lnTo>
                  <a:lnTo>
                    <a:pt x="240156" y="42163"/>
                  </a:lnTo>
                  <a:close/>
                </a:path>
                <a:path w="282575" h="128904">
                  <a:moveTo>
                    <a:pt x="282575" y="109855"/>
                  </a:moveTo>
                  <a:lnTo>
                    <a:pt x="265303" y="109855"/>
                  </a:lnTo>
                  <a:lnTo>
                    <a:pt x="265303" y="126111"/>
                  </a:lnTo>
                  <a:lnTo>
                    <a:pt x="282575" y="126111"/>
                  </a:lnTo>
                  <a:lnTo>
                    <a:pt x="282575" y="109855"/>
                  </a:lnTo>
                  <a:close/>
                </a:path>
                <a:path w="282575" h="128904">
                  <a:moveTo>
                    <a:pt x="263787" y="58419"/>
                  </a:moveTo>
                  <a:lnTo>
                    <a:pt x="247904" y="58419"/>
                  </a:lnTo>
                  <a:lnTo>
                    <a:pt x="254254" y="61087"/>
                  </a:lnTo>
                  <a:lnTo>
                    <a:pt x="259587" y="66421"/>
                  </a:lnTo>
                  <a:lnTo>
                    <a:pt x="265049" y="71755"/>
                  </a:lnTo>
                  <a:lnTo>
                    <a:pt x="267609" y="77850"/>
                  </a:lnTo>
                  <a:lnTo>
                    <a:pt x="267716" y="92963"/>
                  </a:lnTo>
                  <a:lnTo>
                    <a:pt x="265049" y="99313"/>
                  </a:lnTo>
                  <a:lnTo>
                    <a:pt x="259587" y="104648"/>
                  </a:lnTo>
                  <a:lnTo>
                    <a:pt x="254254" y="110109"/>
                  </a:lnTo>
                  <a:lnTo>
                    <a:pt x="247904" y="112775"/>
                  </a:lnTo>
                  <a:lnTo>
                    <a:pt x="262897" y="112775"/>
                  </a:lnTo>
                  <a:lnTo>
                    <a:pt x="265303" y="109855"/>
                  </a:lnTo>
                  <a:lnTo>
                    <a:pt x="282575" y="109855"/>
                  </a:lnTo>
                  <a:lnTo>
                    <a:pt x="282575" y="61087"/>
                  </a:lnTo>
                  <a:lnTo>
                    <a:pt x="265303" y="61087"/>
                  </a:lnTo>
                  <a:lnTo>
                    <a:pt x="263787" y="58419"/>
                  </a:lnTo>
                  <a:close/>
                </a:path>
                <a:path w="282575" h="128904">
                  <a:moveTo>
                    <a:pt x="282575" y="44450"/>
                  </a:moveTo>
                  <a:lnTo>
                    <a:pt x="265303" y="44450"/>
                  </a:lnTo>
                  <a:lnTo>
                    <a:pt x="265303" y="61087"/>
                  </a:lnTo>
                  <a:lnTo>
                    <a:pt x="282575" y="61087"/>
                  </a:lnTo>
                  <a:lnTo>
                    <a:pt x="282575" y="44450"/>
                  </a:lnTo>
                  <a:close/>
                </a:path>
                <a:path w="282575" h="128904">
                  <a:moveTo>
                    <a:pt x="131572" y="0"/>
                  </a:moveTo>
                  <a:lnTo>
                    <a:pt x="106299" y="0"/>
                  </a:lnTo>
                  <a:lnTo>
                    <a:pt x="106299" y="126111"/>
                  </a:lnTo>
                  <a:lnTo>
                    <a:pt x="123317" y="126111"/>
                  </a:lnTo>
                  <a:lnTo>
                    <a:pt x="123317" y="74294"/>
                  </a:lnTo>
                  <a:lnTo>
                    <a:pt x="136530" y="73697"/>
                  </a:lnTo>
                  <a:lnTo>
                    <a:pt x="147970" y="71707"/>
                  </a:lnTo>
                  <a:lnTo>
                    <a:pt x="157624" y="68312"/>
                  </a:lnTo>
                  <a:lnTo>
                    <a:pt x="165481" y="63500"/>
                  </a:lnTo>
                  <a:lnTo>
                    <a:pt x="170016" y="59181"/>
                  </a:lnTo>
                  <a:lnTo>
                    <a:pt x="123317" y="59181"/>
                  </a:lnTo>
                  <a:lnTo>
                    <a:pt x="123317" y="15112"/>
                  </a:lnTo>
                  <a:lnTo>
                    <a:pt x="171499" y="15112"/>
                  </a:lnTo>
                  <a:lnTo>
                    <a:pt x="166243" y="10160"/>
                  </a:lnTo>
                  <a:lnTo>
                    <a:pt x="159146" y="5732"/>
                  </a:lnTo>
                  <a:lnTo>
                    <a:pt x="151003" y="2555"/>
                  </a:lnTo>
                  <a:lnTo>
                    <a:pt x="141811" y="640"/>
                  </a:lnTo>
                  <a:lnTo>
                    <a:pt x="131572" y="0"/>
                  </a:lnTo>
                  <a:close/>
                </a:path>
                <a:path w="282575" h="128904">
                  <a:moveTo>
                    <a:pt x="171499" y="15112"/>
                  </a:moveTo>
                  <a:lnTo>
                    <a:pt x="123317" y="15112"/>
                  </a:lnTo>
                  <a:lnTo>
                    <a:pt x="134195" y="15515"/>
                  </a:lnTo>
                  <a:lnTo>
                    <a:pt x="143002" y="16716"/>
                  </a:lnTo>
                  <a:lnTo>
                    <a:pt x="149713" y="18702"/>
                  </a:lnTo>
                  <a:lnTo>
                    <a:pt x="154305" y="21462"/>
                  </a:lnTo>
                  <a:lnTo>
                    <a:pt x="159004" y="25781"/>
                  </a:lnTo>
                  <a:lnTo>
                    <a:pt x="161417" y="30861"/>
                  </a:lnTo>
                  <a:lnTo>
                    <a:pt x="161417" y="44577"/>
                  </a:lnTo>
                  <a:lnTo>
                    <a:pt x="123317" y="59181"/>
                  </a:lnTo>
                  <a:lnTo>
                    <a:pt x="170016" y="59181"/>
                  </a:lnTo>
                  <a:lnTo>
                    <a:pt x="171555" y="57717"/>
                  </a:lnTo>
                  <a:lnTo>
                    <a:pt x="175879" y="51244"/>
                  </a:lnTo>
                  <a:lnTo>
                    <a:pt x="178464" y="44104"/>
                  </a:lnTo>
                  <a:lnTo>
                    <a:pt x="179324" y="36322"/>
                  </a:lnTo>
                  <a:lnTo>
                    <a:pt x="178512" y="28626"/>
                  </a:lnTo>
                  <a:lnTo>
                    <a:pt x="176069" y="21717"/>
                  </a:lnTo>
                  <a:lnTo>
                    <a:pt x="171983" y="15569"/>
                  </a:lnTo>
                  <a:lnTo>
                    <a:pt x="171499" y="15112"/>
                  </a:lnTo>
                  <a:close/>
                </a:path>
                <a:path w="282575" h="128904">
                  <a:moveTo>
                    <a:pt x="46990" y="17272"/>
                  </a:moveTo>
                  <a:lnTo>
                    <a:pt x="29972" y="17272"/>
                  </a:lnTo>
                  <a:lnTo>
                    <a:pt x="29972" y="126111"/>
                  </a:lnTo>
                  <a:lnTo>
                    <a:pt x="46990" y="126111"/>
                  </a:lnTo>
                  <a:lnTo>
                    <a:pt x="46990" y="17272"/>
                  </a:lnTo>
                  <a:close/>
                </a:path>
                <a:path w="282575" h="128904">
                  <a:moveTo>
                    <a:pt x="77088" y="0"/>
                  </a:moveTo>
                  <a:lnTo>
                    <a:pt x="0" y="0"/>
                  </a:lnTo>
                  <a:lnTo>
                    <a:pt x="0" y="17272"/>
                  </a:lnTo>
                  <a:lnTo>
                    <a:pt x="77088" y="17272"/>
                  </a:lnTo>
                  <a:lnTo>
                    <a:pt x="77088" y="0"/>
                  </a:lnTo>
                  <a:close/>
                </a:path>
              </a:pathLst>
            </a:custGeom>
            <a:solidFill>
              <a:srgbClr val="000000"/>
            </a:solidFill>
          </p:spPr>
          <p:txBody>
            <a:bodyPr wrap="square" lIns="0" tIns="0" rIns="0" bIns="0" rtlCol="0"/>
            <a:lstStyle/>
            <a:p>
              <a:endParaRPr/>
            </a:p>
          </p:txBody>
        </p:sp>
        <p:pic>
          <p:nvPicPr>
            <p:cNvPr id="23" name="object 23"/>
            <p:cNvPicPr/>
            <p:nvPr/>
          </p:nvPicPr>
          <p:blipFill>
            <a:blip r:embed="rId19" cstate="print"/>
            <a:stretch>
              <a:fillRect/>
            </a:stretch>
          </p:blipFill>
          <p:spPr>
            <a:xfrm>
              <a:off x="1813686" y="4667630"/>
              <a:ext cx="296290" cy="142112"/>
            </a:xfrm>
            <a:prstGeom prst="rect">
              <a:avLst/>
            </a:prstGeom>
          </p:spPr>
        </p:pic>
      </p:grpSp>
      <p:pic>
        <p:nvPicPr>
          <p:cNvPr id="24" name="object 24"/>
          <p:cNvPicPr/>
          <p:nvPr/>
        </p:nvPicPr>
        <p:blipFill>
          <a:blip r:embed="rId20" cstate="print"/>
          <a:stretch>
            <a:fillRect/>
          </a:stretch>
        </p:blipFill>
        <p:spPr>
          <a:xfrm>
            <a:off x="2193925" y="4709795"/>
            <a:ext cx="537971" cy="136017"/>
          </a:xfrm>
          <a:prstGeom prst="rect">
            <a:avLst/>
          </a:prstGeom>
        </p:spPr>
      </p:pic>
      <p:pic>
        <p:nvPicPr>
          <p:cNvPr id="25" name="object 25"/>
          <p:cNvPicPr/>
          <p:nvPr/>
        </p:nvPicPr>
        <p:blipFill>
          <a:blip r:embed="rId21" cstate="print"/>
          <a:stretch>
            <a:fillRect/>
          </a:stretch>
        </p:blipFill>
        <p:spPr>
          <a:xfrm>
            <a:off x="474091" y="5020309"/>
            <a:ext cx="7904098" cy="191261"/>
          </a:xfrm>
          <a:prstGeom prst="rect">
            <a:avLst/>
          </a:prstGeom>
        </p:spPr>
      </p:pic>
      <p:pic>
        <p:nvPicPr>
          <p:cNvPr id="26" name="object 26"/>
          <p:cNvPicPr/>
          <p:nvPr/>
        </p:nvPicPr>
        <p:blipFill>
          <a:blip r:embed="rId22" cstate="print"/>
          <a:stretch>
            <a:fillRect/>
          </a:stretch>
        </p:blipFill>
        <p:spPr>
          <a:xfrm>
            <a:off x="479437" y="5393816"/>
            <a:ext cx="7431900" cy="183515"/>
          </a:xfrm>
          <a:prstGeom prst="rect">
            <a:avLst/>
          </a:prstGeom>
        </p:spPr>
      </p:pic>
      <p:pic>
        <p:nvPicPr>
          <p:cNvPr id="27" name="object 27"/>
          <p:cNvPicPr/>
          <p:nvPr/>
        </p:nvPicPr>
        <p:blipFill>
          <a:blip r:embed="rId23" cstate="print"/>
          <a:stretch>
            <a:fillRect/>
          </a:stretch>
        </p:blipFill>
        <p:spPr>
          <a:xfrm>
            <a:off x="470623" y="5759589"/>
            <a:ext cx="2692057" cy="18345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688340" y="654811"/>
            <a:ext cx="7898130" cy="5375910"/>
          </a:xfrm>
          <a:prstGeom prst="rect">
            <a:avLst/>
          </a:prstGeom>
        </p:spPr>
        <p:txBody>
          <a:bodyPr vert="horz" wrap="square" lIns="0" tIns="149860" rIns="0" bIns="0" rtlCol="0">
            <a:spAutoFit/>
          </a:bodyPr>
          <a:lstStyle/>
          <a:p>
            <a:pPr marL="12700">
              <a:lnSpc>
                <a:spcPct val="100000"/>
              </a:lnSpc>
              <a:spcBef>
                <a:spcPts val="1180"/>
              </a:spcBef>
            </a:pPr>
            <a:r>
              <a:rPr sz="1800" b="1" dirty="0">
                <a:latin typeface="Arial"/>
                <a:cs typeface="Arial"/>
              </a:rPr>
              <a:t>Applications</a:t>
            </a:r>
            <a:r>
              <a:rPr sz="1800" b="1" spc="-30" dirty="0">
                <a:latin typeface="Arial"/>
                <a:cs typeface="Arial"/>
              </a:rPr>
              <a:t> </a:t>
            </a:r>
            <a:r>
              <a:rPr sz="1800" b="1" dirty="0">
                <a:latin typeface="Arial"/>
                <a:cs typeface="Arial"/>
              </a:rPr>
              <a:t>of</a:t>
            </a:r>
            <a:r>
              <a:rPr sz="1800" b="1" spc="-60" dirty="0">
                <a:latin typeface="Arial"/>
                <a:cs typeface="Arial"/>
              </a:rPr>
              <a:t> </a:t>
            </a:r>
            <a:r>
              <a:rPr sz="1800" b="1" spc="-10" dirty="0">
                <a:latin typeface="Arial"/>
                <a:cs typeface="Arial"/>
              </a:rPr>
              <a:t>hacekelites:</a:t>
            </a:r>
            <a:endParaRPr sz="1800">
              <a:latin typeface="Arial"/>
              <a:cs typeface="Arial"/>
            </a:endParaRPr>
          </a:p>
          <a:p>
            <a:pPr marL="12700" marR="246379" indent="63500">
              <a:lnSpc>
                <a:spcPct val="150000"/>
              </a:lnSpc>
            </a:pPr>
            <a:r>
              <a:rPr sz="1800" dirty="0">
                <a:latin typeface="Arial"/>
                <a:cs typeface="Arial"/>
              </a:rPr>
              <a:t>*</a:t>
            </a:r>
            <a:r>
              <a:rPr sz="1800" spc="-30" dirty="0">
                <a:latin typeface="Arial"/>
                <a:cs typeface="Arial"/>
              </a:rPr>
              <a:t> </a:t>
            </a:r>
            <a:r>
              <a:rPr sz="1800" dirty="0">
                <a:latin typeface="Arial"/>
                <a:cs typeface="Arial"/>
              </a:rPr>
              <a:t>Potential</a:t>
            </a:r>
            <a:r>
              <a:rPr sz="1800" spc="-20" dirty="0">
                <a:latin typeface="Arial"/>
                <a:cs typeface="Arial"/>
              </a:rPr>
              <a:t> </a:t>
            </a:r>
            <a:r>
              <a:rPr sz="1800" dirty="0">
                <a:latin typeface="Arial"/>
                <a:cs typeface="Arial"/>
              </a:rPr>
              <a:t>to</a:t>
            </a:r>
            <a:r>
              <a:rPr sz="1800" spc="-35" dirty="0">
                <a:latin typeface="Arial"/>
                <a:cs typeface="Arial"/>
              </a:rPr>
              <a:t> </a:t>
            </a:r>
            <a:r>
              <a:rPr sz="1800" dirty="0">
                <a:latin typeface="Arial"/>
                <a:cs typeface="Arial"/>
              </a:rPr>
              <a:t>be</a:t>
            </a:r>
            <a:r>
              <a:rPr sz="1800" spc="-20" dirty="0">
                <a:latin typeface="Arial"/>
                <a:cs typeface="Arial"/>
              </a:rPr>
              <a:t> </a:t>
            </a:r>
            <a:r>
              <a:rPr sz="1800" dirty="0">
                <a:latin typeface="Arial"/>
                <a:cs typeface="Arial"/>
              </a:rPr>
              <a:t>incorporated</a:t>
            </a:r>
            <a:r>
              <a:rPr sz="1800" spc="-10" dirty="0">
                <a:latin typeface="Arial"/>
                <a:cs typeface="Arial"/>
              </a:rPr>
              <a:t> </a:t>
            </a:r>
            <a:r>
              <a:rPr sz="1800" dirty="0">
                <a:latin typeface="Arial"/>
                <a:cs typeface="Arial"/>
              </a:rPr>
              <a:t>in</a:t>
            </a:r>
            <a:r>
              <a:rPr sz="1800" spc="-35" dirty="0">
                <a:latin typeface="Arial"/>
                <a:cs typeface="Arial"/>
              </a:rPr>
              <a:t> </a:t>
            </a:r>
            <a:r>
              <a:rPr sz="1800" dirty="0">
                <a:latin typeface="Arial"/>
                <a:cs typeface="Arial"/>
              </a:rPr>
              <a:t>various</a:t>
            </a:r>
            <a:r>
              <a:rPr sz="1800" spc="-20" dirty="0">
                <a:latin typeface="Arial"/>
                <a:cs typeface="Arial"/>
              </a:rPr>
              <a:t> </a:t>
            </a:r>
            <a:r>
              <a:rPr sz="1800" spc="-10" dirty="0">
                <a:latin typeface="Arial"/>
                <a:cs typeface="Arial"/>
              </a:rPr>
              <a:t>nano-</a:t>
            </a:r>
            <a:r>
              <a:rPr sz="1800" dirty="0">
                <a:latin typeface="Arial"/>
                <a:cs typeface="Arial"/>
              </a:rPr>
              <a:t>technology devices</a:t>
            </a:r>
            <a:r>
              <a:rPr sz="1800" spc="-15" dirty="0">
                <a:latin typeface="Arial"/>
                <a:cs typeface="Arial"/>
              </a:rPr>
              <a:t> </a:t>
            </a:r>
            <a:r>
              <a:rPr sz="1800" spc="-25" dirty="0">
                <a:latin typeface="Arial"/>
                <a:cs typeface="Arial"/>
              </a:rPr>
              <a:t>as </a:t>
            </a:r>
            <a:r>
              <a:rPr sz="1800" dirty="0">
                <a:latin typeface="Arial"/>
                <a:cs typeface="Arial"/>
              </a:rPr>
              <a:t>mechanical</a:t>
            </a:r>
            <a:r>
              <a:rPr sz="1800" spc="-10" dirty="0">
                <a:latin typeface="Arial"/>
                <a:cs typeface="Arial"/>
              </a:rPr>
              <a:t> </a:t>
            </a:r>
            <a:r>
              <a:rPr sz="1800" dirty="0">
                <a:latin typeface="Arial"/>
                <a:cs typeface="Arial"/>
              </a:rPr>
              <a:t>components</a:t>
            </a:r>
            <a:r>
              <a:rPr sz="1800" spc="-10" dirty="0">
                <a:latin typeface="Arial"/>
                <a:cs typeface="Arial"/>
              </a:rPr>
              <a:t> </a:t>
            </a:r>
            <a:r>
              <a:rPr sz="1800" dirty="0">
                <a:latin typeface="Arial"/>
                <a:cs typeface="Arial"/>
              </a:rPr>
              <a:t>in</a:t>
            </a:r>
            <a:r>
              <a:rPr sz="1800" spc="-20" dirty="0">
                <a:latin typeface="Arial"/>
                <a:cs typeface="Arial"/>
              </a:rPr>
              <a:t> </a:t>
            </a:r>
            <a:r>
              <a:rPr sz="1800" dirty="0">
                <a:latin typeface="Arial"/>
                <a:cs typeface="Arial"/>
              </a:rPr>
              <a:t>the</a:t>
            </a:r>
            <a:r>
              <a:rPr sz="1800" spc="-35" dirty="0">
                <a:latin typeface="Arial"/>
                <a:cs typeface="Arial"/>
              </a:rPr>
              <a:t> </a:t>
            </a:r>
            <a:r>
              <a:rPr sz="1800" dirty="0">
                <a:latin typeface="Arial"/>
                <a:cs typeface="Arial"/>
              </a:rPr>
              <a:t>form</a:t>
            </a:r>
            <a:r>
              <a:rPr sz="1800" spc="-45" dirty="0">
                <a:latin typeface="Arial"/>
                <a:cs typeface="Arial"/>
              </a:rPr>
              <a:t> </a:t>
            </a:r>
            <a:r>
              <a:rPr sz="1800" dirty="0">
                <a:latin typeface="Arial"/>
                <a:cs typeface="Arial"/>
              </a:rPr>
              <a:t>of</a:t>
            </a:r>
            <a:r>
              <a:rPr sz="1800" spc="-10" dirty="0">
                <a:latin typeface="Arial"/>
                <a:cs typeface="Arial"/>
              </a:rPr>
              <a:t> </a:t>
            </a:r>
            <a:r>
              <a:rPr sz="1800" dirty="0">
                <a:solidFill>
                  <a:srgbClr val="FF0000"/>
                </a:solidFill>
                <a:latin typeface="Arial"/>
                <a:cs typeface="Arial"/>
              </a:rPr>
              <a:t>resonating</a:t>
            </a:r>
            <a:r>
              <a:rPr sz="1800" spc="-10" dirty="0">
                <a:solidFill>
                  <a:srgbClr val="FF0000"/>
                </a:solidFill>
                <a:latin typeface="Arial"/>
                <a:cs typeface="Arial"/>
              </a:rPr>
              <a:t> </a:t>
            </a:r>
            <a:r>
              <a:rPr sz="1800" dirty="0">
                <a:solidFill>
                  <a:srgbClr val="FF0000"/>
                </a:solidFill>
                <a:latin typeface="Arial"/>
                <a:cs typeface="Arial"/>
              </a:rPr>
              <a:t>elements</a:t>
            </a:r>
            <a:r>
              <a:rPr sz="1800" spc="-20" dirty="0">
                <a:solidFill>
                  <a:srgbClr val="FF0000"/>
                </a:solidFill>
                <a:latin typeface="Arial"/>
                <a:cs typeface="Arial"/>
              </a:rPr>
              <a:t> </a:t>
            </a:r>
            <a:r>
              <a:rPr sz="1800" dirty="0">
                <a:solidFill>
                  <a:srgbClr val="FF0000"/>
                </a:solidFill>
                <a:latin typeface="Arial"/>
                <a:cs typeface="Arial"/>
              </a:rPr>
              <a:t>or</a:t>
            </a:r>
            <a:r>
              <a:rPr sz="1800" spc="-25" dirty="0">
                <a:solidFill>
                  <a:srgbClr val="FF0000"/>
                </a:solidFill>
                <a:latin typeface="Arial"/>
                <a:cs typeface="Arial"/>
              </a:rPr>
              <a:t> </a:t>
            </a:r>
            <a:r>
              <a:rPr sz="1800" spc="-10" dirty="0">
                <a:solidFill>
                  <a:srgbClr val="FF0000"/>
                </a:solidFill>
                <a:latin typeface="Arial"/>
                <a:cs typeface="Arial"/>
              </a:rPr>
              <a:t>nano-springs </a:t>
            </a:r>
            <a:r>
              <a:rPr sz="1800" dirty="0">
                <a:latin typeface="Arial"/>
                <a:cs typeface="Arial"/>
              </a:rPr>
              <a:t>and</a:t>
            </a:r>
            <a:r>
              <a:rPr sz="1800" spc="-25" dirty="0">
                <a:latin typeface="Arial"/>
                <a:cs typeface="Arial"/>
              </a:rPr>
              <a:t> </a:t>
            </a:r>
            <a:r>
              <a:rPr sz="1800" dirty="0">
                <a:latin typeface="Arial"/>
                <a:cs typeface="Arial"/>
              </a:rPr>
              <a:t>in</a:t>
            </a:r>
            <a:r>
              <a:rPr sz="1800" spc="-40" dirty="0">
                <a:latin typeface="Arial"/>
                <a:cs typeface="Arial"/>
              </a:rPr>
              <a:t> </a:t>
            </a:r>
            <a:r>
              <a:rPr sz="1800" dirty="0">
                <a:latin typeface="Arial"/>
                <a:cs typeface="Arial"/>
              </a:rPr>
              <a:t>novel</a:t>
            </a:r>
            <a:r>
              <a:rPr sz="1800" spc="-20" dirty="0">
                <a:latin typeface="Arial"/>
                <a:cs typeface="Arial"/>
              </a:rPr>
              <a:t> </a:t>
            </a:r>
            <a:r>
              <a:rPr sz="1800" dirty="0">
                <a:solidFill>
                  <a:srgbClr val="FF0000"/>
                </a:solidFill>
                <a:latin typeface="Arial"/>
                <a:cs typeface="Arial"/>
              </a:rPr>
              <a:t>reinforcement</a:t>
            </a:r>
            <a:r>
              <a:rPr sz="1800" spc="-15" dirty="0">
                <a:solidFill>
                  <a:srgbClr val="FF0000"/>
                </a:solidFill>
                <a:latin typeface="Arial"/>
                <a:cs typeface="Arial"/>
              </a:rPr>
              <a:t> </a:t>
            </a:r>
            <a:r>
              <a:rPr sz="1800" spc="-10" dirty="0">
                <a:solidFill>
                  <a:srgbClr val="FF0000"/>
                </a:solidFill>
                <a:latin typeface="Arial"/>
                <a:cs typeface="Arial"/>
              </a:rPr>
              <a:t>composites</a:t>
            </a:r>
            <a:r>
              <a:rPr sz="1800" spc="-10" dirty="0">
                <a:latin typeface="Arial"/>
                <a:cs typeface="Arial"/>
              </a:rPr>
              <a:t>.</a:t>
            </a:r>
            <a:endParaRPr sz="1800">
              <a:latin typeface="Arial"/>
              <a:cs typeface="Arial"/>
            </a:endParaRPr>
          </a:p>
          <a:p>
            <a:pPr marL="12700" marR="335915" indent="152400">
              <a:lnSpc>
                <a:spcPct val="150000"/>
              </a:lnSpc>
              <a:buChar char="*"/>
              <a:tabLst>
                <a:tab pos="165100" algn="l"/>
              </a:tabLst>
            </a:pPr>
            <a:r>
              <a:rPr sz="1800" spc="-10" dirty="0">
                <a:latin typeface="Arial"/>
                <a:cs typeface="Arial"/>
              </a:rPr>
              <a:t>carbon-</a:t>
            </a:r>
            <a:r>
              <a:rPr sz="1800" dirty="0">
                <a:latin typeface="Arial"/>
                <a:cs typeface="Arial"/>
              </a:rPr>
              <a:t>based</a:t>
            </a:r>
            <a:r>
              <a:rPr sz="1800" spc="-5" dirty="0">
                <a:latin typeface="Arial"/>
                <a:cs typeface="Arial"/>
              </a:rPr>
              <a:t> </a:t>
            </a:r>
            <a:r>
              <a:rPr sz="1800" dirty="0">
                <a:latin typeface="Arial"/>
                <a:cs typeface="Arial"/>
              </a:rPr>
              <a:t>material</a:t>
            </a:r>
            <a:r>
              <a:rPr sz="1800" spc="-10" dirty="0">
                <a:latin typeface="Arial"/>
                <a:cs typeface="Arial"/>
              </a:rPr>
              <a:t> </a:t>
            </a:r>
            <a:r>
              <a:rPr sz="1800" dirty="0">
                <a:latin typeface="Arial"/>
                <a:cs typeface="Arial"/>
              </a:rPr>
              <a:t>that</a:t>
            </a:r>
            <a:r>
              <a:rPr sz="1800" spc="-15" dirty="0">
                <a:latin typeface="Arial"/>
                <a:cs typeface="Arial"/>
              </a:rPr>
              <a:t> </a:t>
            </a:r>
            <a:r>
              <a:rPr sz="1800" dirty="0">
                <a:latin typeface="Arial"/>
                <a:cs typeface="Arial"/>
              </a:rPr>
              <a:t>can</a:t>
            </a:r>
            <a:r>
              <a:rPr sz="1800" spc="-30" dirty="0">
                <a:latin typeface="Arial"/>
                <a:cs typeface="Arial"/>
              </a:rPr>
              <a:t> </a:t>
            </a:r>
            <a:r>
              <a:rPr sz="1800" dirty="0">
                <a:latin typeface="Arial"/>
                <a:cs typeface="Arial"/>
              </a:rPr>
              <a:t>be</a:t>
            </a:r>
            <a:r>
              <a:rPr sz="1800" spc="-15" dirty="0">
                <a:latin typeface="Arial"/>
                <a:cs typeface="Arial"/>
              </a:rPr>
              <a:t> </a:t>
            </a:r>
            <a:r>
              <a:rPr sz="1800" dirty="0">
                <a:latin typeface="Arial"/>
                <a:cs typeface="Arial"/>
              </a:rPr>
              <a:t>used</a:t>
            </a:r>
            <a:r>
              <a:rPr sz="1800" spc="-20" dirty="0">
                <a:latin typeface="Arial"/>
                <a:cs typeface="Arial"/>
              </a:rPr>
              <a:t> </a:t>
            </a:r>
            <a:r>
              <a:rPr sz="1800" dirty="0">
                <a:latin typeface="Arial"/>
                <a:cs typeface="Arial"/>
              </a:rPr>
              <a:t>as</a:t>
            </a:r>
            <a:r>
              <a:rPr sz="1800" spc="-5" dirty="0">
                <a:latin typeface="Arial"/>
                <a:cs typeface="Arial"/>
              </a:rPr>
              <a:t> </a:t>
            </a:r>
            <a:r>
              <a:rPr sz="1800" dirty="0">
                <a:solidFill>
                  <a:srgbClr val="FF0000"/>
                </a:solidFill>
                <a:latin typeface="Arial"/>
                <a:cs typeface="Arial"/>
              </a:rPr>
              <a:t>carbon</a:t>
            </a:r>
            <a:r>
              <a:rPr sz="1800" spc="-15" dirty="0">
                <a:solidFill>
                  <a:srgbClr val="FF0000"/>
                </a:solidFill>
                <a:latin typeface="Arial"/>
                <a:cs typeface="Arial"/>
              </a:rPr>
              <a:t> </a:t>
            </a:r>
            <a:r>
              <a:rPr sz="1800" dirty="0">
                <a:solidFill>
                  <a:srgbClr val="FF0000"/>
                </a:solidFill>
                <a:latin typeface="Arial"/>
                <a:cs typeface="Arial"/>
              </a:rPr>
              <a:t>fillers</a:t>
            </a:r>
            <a:r>
              <a:rPr sz="1800" spc="-5" dirty="0">
                <a:solidFill>
                  <a:srgbClr val="FF0000"/>
                </a:solidFill>
                <a:latin typeface="Arial"/>
                <a:cs typeface="Arial"/>
              </a:rPr>
              <a:t> </a:t>
            </a:r>
            <a:r>
              <a:rPr sz="1800" dirty="0">
                <a:latin typeface="Arial"/>
                <a:cs typeface="Arial"/>
              </a:rPr>
              <a:t>in</a:t>
            </a:r>
            <a:r>
              <a:rPr sz="1800" spc="-30" dirty="0">
                <a:latin typeface="Arial"/>
                <a:cs typeface="Arial"/>
              </a:rPr>
              <a:t> </a:t>
            </a:r>
            <a:r>
              <a:rPr sz="1800" spc="-10" dirty="0">
                <a:latin typeface="Arial"/>
                <a:cs typeface="Arial"/>
              </a:rPr>
              <a:t>reinforcement composites.</a:t>
            </a:r>
            <a:endParaRPr sz="1800">
              <a:latin typeface="Arial"/>
              <a:cs typeface="Arial"/>
            </a:endParaRPr>
          </a:p>
          <a:p>
            <a:pPr marL="12700" marR="285115" indent="151765">
              <a:lnSpc>
                <a:spcPct val="150000"/>
              </a:lnSpc>
              <a:buClr>
                <a:srgbClr val="000000"/>
              </a:buClr>
              <a:buChar char="*"/>
              <a:tabLst>
                <a:tab pos="164465" algn="l"/>
              </a:tabLst>
            </a:pPr>
            <a:r>
              <a:rPr sz="1800" dirty="0">
                <a:solidFill>
                  <a:srgbClr val="FF0000"/>
                </a:solidFill>
                <a:latin typeface="Arial"/>
                <a:cs typeface="Arial"/>
              </a:rPr>
              <a:t>tactile</a:t>
            </a:r>
            <a:r>
              <a:rPr sz="1800" spc="-35" dirty="0">
                <a:solidFill>
                  <a:srgbClr val="FF0000"/>
                </a:solidFill>
                <a:latin typeface="Arial"/>
                <a:cs typeface="Arial"/>
              </a:rPr>
              <a:t> </a:t>
            </a:r>
            <a:r>
              <a:rPr sz="1800" dirty="0">
                <a:solidFill>
                  <a:srgbClr val="FF0000"/>
                </a:solidFill>
                <a:latin typeface="Arial"/>
                <a:cs typeface="Arial"/>
              </a:rPr>
              <a:t>sensors</a:t>
            </a:r>
            <a:r>
              <a:rPr sz="1800" spc="-20" dirty="0">
                <a:solidFill>
                  <a:srgbClr val="FF0000"/>
                </a:solidFill>
                <a:latin typeface="Arial"/>
                <a:cs typeface="Arial"/>
              </a:rPr>
              <a:t> </a:t>
            </a:r>
            <a:r>
              <a:rPr sz="1800" dirty="0">
                <a:latin typeface="Arial"/>
                <a:cs typeface="Arial"/>
              </a:rPr>
              <a:t>incorporating</a:t>
            </a:r>
            <a:r>
              <a:rPr sz="1800" spc="-10" dirty="0">
                <a:latin typeface="Arial"/>
                <a:cs typeface="Arial"/>
              </a:rPr>
              <a:t> </a:t>
            </a:r>
            <a:r>
              <a:rPr sz="1800" dirty="0">
                <a:latin typeface="Arial"/>
                <a:cs typeface="Arial"/>
              </a:rPr>
              <a:t>carbon</a:t>
            </a:r>
            <a:r>
              <a:rPr sz="1800" spc="-20" dirty="0">
                <a:latin typeface="Arial"/>
                <a:cs typeface="Arial"/>
              </a:rPr>
              <a:t> </a:t>
            </a:r>
            <a:r>
              <a:rPr sz="1800" spc="-10" dirty="0">
                <a:latin typeface="Arial"/>
                <a:cs typeface="Arial"/>
              </a:rPr>
              <a:t>micro-</a:t>
            </a:r>
            <a:r>
              <a:rPr sz="1800" dirty="0">
                <a:latin typeface="Arial"/>
                <a:cs typeface="Arial"/>
              </a:rPr>
              <a:t>coils</a:t>
            </a:r>
            <a:r>
              <a:rPr sz="1800" spc="-10" dirty="0">
                <a:latin typeface="Arial"/>
                <a:cs typeface="Arial"/>
              </a:rPr>
              <a:t> </a:t>
            </a:r>
            <a:r>
              <a:rPr sz="1800" dirty="0">
                <a:latin typeface="Arial"/>
                <a:cs typeface="Arial"/>
              </a:rPr>
              <a:t>had</a:t>
            </a:r>
            <a:r>
              <a:rPr sz="1800" spc="-25" dirty="0">
                <a:latin typeface="Arial"/>
                <a:cs typeface="Arial"/>
              </a:rPr>
              <a:t> </a:t>
            </a:r>
            <a:r>
              <a:rPr sz="1800" dirty="0">
                <a:latin typeface="Arial"/>
                <a:cs typeface="Arial"/>
              </a:rPr>
              <a:t>better</a:t>
            </a:r>
            <a:r>
              <a:rPr sz="1800" spc="-25" dirty="0">
                <a:latin typeface="Arial"/>
                <a:cs typeface="Arial"/>
              </a:rPr>
              <a:t> </a:t>
            </a:r>
            <a:r>
              <a:rPr sz="1800" spc="-10" dirty="0">
                <a:latin typeface="Arial"/>
                <a:cs typeface="Arial"/>
              </a:rPr>
              <a:t>discrimination </a:t>
            </a:r>
            <a:r>
              <a:rPr sz="1800" dirty="0">
                <a:latin typeface="Arial"/>
                <a:cs typeface="Arial"/>
              </a:rPr>
              <a:t>abilities</a:t>
            </a:r>
            <a:r>
              <a:rPr sz="1800" spc="-20" dirty="0">
                <a:latin typeface="Arial"/>
                <a:cs typeface="Arial"/>
              </a:rPr>
              <a:t> </a:t>
            </a:r>
            <a:r>
              <a:rPr sz="1800" dirty="0">
                <a:latin typeface="Arial"/>
                <a:cs typeface="Arial"/>
              </a:rPr>
              <a:t>when</a:t>
            </a:r>
            <a:r>
              <a:rPr sz="1800" spc="-5" dirty="0">
                <a:latin typeface="Arial"/>
                <a:cs typeface="Arial"/>
              </a:rPr>
              <a:t> </a:t>
            </a:r>
            <a:r>
              <a:rPr sz="1800" dirty="0">
                <a:latin typeface="Arial"/>
                <a:cs typeface="Arial"/>
              </a:rPr>
              <a:t>compared</a:t>
            </a:r>
            <a:r>
              <a:rPr sz="1800" spc="-35" dirty="0">
                <a:latin typeface="Arial"/>
                <a:cs typeface="Arial"/>
              </a:rPr>
              <a:t> </a:t>
            </a:r>
            <a:r>
              <a:rPr sz="1800" dirty="0">
                <a:latin typeface="Arial"/>
                <a:cs typeface="Arial"/>
              </a:rPr>
              <a:t>to</a:t>
            </a:r>
            <a:r>
              <a:rPr sz="1800" spc="-45" dirty="0">
                <a:latin typeface="Arial"/>
                <a:cs typeface="Arial"/>
              </a:rPr>
              <a:t> </a:t>
            </a:r>
            <a:r>
              <a:rPr sz="1800" dirty="0">
                <a:latin typeface="Arial"/>
                <a:cs typeface="Arial"/>
              </a:rPr>
              <a:t>conventional</a:t>
            </a:r>
            <a:r>
              <a:rPr sz="1800" spc="-30" dirty="0">
                <a:latin typeface="Arial"/>
                <a:cs typeface="Arial"/>
              </a:rPr>
              <a:t> </a:t>
            </a:r>
            <a:r>
              <a:rPr sz="1800" dirty="0">
                <a:latin typeface="Arial"/>
                <a:cs typeface="Arial"/>
              </a:rPr>
              <a:t>sensors,</a:t>
            </a:r>
            <a:r>
              <a:rPr sz="1800" spc="-40" dirty="0">
                <a:latin typeface="Arial"/>
                <a:cs typeface="Arial"/>
              </a:rPr>
              <a:t> </a:t>
            </a:r>
            <a:r>
              <a:rPr sz="1800" dirty="0">
                <a:latin typeface="Arial"/>
                <a:cs typeface="Arial"/>
              </a:rPr>
              <a:t>making</a:t>
            </a:r>
            <a:r>
              <a:rPr sz="1800" spc="-40" dirty="0">
                <a:latin typeface="Arial"/>
                <a:cs typeface="Arial"/>
              </a:rPr>
              <a:t> </a:t>
            </a:r>
            <a:r>
              <a:rPr sz="1800" dirty="0">
                <a:latin typeface="Arial"/>
                <a:cs typeface="Arial"/>
              </a:rPr>
              <a:t>haeckelites</a:t>
            </a:r>
            <a:r>
              <a:rPr sz="1800" spc="-20" dirty="0">
                <a:latin typeface="Arial"/>
                <a:cs typeface="Arial"/>
              </a:rPr>
              <a:t> </a:t>
            </a:r>
            <a:r>
              <a:rPr sz="1800" spc="-10" dirty="0">
                <a:latin typeface="Arial"/>
                <a:cs typeface="Arial"/>
              </a:rPr>
              <a:t>novel </a:t>
            </a:r>
            <a:r>
              <a:rPr sz="1800" dirty="0">
                <a:latin typeface="Arial"/>
                <a:cs typeface="Arial"/>
              </a:rPr>
              <a:t>tactile</a:t>
            </a:r>
            <a:r>
              <a:rPr sz="1800" spc="-40" dirty="0">
                <a:latin typeface="Arial"/>
                <a:cs typeface="Arial"/>
              </a:rPr>
              <a:t> </a:t>
            </a:r>
            <a:r>
              <a:rPr sz="1800" spc="-10" dirty="0">
                <a:latin typeface="Arial"/>
                <a:cs typeface="Arial"/>
              </a:rPr>
              <a:t>sensors.</a:t>
            </a:r>
            <a:endParaRPr sz="1800">
              <a:latin typeface="Arial"/>
              <a:cs typeface="Arial"/>
            </a:endParaRPr>
          </a:p>
          <a:p>
            <a:pPr marL="12700" marR="5080" indent="215900">
              <a:lnSpc>
                <a:spcPct val="150000"/>
              </a:lnSpc>
              <a:spcBef>
                <a:spcPts val="5"/>
              </a:spcBef>
              <a:buChar char="*"/>
              <a:tabLst>
                <a:tab pos="228600" algn="l"/>
              </a:tabLst>
            </a:pPr>
            <a:r>
              <a:rPr sz="1800" dirty="0">
                <a:latin typeface="Arial"/>
                <a:cs typeface="Arial"/>
              </a:rPr>
              <a:t>ability</a:t>
            </a:r>
            <a:r>
              <a:rPr sz="1800" spc="-20" dirty="0">
                <a:latin typeface="Arial"/>
                <a:cs typeface="Arial"/>
              </a:rPr>
              <a:t> </a:t>
            </a:r>
            <a:r>
              <a:rPr sz="1800" dirty="0">
                <a:latin typeface="Arial"/>
                <a:cs typeface="Arial"/>
              </a:rPr>
              <a:t>to</a:t>
            </a:r>
            <a:r>
              <a:rPr sz="1800" spc="-30" dirty="0">
                <a:latin typeface="Arial"/>
                <a:cs typeface="Arial"/>
              </a:rPr>
              <a:t> </a:t>
            </a:r>
            <a:r>
              <a:rPr sz="1800" dirty="0">
                <a:solidFill>
                  <a:srgbClr val="FF0000"/>
                </a:solidFill>
                <a:latin typeface="Arial"/>
                <a:cs typeface="Arial"/>
              </a:rPr>
              <a:t>inhibit</a:t>
            </a:r>
            <a:r>
              <a:rPr sz="1800" spc="-5" dirty="0">
                <a:solidFill>
                  <a:srgbClr val="FF0000"/>
                </a:solidFill>
                <a:latin typeface="Arial"/>
                <a:cs typeface="Arial"/>
              </a:rPr>
              <a:t> </a:t>
            </a:r>
            <a:r>
              <a:rPr sz="1800" dirty="0">
                <a:solidFill>
                  <a:srgbClr val="FF0000"/>
                </a:solidFill>
                <a:latin typeface="Arial"/>
                <a:cs typeface="Arial"/>
              </a:rPr>
              <a:t>the</a:t>
            </a:r>
            <a:r>
              <a:rPr sz="1800" spc="-30" dirty="0">
                <a:solidFill>
                  <a:srgbClr val="FF0000"/>
                </a:solidFill>
                <a:latin typeface="Arial"/>
                <a:cs typeface="Arial"/>
              </a:rPr>
              <a:t> </a:t>
            </a:r>
            <a:r>
              <a:rPr sz="1800" dirty="0">
                <a:solidFill>
                  <a:srgbClr val="FF0000"/>
                </a:solidFill>
                <a:latin typeface="Arial"/>
                <a:cs typeface="Arial"/>
              </a:rPr>
              <a:t>breeding</a:t>
            </a:r>
            <a:r>
              <a:rPr sz="1800" spc="-10" dirty="0">
                <a:solidFill>
                  <a:srgbClr val="FF0000"/>
                </a:solidFill>
                <a:latin typeface="Arial"/>
                <a:cs typeface="Arial"/>
              </a:rPr>
              <a:t> </a:t>
            </a:r>
            <a:r>
              <a:rPr sz="1800" dirty="0">
                <a:solidFill>
                  <a:srgbClr val="FF0000"/>
                </a:solidFill>
                <a:latin typeface="Arial"/>
                <a:cs typeface="Arial"/>
              </a:rPr>
              <a:t>of</a:t>
            </a:r>
            <a:r>
              <a:rPr sz="1800" spc="-35" dirty="0">
                <a:solidFill>
                  <a:srgbClr val="FF0000"/>
                </a:solidFill>
                <a:latin typeface="Arial"/>
                <a:cs typeface="Arial"/>
              </a:rPr>
              <a:t> </a:t>
            </a:r>
            <a:r>
              <a:rPr sz="1800" dirty="0">
                <a:solidFill>
                  <a:srgbClr val="FF0000"/>
                </a:solidFill>
                <a:latin typeface="Arial"/>
                <a:cs typeface="Arial"/>
              </a:rPr>
              <a:t>keloid</a:t>
            </a:r>
            <a:r>
              <a:rPr sz="1800" spc="-5" dirty="0">
                <a:solidFill>
                  <a:srgbClr val="FF0000"/>
                </a:solidFill>
                <a:latin typeface="Arial"/>
                <a:cs typeface="Arial"/>
              </a:rPr>
              <a:t> </a:t>
            </a:r>
            <a:r>
              <a:rPr sz="1800" dirty="0">
                <a:solidFill>
                  <a:srgbClr val="FF0000"/>
                </a:solidFill>
                <a:latin typeface="Arial"/>
                <a:cs typeface="Arial"/>
              </a:rPr>
              <a:t>fibroblast</a:t>
            </a:r>
            <a:r>
              <a:rPr sz="1800" dirty="0">
                <a:latin typeface="Arial"/>
                <a:cs typeface="Arial"/>
              </a:rPr>
              <a:t>,</a:t>
            </a:r>
            <a:r>
              <a:rPr sz="1800" spc="-20" dirty="0">
                <a:latin typeface="Arial"/>
                <a:cs typeface="Arial"/>
              </a:rPr>
              <a:t> </a:t>
            </a:r>
            <a:r>
              <a:rPr sz="1800" dirty="0">
                <a:latin typeface="Arial"/>
                <a:cs typeface="Arial"/>
              </a:rPr>
              <a:t>i.e.,</a:t>
            </a:r>
            <a:r>
              <a:rPr sz="1800" spc="-25" dirty="0">
                <a:latin typeface="Arial"/>
                <a:cs typeface="Arial"/>
              </a:rPr>
              <a:t> </a:t>
            </a:r>
            <a:r>
              <a:rPr sz="1800" dirty="0">
                <a:latin typeface="Arial"/>
                <a:cs typeface="Arial"/>
              </a:rPr>
              <a:t>cancer</a:t>
            </a:r>
            <a:r>
              <a:rPr sz="1800" spc="-25" dirty="0">
                <a:latin typeface="Arial"/>
                <a:cs typeface="Arial"/>
              </a:rPr>
              <a:t> </a:t>
            </a:r>
            <a:r>
              <a:rPr sz="1800" dirty="0">
                <a:latin typeface="Arial"/>
                <a:cs typeface="Arial"/>
              </a:rPr>
              <a:t>cells</a:t>
            </a:r>
            <a:r>
              <a:rPr sz="1800" spc="-15" dirty="0">
                <a:latin typeface="Arial"/>
                <a:cs typeface="Arial"/>
              </a:rPr>
              <a:t> </a:t>
            </a:r>
            <a:r>
              <a:rPr sz="1800" spc="-10" dirty="0">
                <a:latin typeface="Arial"/>
                <a:cs typeface="Arial"/>
              </a:rPr>
              <a:t>associated </a:t>
            </a:r>
            <a:r>
              <a:rPr sz="1800" dirty="0">
                <a:latin typeface="Arial"/>
                <a:cs typeface="Arial"/>
              </a:rPr>
              <a:t>with</a:t>
            </a:r>
            <a:r>
              <a:rPr sz="1800" spc="-5" dirty="0">
                <a:latin typeface="Arial"/>
                <a:cs typeface="Arial"/>
              </a:rPr>
              <a:t> </a:t>
            </a:r>
            <a:r>
              <a:rPr sz="1800" dirty="0">
                <a:latin typeface="Arial"/>
                <a:cs typeface="Arial"/>
              </a:rPr>
              <a:t>leukaemia</a:t>
            </a:r>
            <a:r>
              <a:rPr sz="1800" spc="-10" dirty="0">
                <a:latin typeface="Arial"/>
                <a:cs typeface="Arial"/>
              </a:rPr>
              <a:t> </a:t>
            </a:r>
            <a:r>
              <a:rPr sz="1800" dirty="0">
                <a:latin typeface="Arial"/>
                <a:cs typeface="Arial"/>
              </a:rPr>
              <a:t>of</a:t>
            </a:r>
            <a:r>
              <a:rPr sz="1800" spc="-30" dirty="0">
                <a:latin typeface="Arial"/>
                <a:cs typeface="Arial"/>
              </a:rPr>
              <a:t> </a:t>
            </a:r>
            <a:r>
              <a:rPr sz="1800" dirty="0">
                <a:latin typeface="Arial"/>
                <a:cs typeface="Arial"/>
              </a:rPr>
              <a:t>the</a:t>
            </a:r>
            <a:r>
              <a:rPr sz="1800" spc="-40" dirty="0">
                <a:latin typeface="Arial"/>
                <a:cs typeface="Arial"/>
              </a:rPr>
              <a:t> </a:t>
            </a:r>
            <a:r>
              <a:rPr sz="1800" spc="-10" dirty="0">
                <a:latin typeface="Arial"/>
                <a:cs typeface="Arial"/>
              </a:rPr>
              <a:t>uterus.</a:t>
            </a:r>
            <a:endParaRPr sz="1800">
              <a:latin typeface="Arial"/>
              <a:cs typeface="Arial"/>
            </a:endParaRPr>
          </a:p>
          <a:p>
            <a:pPr marL="165100" indent="-152400">
              <a:lnSpc>
                <a:spcPct val="100000"/>
              </a:lnSpc>
              <a:spcBef>
                <a:spcPts val="1080"/>
              </a:spcBef>
              <a:buChar char="*"/>
              <a:tabLst>
                <a:tab pos="165100" algn="l"/>
              </a:tabLst>
            </a:pPr>
            <a:r>
              <a:rPr sz="1800" dirty="0">
                <a:latin typeface="Arial"/>
                <a:cs typeface="Arial"/>
              </a:rPr>
              <a:t>useful</a:t>
            </a:r>
            <a:r>
              <a:rPr sz="1800" spc="-15" dirty="0">
                <a:latin typeface="Arial"/>
                <a:cs typeface="Arial"/>
              </a:rPr>
              <a:t> </a:t>
            </a:r>
            <a:r>
              <a:rPr sz="1800" dirty="0">
                <a:latin typeface="Arial"/>
                <a:cs typeface="Arial"/>
              </a:rPr>
              <a:t>as</a:t>
            </a:r>
            <a:r>
              <a:rPr sz="1800" spc="-20" dirty="0">
                <a:latin typeface="Arial"/>
                <a:cs typeface="Arial"/>
              </a:rPr>
              <a:t> </a:t>
            </a:r>
            <a:r>
              <a:rPr sz="1800" dirty="0">
                <a:solidFill>
                  <a:srgbClr val="FF0000"/>
                </a:solidFill>
                <a:latin typeface="Arial"/>
                <a:cs typeface="Arial"/>
              </a:rPr>
              <a:t>electromagnetic </a:t>
            </a:r>
            <a:r>
              <a:rPr sz="1800" spc="-10" dirty="0">
                <a:solidFill>
                  <a:srgbClr val="FF0000"/>
                </a:solidFill>
                <a:latin typeface="Arial"/>
                <a:cs typeface="Arial"/>
              </a:rPr>
              <a:t>nano-</a:t>
            </a:r>
            <a:r>
              <a:rPr sz="1800" dirty="0">
                <a:solidFill>
                  <a:srgbClr val="FF0000"/>
                </a:solidFill>
                <a:latin typeface="Arial"/>
                <a:cs typeface="Arial"/>
              </a:rPr>
              <a:t>transformers</a:t>
            </a:r>
            <a:r>
              <a:rPr sz="1800" spc="-15" dirty="0">
                <a:solidFill>
                  <a:srgbClr val="FF0000"/>
                </a:solidFill>
                <a:latin typeface="Arial"/>
                <a:cs typeface="Arial"/>
              </a:rPr>
              <a:t> </a:t>
            </a:r>
            <a:r>
              <a:rPr sz="1800" dirty="0">
                <a:solidFill>
                  <a:srgbClr val="FF0000"/>
                </a:solidFill>
                <a:latin typeface="Arial"/>
                <a:cs typeface="Arial"/>
              </a:rPr>
              <a:t>or</a:t>
            </a:r>
            <a:r>
              <a:rPr sz="1800" spc="-25" dirty="0">
                <a:solidFill>
                  <a:srgbClr val="FF0000"/>
                </a:solidFill>
                <a:latin typeface="Arial"/>
                <a:cs typeface="Arial"/>
              </a:rPr>
              <a:t> </a:t>
            </a:r>
            <a:r>
              <a:rPr sz="1800" spc="-10" dirty="0">
                <a:solidFill>
                  <a:srgbClr val="FF0000"/>
                </a:solidFill>
                <a:latin typeface="Arial"/>
                <a:cs typeface="Arial"/>
              </a:rPr>
              <a:t>nano-switches</a:t>
            </a:r>
            <a:r>
              <a:rPr sz="1800" spc="-10" dirty="0">
                <a:latin typeface="Arial"/>
                <a:cs typeface="Arial"/>
              </a:rPr>
              <a:t>.</a:t>
            </a:r>
            <a:endParaRPr sz="1800">
              <a:latin typeface="Arial"/>
              <a:cs typeface="Arial"/>
            </a:endParaRPr>
          </a:p>
          <a:p>
            <a:pPr marL="165100" indent="-152400">
              <a:lnSpc>
                <a:spcPct val="100000"/>
              </a:lnSpc>
              <a:spcBef>
                <a:spcPts val="1080"/>
              </a:spcBef>
              <a:buChar char="*"/>
              <a:tabLst>
                <a:tab pos="165100" algn="l"/>
              </a:tabLst>
            </a:pPr>
            <a:r>
              <a:rPr sz="1800" dirty="0">
                <a:latin typeface="Arial"/>
                <a:cs typeface="Arial"/>
              </a:rPr>
              <a:t>useful</a:t>
            </a:r>
            <a:r>
              <a:rPr sz="1800" spc="-5" dirty="0">
                <a:latin typeface="Arial"/>
                <a:cs typeface="Arial"/>
              </a:rPr>
              <a:t> </a:t>
            </a:r>
            <a:r>
              <a:rPr sz="1800" dirty="0">
                <a:latin typeface="Arial"/>
                <a:cs typeface="Arial"/>
              </a:rPr>
              <a:t>as</a:t>
            </a:r>
            <a:r>
              <a:rPr sz="1800" spc="-10" dirty="0">
                <a:latin typeface="Arial"/>
                <a:cs typeface="Arial"/>
              </a:rPr>
              <a:t> </a:t>
            </a:r>
            <a:r>
              <a:rPr sz="1800" dirty="0">
                <a:latin typeface="Arial"/>
                <a:cs typeface="Arial"/>
              </a:rPr>
              <a:t>a</a:t>
            </a:r>
            <a:r>
              <a:rPr sz="1800" spc="-20" dirty="0">
                <a:latin typeface="Arial"/>
                <a:cs typeface="Arial"/>
              </a:rPr>
              <a:t> </a:t>
            </a:r>
            <a:r>
              <a:rPr sz="1800" dirty="0">
                <a:latin typeface="Arial"/>
                <a:cs typeface="Arial"/>
              </a:rPr>
              <a:t>tool</a:t>
            </a:r>
            <a:r>
              <a:rPr sz="1800" spc="-10" dirty="0">
                <a:latin typeface="Arial"/>
                <a:cs typeface="Arial"/>
              </a:rPr>
              <a:t> </a:t>
            </a:r>
            <a:r>
              <a:rPr sz="1800" dirty="0">
                <a:latin typeface="Arial"/>
                <a:cs typeface="Arial"/>
              </a:rPr>
              <a:t>to</a:t>
            </a:r>
            <a:r>
              <a:rPr sz="1800" spc="-10" dirty="0">
                <a:latin typeface="Arial"/>
                <a:cs typeface="Arial"/>
              </a:rPr>
              <a:t> </a:t>
            </a:r>
            <a:r>
              <a:rPr sz="1800" dirty="0">
                <a:solidFill>
                  <a:srgbClr val="FF0000"/>
                </a:solidFill>
                <a:latin typeface="Arial"/>
                <a:cs typeface="Arial"/>
              </a:rPr>
              <a:t>detect</a:t>
            </a:r>
            <a:r>
              <a:rPr sz="1800" spc="-10" dirty="0">
                <a:solidFill>
                  <a:srgbClr val="FF0000"/>
                </a:solidFill>
                <a:latin typeface="Arial"/>
                <a:cs typeface="Arial"/>
              </a:rPr>
              <a:t> </a:t>
            </a:r>
            <a:r>
              <a:rPr sz="1800" dirty="0">
                <a:solidFill>
                  <a:srgbClr val="FF0000"/>
                </a:solidFill>
                <a:latin typeface="Arial"/>
                <a:cs typeface="Arial"/>
              </a:rPr>
              <a:t>mass</a:t>
            </a:r>
            <a:r>
              <a:rPr sz="1800" spc="-10" dirty="0">
                <a:solidFill>
                  <a:srgbClr val="FF0000"/>
                </a:solidFill>
                <a:latin typeface="Arial"/>
                <a:cs typeface="Arial"/>
              </a:rPr>
              <a:t> </a:t>
            </a:r>
            <a:r>
              <a:rPr sz="1800" dirty="0">
                <a:solidFill>
                  <a:srgbClr val="FF0000"/>
                </a:solidFill>
                <a:latin typeface="Arial"/>
                <a:cs typeface="Arial"/>
              </a:rPr>
              <a:t>change</a:t>
            </a:r>
            <a:r>
              <a:rPr sz="1800" spc="5" dirty="0">
                <a:solidFill>
                  <a:srgbClr val="FF0000"/>
                </a:solidFill>
                <a:latin typeface="Arial"/>
                <a:cs typeface="Arial"/>
              </a:rPr>
              <a:t> </a:t>
            </a:r>
            <a:r>
              <a:rPr sz="1800" dirty="0">
                <a:latin typeface="Arial"/>
                <a:cs typeface="Arial"/>
              </a:rPr>
              <a:t>as</a:t>
            </a:r>
            <a:r>
              <a:rPr sz="1800" spc="-10" dirty="0">
                <a:latin typeface="Arial"/>
                <a:cs typeface="Arial"/>
              </a:rPr>
              <a:t> </a:t>
            </a:r>
            <a:r>
              <a:rPr sz="1800" dirty="0">
                <a:latin typeface="Arial"/>
                <a:cs typeface="Arial"/>
              </a:rPr>
              <a:t>small</a:t>
            </a:r>
            <a:r>
              <a:rPr sz="1800" spc="-10" dirty="0">
                <a:latin typeface="Arial"/>
                <a:cs typeface="Arial"/>
              </a:rPr>
              <a:t> </a:t>
            </a:r>
            <a:r>
              <a:rPr sz="1800" dirty="0">
                <a:latin typeface="Arial"/>
                <a:cs typeface="Arial"/>
              </a:rPr>
              <a:t>as</a:t>
            </a:r>
            <a:r>
              <a:rPr sz="1800" spc="-10" dirty="0">
                <a:latin typeface="Arial"/>
                <a:cs typeface="Arial"/>
              </a:rPr>
              <a:t> </a:t>
            </a:r>
            <a:r>
              <a:rPr sz="1800" dirty="0">
                <a:latin typeface="Arial"/>
                <a:cs typeface="Arial"/>
              </a:rPr>
              <a:t>a</a:t>
            </a:r>
            <a:r>
              <a:rPr sz="1800" spc="-20" dirty="0">
                <a:latin typeface="Arial"/>
                <a:cs typeface="Arial"/>
              </a:rPr>
              <a:t> </a:t>
            </a:r>
            <a:r>
              <a:rPr sz="1800" dirty="0">
                <a:latin typeface="Arial"/>
                <a:cs typeface="Arial"/>
              </a:rPr>
              <a:t>few</a:t>
            </a:r>
            <a:r>
              <a:rPr sz="1800" spc="-20" dirty="0">
                <a:latin typeface="Arial"/>
                <a:cs typeface="Arial"/>
              </a:rPr>
              <a:t> </a:t>
            </a:r>
            <a:r>
              <a:rPr sz="1800" dirty="0">
                <a:latin typeface="Arial"/>
                <a:cs typeface="Arial"/>
              </a:rPr>
              <a:t>tens</a:t>
            </a:r>
            <a:r>
              <a:rPr sz="1800" spc="-10" dirty="0">
                <a:latin typeface="Arial"/>
                <a:cs typeface="Arial"/>
              </a:rPr>
              <a:t> </a:t>
            </a:r>
            <a:r>
              <a:rPr sz="1800" dirty="0">
                <a:latin typeface="Arial"/>
                <a:cs typeface="Arial"/>
              </a:rPr>
              <a:t>of</a:t>
            </a:r>
            <a:r>
              <a:rPr sz="1800" spc="-20" dirty="0">
                <a:latin typeface="Arial"/>
                <a:cs typeface="Arial"/>
              </a:rPr>
              <a:t> </a:t>
            </a:r>
            <a:r>
              <a:rPr sz="1800" spc="-10" dirty="0">
                <a:latin typeface="Arial"/>
                <a:cs typeface="Arial"/>
              </a:rPr>
              <a:t>attograms.</a:t>
            </a:r>
            <a:endParaRPr sz="18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4162" y="365506"/>
            <a:ext cx="4661763" cy="390144"/>
          </a:xfrm>
          <a:prstGeom prst="rect">
            <a:avLst/>
          </a:prstGeom>
        </p:spPr>
      </p:pic>
      <p:sp>
        <p:nvSpPr>
          <p:cNvPr id="3" name="object 3"/>
          <p:cNvSpPr txBox="1"/>
          <p:nvPr/>
        </p:nvSpPr>
        <p:spPr>
          <a:xfrm>
            <a:off x="519238" y="3429000"/>
            <a:ext cx="8074025" cy="2232021"/>
          </a:xfrm>
          <a:prstGeom prst="rect">
            <a:avLst/>
          </a:prstGeom>
        </p:spPr>
        <p:txBody>
          <a:bodyPr vert="horz" wrap="square" lIns="0" tIns="13335" rIns="0" bIns="0" rtlCol="0">
            <a:spAutoFit/>
          </a:bodyPr>
          <a:lstStyle/>
          <a:p>
            <a:pPr marL="281940" marR="6350" indent="-269875" algn="just">
              <a:lnSpc>
                <a:spcPct val="100000"/>
              </a:lnSpc>
              <a:spcBef>
                <a:spcPts val="105"/>
              </a:spcBef>
              <a:buClr>
                <a:srgbClr val="ACC2C8"/>
              </a:buClr>
              <a:buChar char="•"/>
              <a:tabLst>
                <a:tab pos="285115" algn="l"/>
              </a:tabLst>
            </a:pPr>
            <a:r>
              <a:rPr sz="2000" spc="-135" dirty="0">
                <a:latin typeface="Arial"/>
                <a:cs typeface="Arial"/>
              </a:rPr>
              <a:t>There</a:t>
            </a:r>
            <a:r>
              <a:rPr sz="2000" spc="-5" dirty="0">
                <a:latin typeface="Arial"/>
                <a:cs typeface="Arial"/>
              </a:rPr>
              <a:t> </a:t>
            </a:r>
            <a:r>
              <a:rPr sz="2000" spc="-140" dirty="0">
                <a:latin typeface="Arial"/>
                <a:cs typeface="Arial"/>
              </a:rPr>
              <a:t>name</a:t>
            </a:r>
            <a:r>
              <a:rPr sz="2000" spc="5" dirty="0">
                <a:latin typeface="Arial"/>
                <a:cs typeface="Arial"/>
              </a:rPr>
              <a:t> </a:t>
            </a:r>
            <a:r>
              <a:rPr sz="2000" spc="-60" dirty="0">
                <a:latin typeface="Arial"/>
                <a:cs typeface="Arial"/>
              </a:rPr>
              <a:t>is</a:t>
            </a:r>
            <a:r>
              <a:rPr sz="2000" spc="-80" dirty="0">
                <a:latin typeface="Arial"/>
                <a:cs typeface="Arial"/>
              </a:rPr>
              <a:t> </a:t>
            </a:r>
            <a:r>
              <a:rPr sz="2000" spc="-35" dirty="0">
                <a:latin typeface="Arial"/>
                <a:cs typeface="Arial"/>
              </a:rPr>
              <a:t>derived</a:t>
            </a:r>
            <a:r>
              <a:rPr sz="2000" spc="-50" dirty="0">
                <a:latin typeface="Arial"/>
                <a:cs typeface="Arial"/>
              </a:rPr>
              <a:t> </a:t>
            </a:r>
            <a:r>
              <a:rPr sz="2000" spc="-25" dirty="0">
                <a:latin typeface="Arial"/>
                <a:cs typeface="Arial"/>
              </a:rPr>
              <a:t>from </a:t>
            </a:r>
            <a:r>
              <a:rPr sz="2000" spc="-35" dirty="0">
                <a:latin typeface="Arial"/>
                <a:cs typeface="Arial"/>
              </a:rPr>
              <a:t>long</a:t>
            </a:r>
            <a:r>
              <a:rPr sz="2000" spc="-25" dirty="0">
                <a:latin typeface="Arial"/>
                <a:cs typeface="Arial"/>
              </a:rPr>
              <a:t> </a:t>
            </a:r>
            <a:r>
              <a:rPr sz="2000" spc="-85" dirty="0">
                <a:latin typeface="Arial"/>
                <a:cs typeface="Arial"/>
              </a:rPr>
              <a:t>hollow</a:t>
            </a:r>
            <a:r>
              <a:rPr sz="2000" spc="-30" dirty="0">
                <a:latin typeface="Arial"/>
                <a:cs typeface="Arial"/>
              </a:rPr>
              <a:t> </a:t>
            </a:r>
            <a:r>
              <a:rPr sz="2000" spc="-114" dirty="0">
                <a:latin typeface="Arial"/>
                <a:cs typeface="Arial"/>
              </a:rPr>
              <a:t>structure</a:t>
            </a:r>
            <a:r>
              <a:rPr sz="2000" spc="-20" dirty="0">
                <a:latin typeface="Arial"/>
                <a:cs typeface="Arial"/>
              </a:rPr>
              <a:t> </a:t>
            </a:r>
            <a:r>
              <a:rPr sz="2000" spc="-30" dirty="0">
                <a:latin typeface="Arial"/>
                <a:cs typeface="Arial"/>
              </a:rPr>
              <a:t>with</a:t>
            </a:r>
            <a:r>
              <a:rPr sz="2000" spc="-25" dirty="0">
                <a:latin typeface="Arial"/>
                <a:cs typeface="Arial"/>
              </a:rPr>
              <a:t> </a:t>
            </a:r>
            <a:r>
              <a:rPr sz="2000" dirty="0">
                <a:latin typeface="Arial"/>
                <a:cs typeface="Arial"/>
              </a:rPr>
              <a:t>wall</a:t>
            </a:r>
            <a:r>
              <a:rPr sz="2000" spc="-25" dirty="0">
                <a:latin typeface="Arial"/>
                <a:cs typeface="Arial"/>
              </a:rPr>
              <a:t> </a:t>
            </a:r>
            <a:r>
              <a:rPr sz="2000" spc="-35" dirty="0">
                <a:latin typeface="Arial"/>
                <a:cs typeface="Arial"/>
              </a:rPr>
              <a:t>formed</a:t>
            </a:r>
            <a:r>
              <a:rPr sz="2000" spc="-30" dirty="0">
                <a:latin typeface="Arial"/>
                <a:cs typeface="Arial"/>
              </a:rPr>
              <a:t> </a:t>
            </a:r>
            <a:r>
              <a:rPr sz="2000" dirty="0">
                <a:latin typeface="Arial"/>
                <a:cs typeface="Arial"/>
              </a:rPr>
              <a:t>by</a:t>
            </a:r>
            <a:r>
              <a:rPr sz="2000" spc="490" dirty="0">
                <a:latin typeface="Arial"/>
                <a:cs typeface="Arial"/>
              </a:rPr>
              <a:t> </a:t>
            </a:r>
            <a:r>
              <a:rPr sz="2000" spc="-25" dirty="0">
                <a:latin typeface="Arial"/>
                <a:cs typeface="Arial"/>
              </a:rPr>
              <a:t>one 	</a:t>
            </a:r>
            <a:r>
              <a:rPr sz="2000" dirty="0">
                <a:latin typeface="Arial"/>
                <a:cs typeface="Arial"/>
              </a:rPr>
              <a:t>atom</a:t>
            </a:r>
            <a:r>
              <a:rPr sz="2000" spc="40" dirty="0">
                <a:latin typeface="Arial"/>
                <a:cs typeface="Arial"/>
              </a:rPr>
              <a:t> </a:t>
            </a:r>
            <a:r>
              <a:rPr sz="2000" spc="-20" dirty="0">
                <a:latin typeface="Arial"/>
                <a:cs typeface="Arial"/>
              </a:rPr>
              <a:t>thick</a:t>
            </a:r>
            <a:r>
              <a:rPr sz="2000" spc="45" dirty="0">
                <a:latin typeface="Arial"/>
                <a:cs typeface="Arial"/>
              </a:rPr>
              <a:t> </a:t>
            </a:r>
            <a:r>
              <a:rPr sz="2000" spc="-130" dirty="0">
                <a:latin typeface="Arial"/>
                <a:cs typeface="Arial"/>
              </a:rPr>
              <a:t>sheets</a:t>
            </a:r>
            <a:r>
              <a:rPr sz="2000" spc="40" dirty="0">
                <a:latin typeface="Arial"/>
                <a:cs typeface="Arial"/>
              </a:rPr>
              <a:t> </a:t>
            </a:r>
            <a:r>
              <a:rPr sz="2000" dirty="0">
                <a:latin typeface="Arial"/>
                <a:cs typeface="Arial"/>
              </a:rPr>
              <a:t>of</a:t>
            </a:r>
            <a:r>
              <a:rPr sz="2000" spc="85" dirty="0">
                <a:latin typeface="Arial"/>
                <a:cs typeface="Arial"/>
              </a:rPr>
              <a:t> </a:t>
            </a:r>
            <a:r>
              <a:rPr sz="2000" spc="-25" dirty="0">
                <a:latin typeface="Arial"/>
                <a:cs typeface="Arial"/>
              </a:rPr>
              <a:t>carbon</a:t>
            </a:r>
            <a:r>
              <a:rPr sz="2000" spc="35" dirty="0">
                <a:latin typeface="Arial"/>
                <a:cs typeface="Arial"/>
              </a:rPr>
              <a:t> </a:t>
            </a:r>
            <a:r>
              <a:rPr sz="2000" dirty="0">
                <a:latin typeface="Arial"/>
                <a:cs typeface="Arial"/>
              </a:rPr>
              <a:t>called</a:t>
            </a:r>
            <a:r>
              <a:rPr sz="2000" spc="40" dirty="0">
                <a:latin typeface="Arial"/>
                <a:cs typeface="Arial"/>
              </a:rPr>
              <a:t> </a:t>
            </a:r>
            <a:r>
              <a:rPr sz="2000" spc="-50" dirty="0">
                <a:latin typeface="Arial"/>
                <a:cs typeface="Arial"/>
              </a:rPr>
              <a:t>graphene.</a:t>
            </a:r>
            <a:r>
              <a:rPr sz="2000" spc="45" dirty="0">
                <a:latin typeface="Arial"/>
                <a:cs typeface="Arial"/>
              </a:rPr>
              <a:t> </a:t>
            </a:r>
            <a:r>
              <a:rPr sz="2000" spc="-165" dirty="0">
                <a:latin typeface="Arial"/>
                <a:cs typeface="Arial"/>
              </a:rPr>
              <a:t>These</a:t>
            </a:r>
            <a:r>
              <a:rPr sz="2000" spc="45" dirty="0">
                <a:latin typeface="Arial"/>
                <a:cs typeface="Arial"/>
              </a:rPr>
              <a:t> </a:t>
            </a:r>
            <a:r>
              <a:rPr sz="2000" spc="-130" dirty="0">
                <a:latin typeface="Arial"/>
                <a:cs typeface="Arial"/>
              </a:rPr>
              <a:t>sheets</a:t>
            </a:r>
            <a:r>
              <a:rPr sz="2000" spc="45" dirty="0">
                <a:latin typeface="Arial"/>
                <a:cs typeface="Arial"/>
              </a:rPr>
              <a:t> </a:t>
            </a:r>
            <a:r>
              <a:rPr sz="2000" dirty="0">
                <a:latin typeface="Arial"/>
                <a:cs typeface="Arial"/>
              </a:rPr>
              <a:t>are</a:t>
            </a:r>
            <a:r>
              <a:rPr sz="2000" spc="40" dirty="0">
                <a:latin typeface="Arial"/>
                <a:cs typeface="Arial"/>
              </a:rPr>
              <a:t> </a:t>
            </a:r>
            <a:r>
              <a:rPr sz="2000" dirty="0">
                <a:latin typeface="Arial"/>
                <a:cs typeface="Arial"/>
              </a:rPr>
              <a:t>rolled</a:t>
            </a:r>
            <a:r>
              <a:rPr sz="2000" spc="30" dirty="0">
                <a:latin typeface="Arial"/>
                <a:cs typeface="Arial"/>
              </a:rPr>
              <a:t> </a:t>
            </a:r>
            <a:r>
              <a:rPr sz="2000" spc="-25" dirty="0">
                <a:latin typeface="Arial"/>
                <a:cs typeface="Arial"/>
              </a:rPr>
              <a:t>at 	</a:t>
            </a:r>
            <a:r>
              <a:rPr sz="2000" spc="-60" dirty="0">
                <a:latin typeface="Arial"/>
                <a:cs typeface="Arial"/>
              </a:rPr>
              <a:t>specific</a:t>
            </a:r>
            <a:r>
              <a:rPr sz="2000" spc="5" dirty="0">
                <a:latin typeface="Arial"/>
                <a:cs typeface="Arial"/>
              </a:rPr>
              <a:t> </a:t>
            </a:r>
            <a:r>
              <a:rPr sz="2000" dirty="0">
                <a:latin typeface="Arial"/>
                <a:cs typeface="Arial"/>
              </a:rPr>
              <a:t>and </a:t>
            </a:r>
            <a:r>
              <a:rPr sz="2000" spc="-60" dirty="0">
                <a:latin typeface="Arial"/>
                <a:cs typeface="Arial"/>
              </a:rPr>
              <a:t>discrete</a:t>
            </a:r>
            <a:r>
              <a:rPr sz="2000" spc="10" dirty="0">
                <a:latin typeface="Arial"/>
                <a:cs typeface="Arial"/>
              </a:rPr>
              <a:t> </a:t>
            </a:r>
            <a:r>
              <a:rPr sz="2000" spc="-40" dirty="0">
                <a:latin typeface="Arial"/>
                <a:cs typeface="Arial"/>
              </a:rPr>
              <a:t>(chiral)</a:t>
            </a:r>
            <a:r>
              <a:rPr sz="2000" dirty="0">
                <a:latin typeface="Arial"/>
                <a:cs typeface="Arial"/>
              </a:rPr>
              <a:t> </a:t>
            </a:r>
            <a:r>
              <a:rPr sz="2000" spc="-10" dirty="0">
                <a:latin typeface="Arial"/>
                <a:cs typeface="Arial"/>
              </a:rPr>
              <a:t>angle.</a:t>
            </a:r>
            <a:r>
              <a:rPr sz="2000" spc="5" dirty="0">
                <a:latin typeface="Arial"/>
                <a:cs typeface="Arial"/>
              </a:rPr>
              <a:t> </a:t>
            </a:r>
            <a:r>
              <a:rPr sz="2000" spc="-105" dirty="0">
                <a:latin typeface="Arial"/>
                <a:cs typeface="Arial"/>
              </a:rPr>
              <a:t>The</a:t>
            </a:r>
            <a:r>
              <a:rPr sz="2000" spc="10" dirty="0">
                <a:latin typeface="Arial"/>
                <a:cs typeface="Arial"/>
              </a:rPr>
              <a:t> </a:t>
            </a:r>
            <a:r>
              <a:rPr sz="2000" spc="-90" dirty="0">
                <a:latin typeface="Arial"/>
                <a:cs typeface="Arial"/>
              </a:rPr>
              <a:t>combination</a:t>
            </a:r>
            <a:r>
              <a:rPr sz="2000" dirty="0">
                <a:latin typeface="Arial"/>
                <a:cs typeface="Arial"/>
              </a:rPr>
              <a:t> of</a:t>
            </a:r>
            <a:r>
              <a:rPr sz="2000" spc="35" dirty="0">
                <a:latin typeface="Arial"/>
                <a:cs typeface="Arial"/>
              </a:rPr>
              <a:t> </a:t>
            </a:r>
            <a:r>
              <a:rPr sz="2000" dirty="0">
                <a:latin typeface="Arial"/>
                <a:cs typeface="Arial"/>
              </a:rPr>
              <a:t>rolling angle </a:t>
            </a:r>
            <a:r>
              <a:rPr sz="2000" spc="-25" dirty="0">
                <a:latin typeface="Arial"/>
                <a:cs typeface="Arial"/>
              </a:rPr>
              <a:t>and 	</a:t>
            </a:r>
            <a:r>
              <a:rPr sz="2000" spc="-95" dirty="0">
                <a:latin typeface="Arial"/>
                <a:cs typeface="Arial"/>
              </a:rPr>
              <a:t>radius</a:t>
            </a:r>
            <a:r>
              <a:rPr sz="2000" spc="-45" dirty="0">
                <a:latin typeface="Arial"/>
                <a:cs typeface="Arial"/>
              </a:rPr>
              <a:t> </a:t>
            </a:r>
            <a:r>
              <a:rPr sz="2000" spc="-114" dirty="0">
                <a:latin typeface="Arial"/>
                <a:cs typeface="Arial"/>
              </a:rPr>
              <a:t>decides</a:t>
            </a:r>
            <a:r>
              <a:rPr sz="2000" spc="-20" dirty="0">
                <a:latin typeface="Arial"/>
                <a:cs typeface="Arial"/>
              </a:rPr>
              <a:t> </a:t>
            </a:r>
            <a:r>
              <a:rPr sz="2000" spc="-85" dirty="0">
                <a:latin typeface="Arial"/>
                <a:cs typeface="Arial"/>
              </a:rPr>
              <a:t>the</a:t>
            </a:r>
            <a:r>
              <a:rPr sz="2000" spc="-55" dirty="0">
                <a:latin typeface="Arial"/>
                <a:cs typeface="Arial"/>
              </a:rPr>
              <a:t> </a:t>
            </a:r>
            <a:r>
              <a:rPr sz="2000" spc="-150" dirty="0">
                <a:latin typeface="Arial"/>
                <a:cs typeface="Arial"/>
              </a:rPr>
              <a:t>nano</a:t>
            </a:r>
            <a:r>
              <a:rPr sz="2000" spc="15" dirty="0">
                <a:latin typeface="Arial"/>
                <a:cs typeface="Arial"/>
              </a:rPr>
              <a:t> </a:t>
            </a:r>
            <a:r>
              <a:rPr sz="2000" spc="-140" dirty="0">
                <a:latin typeface="Arial"/>
                <a:cs typeface="Arial"/>
              </a:rPr>
              <a:t>tubes</a:t>
            </a:r>
            <a:r>
              <a:rPr sz="2000" dirty="0">
                <a:latin typeface="Arial"/>
                <a:cs typeface="Arial"/>
              </a:rPr>
              <a:t> </a:t>
            </a:r>
            <a:r>
              <a:rPr sz="2000" spc="-65" dirty="0">
                <a:latin typeface="Arial"/>
                <a:cs typeface="Arial"/>
              </a:rPr>
              <a:t>properties</a:t>
            </a:r>
            <a:r>
              <a:rPr sz="2000" spc="-35" dirty="0">
                <a:latin typeface="Arial"/>
                <a:cs typeface="Arial"/>
              </a:rPr>
              <a:t> </a:t>
            </a:r>
            <a:r>
              <a:rPr sz="2000" spc="-155" dirty="0">
                <a:latin typeface="Arial"/>
                <a:cs typeface="Arial"/>
              </a:rPr>
              <a:t>For</a:t>
            </a:r>
            <a:r>
              <a:rPr sz="2000" spc="15" dirty="0">
                <a:latin typeface="Arial"/>
                <a:cs typeface="Arial"/>
              </a:rPr>
              <a:t> </a:t>
            </a:r>
            <a:r>
              <a:rPr sz="2000" spc="-80" dirty="0">
                <a:latin typeface="Arial"/>
                <a:cs typeface="Arial"/>
              </a:rPr>
              <a:t>e.g.</a:t>
            </a:r>
            <a:r>
              <a:rPr sz="2000" spc="-10" dirty="0">
                <a:latin typeface="Arial"/>
                <a:cs typeface="Arial"/>
              </a:rPr>
              <a:t> </a:t>
            </a:r>
            <a:r>
              <a:rPr sz="2000" spc="-70" dirty="0">
                <a:latin typeface="Arial"/>
                <a:cs typeface="Arial"/>
              </a:rPr>
              <a:t>Whether</a:t>
            </a:r>
            <a:r>
              <a:rPr sz="2000" spc="-20" dirty="0">
                <a:latin typeface="Arial"/>
                <a:cs typeface="Arial"/>
              </a:rPr>
              <a:t> </a:t>
            </a:r>
            <a:r>
              <a:rPr sz="2000" spc="-155" dirty="0">
                <a:latin typeface="Arial"/>
                <a:cs typeface="Arial"/>
              </a:rPr>
              <a:t>nano</a:t>
            </a:r>
            <a:r>
              <a:rPr sz="2000" spc="20" dirty="0">
                <a:latin typeface="Arial"/>
                <a:cs typeface="Arial"/>
              </a:rPr>
              <a:t> </a:t>
            </a:r>
            <a:r>
              <a:rPr sz="2000" spc="-65" dirty="0">
                <a:latin typeface="Arial"/>
                <a:cs typeface="Arial"/>
              </a:rPr>
              <a:t>tube</a:t>
            </a:r>
            <a:r>
              <a:rPr sz="2000" spc="-15" dirty="0">
                <a:latin typeface="Arial"/>
                <a:cs typeface="Arial"/>
              </a:rPr>
              <a:t> </a:t>
            </a:r>
            <a:r>
              <a:rPr sz="2000" spc="-135" dirty="0">
                <a:latin typeface="Arial"/>
                <a:cs typeface="Arial"/>
              </a:rPr>
              <a:t>shell</a:t>
            </a:r>
            <a:r>
              <a:rPr sz="2000" dirty="0">
                <a:latin typeface="Arial"/>
                <a:cs typeface="Arial"/>
              </a:rPr>
              <a:t> </a:t>
            </a:r>
            <a:r>
              <a:rPr sz="2000" spc="-25" dirty="0">
                <a:latin typeface="Arial"/>
                <a:cs typeface="Arial"/>
              </a:rPr>
              <a:t>is 	</a:t>
            </a:r>
            <a:r>
              <a:rPr sz="2000" spc="-100" dirty="0">
                <a:latin typeface="Arial"/>
                <a:cs typeface="Arial"/>
              </a:rPr>
              <a:t>metal</a:t>
            </a:r>
            <a:r>
              <a:rPr sz="2000" spc="-40" dirty="0">
                <a:latin typeface="Arial"/>
                <a:cs typeface="Arial"/>
              </a:rPr>
              <a:t> </a:t>
            </a:r>
            <a:r>
              <a:rPr sz="2000" dirty="0">
                <a:latin typeface="Arial"/>
                <a:cs typeface="Arial"/>
              </a:rPr>
              <a:t>or</a:t>
            </a:r>
            <a:r>
              <a:rPr sz="2000" spc="-75" dirty="0">
                <a:latin typeface="Arial"/>
                <a:cs typeface="Arial"/>
              </a:rPr>
              <a:t> </a:t>
            </a:r>
            <a:r>
              <a:rPr sz="2000" spc="-204" dirty="0">
                <a:latin typeface="Arial"/>
                <a:cs typeface="Arial"/>
              </a:rPr>
              <a:t>semi</a:t>
            </a:r>
            <a:r>
              <a:rPr sz="2000" spc="-25" dirty="0">
                <a:latin typeface="Arial"/>
                <a:cs typeface="Arial"/>
              </a:rPr>
              <a:t> </a:t>
            </a:r>
            <a:r>
              <a:rPr sz="2000" spc="-50" dirty="0">
                <a:latin typeface="Arial"/>
                <a:cs typeface="Arial"/>
              </a:rPr>
              <a:t>conductor.</a:t>
            </a:r>
            <a:endParaRPr sz="2000" dirty="0">
              <a:latin typeface="Arial"/>
              <a:cs typeface="Arial"/>
            </a:endParaRPr>
          </a:p>
          <a:p>
            <a:pPr marL="281940" marR="5080" indent="-269875" algn="just">
              <a:lnSpc>
                <a:spcPct val="100000"/>
              </a:lnSpc>
              <a:spcBef>
                <a:spcPts val="484"/>
              </a:spcBef>
              <a:buClr>
                <a:srgbClr val="ACC2C8"/>
              </a:buClr>
              <a:buChar char="•"/>
              <a:tabLst>
                <a:tab pos="285115" algn="l"/>
              </a:tabLst>
            </a:pPr>
            <a:r>
              <a:rPr sz="2000" spc="-145" dirty="0">
                <a:latin typeface="Arial"/>
                <a:cs typeface="Arial"/>
              </a:rPr>
              <a:t>They</a:t>
            </a:r>
            <a:r>
              <a:rPr sz="2000" spc="5" dirty="0">
                <a:latin typeface="Arial"/>
                <a:cs typeface="Arial"/>
              </a:rPr>
              <a:t> </a:t>
            </a:r>
            <a:r>
              <a:rPr sz="2000" spc="-65" dirty="0">
                <a:latin typeface="Arial"/>
                <a:cs typeface="Arial"/>
              </a:rPr>
              <a:t>have</a:t>
            </a:r>
            <a:r>
              <a:rPr sz="2000" dirty="0">
                <a:latin typeface="Arial"/>
                <a:cs typeface="Arial"/>
              </a:rPr>
              <a:t> </a:t>
            </a:r>
            <a:r>
              <a:rPr sz="2000" spc="-100" dirty="0">
                <a:latin typeface="Arial"/>
                <a:cs typeface="Arial"/>
              </a:rPr>
              <a:t>outstanding</a:t>
            </a:r>
            <a:r>
              <a:rPr sz="2000" spc="10" dirty="0">
                <a:latin typeface="Arial"/>
                <a:cs typeface="Arial"/>
              </a:rPr>
              <a:t> </a:t>
            </a:r>
            <a:r>
              <a:rPr sz="2000" spc="-120" dirty="0">
                <a:latin typeface="Arial"/>
                <a:cs typeface="Arial"/>
              </a:rPr>
              <a:t>mechanical</a:t>
            </a:r>
            <a:r>
              <a:rPr sz="2000" spc="5" dirty="0">
                <a:latin typeface="Arial"/>
                <a:cs typeface="Arial"/>
              </a:rPr>
              <a:t> </a:t>
            </a:r>
            <a:r>
              <a:rPr sz="2000" dirty="0">
                <a:latin typeface="Arial"/>
                <a:cs typeface="Arial"/>
              </a:rPr>
              <a:t>and </a:t>
            </a:r>
            <a:r>
              <a:rPr sz="2000" spc="-100" dirty="0">
                <a:latin typeface="Arial"/>
                <a:cs typeface="Arial"/>
              </a:rPr>
              <a:t>electronic</a:t>
            </a:r>
            <a:r>
              <a:rPr sz="2000" dirty="0">
                <a:latin typeface="Arial"/>
                <a:cs typeface="Arial"/>
              </a:rPr>
              <a:t> </a:t>
            </a:r>
            <a:r>
              <a:rPr sz="2000" spc="-50" dirty="0">
                <a:latin typeface="Arial"/>
                <a:cs typeface="Arial"/>
              </a:rPr>
              <a:t>properties</a:t>
            </a:r>
            <a:r>
              <a:rPr sz="2000" spc="15" dirty="0">
                <a:latin typeface="Arial"/>
                <a:cs typeface="Arial"/>
              </a:rPr>
              <a:t> </a:t>
            </a:r>
            <a:r>
              <a:rPr sz="2000" dirty="0">
                <a:latin typeface="Arial"/>
                <a:cs typeface="Arial"/>
              </a:rPr>
              <a:t>and</a:t>
            </a:r>
            <a:r>
              <a:rPr sz="2000" spc="-5" dirty="0">
                <a:latin typeface="Arial"/>
                <a:cs typeface="Arial"/>
              </a:rPr>
              <a:t> </a:t>
            </a:r>
            <a:r>
              <a:rPr sz="2000" dirty="0">
                <a:latin typeface="Arial"/>
                <a:cs typeface="Arial"/>
              </a:rPr>
              <a:t>are</a:t>
            </a:r>
            <a:r>
              <a:rPr sz="2000" spc="10" dirty="0">
                <a:latin typeface="Arial"/>
                <a:cs typeface="Arial"/>
              </a:rPr>
              <a:t> </a:t>
            </a:r>
            <a:r>
              <a:rPr sz="2000" spc="-20" dirty="0">
                <a:latin typeface="Arial"/>
                <a:cs typeface="Arial"/>
              </a:rPr>
              <a:t>good 	</a:t>
            </a:r>
            <a:r>
              <a:rPr sz="2000" spc="-55" dirty="0">
                <a:latin typeface="Arial"/>
                <a:cs typeface="Arial"/>
              </a:rPr>
              <a:t>thermal</a:t>
            </a:r>
            <a:r>
              <a:rPr sz="2000" spc="-30" dirty="0">
                <a:latin typeface="Arial"/>
                <a:cs typeface="Arial"/>
              </a:rPr>
              <a:t> </a:t>
            </a:r>
            <a:r>
              <a:rPr sz="2000" spc="-135" dirty="0">
                <a:latin typeface="Arial"/>
                <a:cs typeface="Arial"/>
              </a:rPr>
              <a:t>conductors.</a:t>
            </a:r>
            <a:r>
              <a:rPr sz="2000" spc="-10" dirty="0">
                <a:latin typeface="Arial"/>
                <a:cs typeface="Arial"/>
              </a:rPr>
              <a:t>.</a:t>
            </a:r>
            <a:endParaRPr sz="2000" dirty="0">
              <a:latin typeface="Arial"/>
              <a:cs typeface="Arial"/>
            </a:endParaRPr>
          </a:p>
        </p:txBody>
      </p:sp>
      <p:pic>
        <p:nvPicPr>
          <p:cNvPr id="4" name="object 4"/>
          <p:cNvPicPr/>
          <p:nvPr/>
        </p:nvPicPr>
        <p:blipFill>
          <a:blip r:embed="rId3" cstate="print"/>
          <a:stretch>
            <a:fillRect/>
          </a:stretch>
        </p:blipFill>
        <p:spPr>
          <a:xfrm>
            <a:off x="5715000" y="228600"/>
            <a:ext cx="2286000" cy="2286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295400"/>
            <a:ext cx="7772400" cy="3785652"/>
          </a:xfrm>
          <a:prstGeom prst="rect">
            <a:avLst/>
          </a:prstGeom>
        </p:spPr>
        <p:txBody>
          <a:bodyPr wrap="square">
            <a:spAutoFit/>
          </a:bodyPr>
          <a:lstStyle/>
          <a:p>
            <a:pPr marL="342900" indent="-342900" algn="just">
              <a:buFont typeface="Arial" panose="020B0604020202020204" pitchFamily="34" charset="0"/>
              <a:buChar char="•"/>
            </a:pPr>
            <a:r>
              <a:rPr lang="en-US" sz="2400" spc="-160" dirty="0">
                <a:latin typeface="Times New Roman" panose="02020603050405020304" pitchFamily="18" charset="0"/>
                <a:cs typeface="Times New Roman" panose="02020603050405020304" pitchFamily="18" charset="0"/>
              </a:rPr>
              <a:t>The</a:t>
            </a:r>
            <a:r>
              <a:rPr lang="en-US" sz="2400" spc="65" dirty="0">
                <a:latin typeface="Times New Roman" panose="02020603050405020304" pitchFamily="18" charset="0"/>
                <a:cs typeface="Times New Roman" panose="02020603050405020304" pitchFamily="18" charset="0"/>
              </a:rPr>
              <a:t> </a:t>
            </a:r>
            <a:r>
              <a:rPr lang="en-US" sz="2400" spc="-85" dirty="0">
                <a:latin typeface="Times New Roman" panose="02020603050405020304" pitchFamily="18" charset="0"/>
                <a:cs typeface="Times New Roman" panose="02020603050405020304" pitchFamily="18" charset="0"/>
              </a:rPr>
              <a:t>tensile</a:t>
            </a:r>
            <a:r>
              <a:rPr lang="en-US" sz="2400" spc="70" dirty="0">
                <a:latin typeface="Times New Roman" panose="02020603050405020304" pitchFamily="18" charset="0"/>
                <a:cs typeface="Times New Roman" panose="02020603050405020304" pitchFamily="18" charset="0"/>
              </a:rPr>
              <a:t> </a:t>
            </a:r>
            <a:r>
              <a:rPr lang="en-US" sz="2400" spc="-95" dirty="0">
                <a:latin typeface="Times New Roman" panose="02020603050405020304" pitchFamily="18" charset="0"/>
                <a:cs typeface="Times New Roman" panose="02020603050405020304" pitchFamily="18" charset="0"/>
              </a:rPr>
              <a:t>strength,</a:t>
            </a:r>
            <a:r>
              <a:rPr lang="en-US" sz="2400" spc="6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or</a:t>
            </a:r>
            <a:r>
              <a:rPr lang="en-US" sz="2400" spc="55" dirty="0">
                <a:latin typeface="Times New Roman" panose="02020603050405020304" pitchFamily="18" charset="0"/>
                <a:cs typeface="Times New Roman" panose="02020603050405020304" pitchFamily="18" charset="0"/>
              </a:rPr>
              <a:t> </a:t>
            </a:r>
            <a:r>
              <a:rPr lang="en-US" sz="2400" spc="-25" dirty="0">
                <a:latin typeface="Times New Roman" panose="02020603050405020304" pitchFamily="18" charset="0"/>
                <a:cs typeface="Times New Roman" panose="02020603050405020304" pitchFamily="18" charset="0"/>
              </a:rPr>
              <a:t>breaking</a:t>
            </a:r>
            <a:r>
              <a:rPr lang="en-US" sz="2400" spc="60" dirty="0">
                <a:latin typeface="Times New Roman" panose="02020603050405020304" pitchFamily="18" charset="0"/>
                <a:cs typeface="Times New Roman" panose="02020603050405020304" pitchFamily="18" charset="0"/>
              </a:rPr>
              <a:t> </a:t>
            </a:r>
            <a:r>
              <a:rPr lang="en-US" sz="2400" spc="-55" dirty="0">
                <a:latin typeface="Times New Roman" panose="02020603050405020304" pitchFamily="18" charset="0"/>
                <a:cs typeface="Times New Roman" panose="02020603050405020304" pitchFamily="18" charset="0"/>
              </a:rPr>
              <a:t>strain</a:t>
            </a:r>
            <a:r>
              <a:rPr lang="en-US" sz="2400" spc="6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of</a:t>
            </a:r>
            <a:r>
              <a:rPr lang="en-US" sz="2400" spc="110" dirty="0">
                <a:latin typeface="Times New Roman" panose="02020603050405020304" pitchFamily="18" charset="0"/>
                <a:cs typeface="Times New Roman" panose="02020603050405020304" pitchFamily="18" charset="0"/>
              </a:rPr>
              <a:t> </a:t>
            </a:r>
            <a:r>
              <a:rPr lang="en-US" sz="2400" spc="-300" dirty="0">
                <a:latin typeface="Times New Roman" panose="02020603050405020304" pitchFamily="18" charset="0"/>
                <a:cs typeface="Times New Roman" panose="02020603050405020304" pitchFamily="18" charset="0"/>
              </a:rPr>
              <a:t>CNTs</a:t>
            </a:r>
            <a:r>
              <a:rPr lang="en-US" sz="2400" spc="16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a:t>
            </a:r>
            <a:r>
              <a:rPr lang="en-US" sz="2400" spc="65" dirty="0">
                <a:latin typeface="Times New Roman" panose="02020603050405020304" pitchFamily="18" charset="0"/>
                <a:cs typeface="Times New Roman" panose="02020603050405020304" pitchFamily="18" charset="0"/>
              </a:rPr>
              <a:t> </a:t>
            </a:r>
            <a:r>
              <a:rPr lang="en-US" sz="2400" spc="-25" dirty="0">
                <a:latin typeface="Times New Roman" panose="02020603050405020304" pitchFamily="18" charset="0"/>
                <a:cs typeface="Times New Roman" panose="02020603050405020304" pitchFamily="18" charset="0"/>
              </a:rPr>
              <a:t>6-</a:t>
            </a:r>
            <a:r>
              <a:rPr lang="en-US" sz="2400" spc="-50" dirty="0">
                <a:latin typeface="Times New Roman" panose="02020603050405020304" pitchFamily="18" charset="0"/>
                <a:cs typeface="Times New Roman" panose="02020603050405020304" pitchFamily="18" charset="0"/>
              </a:rPr>
              <a:t>7 	</a:t>
            </a:r>
            <a:r>
              <a:rPr lang="en-US" sz="2400" spc="-125" dirty="0">
                <a:latin typeface="Times New Roman" panose="02020603050405020304" pitchFamily="18" charset="0"/>
                <a:cs typeface="Times New Roman" panose="02020603050405020304" pitchFamily="18" charset="0"/>
              </a:rPr>
              <a:t>times</a:t>
            </a:r>
            <a:r>
              <a:rPr lang="en-US" sz="2400" spc="-1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that</a:t>
            </a:r>
            <a:r>
              <a:rPr lang="en-US" sz="2400" spc="-6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of</a:t>
            </a:r>
            <a:r>
              <a:rPr lang="en-US" sz="2400" spc="20" dirty="0">
                <a:latin typeface="Times New Roman" panose="02020603050405020304" pitchFamily="18" charset="0"/>
                <a:cs typeface="Times New Roman" panose="02020603050405020304" pitchFamily="18" charset="0"/>
              </a:rPr>
              <a:t> </a:t>
            </a:r>
            <a:r>
              <a:rPr lang="en-US" sz="2400" spc="-80" dirty="0">
                <a:latin typeface="Times New Roman" panose="02020603050405020304" pitchFamily="18" charset="0"/>
                <a:cs typeface="Times New Roman" panose="02020603050405020304" pitchFamily="18" charset="0"/>
              </a:rPr>
              <a:t>steel.</a:t>
            </a:r>
            <a:r>
              <a:rPr lang="en-US" sz="2400" spc="-2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spc="-165" dirty="0">
                <a:latin typeface="Times New Roman" panose="02020603050405020304" pitchFamily="18" charset="0"/>
                <a:cs typeface="Times New Roman" panose="02020603050405020304" pitchFamily="18" charset="0"/>
              </a:rPr>
              <a:t>They</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a:t>
            </a:r>
            <a:r>
              <a:rPr lang="en-US" sz="2400" spc="-20" dirty="0">
                <a:latin typeface="Times New Roman" panose="02020603050405020304" pitchFamily="18" charset="0"/>
                <a:cs typeface="Times New Roman" panose="02020603050405020304" pitchFamily="18" charset="0"/>
              </a:rPr>
              <a:t> </a:t>
            </a:r>
            <a:r>
              <a:rPr lang="en-US" sz="2400" spc="-95" dirty="0">
                <a:latin typeface="Times New Roman" panose="02020603050405020304" pitchFamily="18" charset="0"/>
                <a:cs typeface="Times New Roman" panose="02020603050405020304" pitchFamily="18" charset="0"/>
              </a:rPr>
              <a:t>among</a:t>
            </a:r>
            <a:r>
              <a:rPr lang="en-US" sz="2400" spc="-10" dirty="0">
                <a:latin typeface="Times New Roman" panose="02020603050405020304" pitchFamily="18" charset="0"/>
                <a:cs typeface="Times New Roman" panose="02020603050405020304" pitchFamily="18" charset="0"/>
              </a:rPr>
              <a:t> </a:t>
            </a:r>
            <a:r>
              <a:rPr lang="en-US" sz="2400" spc="-35" dirty="0">
                <a:latin typeface="Times New Roman" panose="02020603050405020304" pitchFamily="18" charset="0"/>
                <a:cs typeface="Times New Roman" panose="02020603050405020304" pitchFamily="18" charset="0"/>
              </a:rPr>
              <a:t>the</a:t>
            </a:r>
            <a:r>
              <a:rPr lang="en-US" sz="2400" spc="-20" dirty="0">
                <a:latin typeface="Times New Roman" panose="02020603050405020304" pitchFamily="18" charset="0"/>
                <a:cs typeface="Times New Roman" panose="02020603050405020304" pitchFamily="18" charset="0"/>
              </a:rPr>
              <a:t> </a:t>
            </a:r>
            <a:r>
              <a:rPr lang="en-US" sz="2400" spc="-45" dirty="0">
                <a:latin typeface="Times New Roman" panose="02020603050405020304" pitchFamily="18" charset="0"/>
                <a:cs typeface="Times New Roman" panose="02020603050405020304" pitchFamily="18" charset="0"/>
              </a:rPr>
              <a:t>stiffest</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a:t>
            </a:r>
            <a:r>
              <a:rPr lang="en-US" sz="2400" spc="-25" dirty="0">
                <a:latin typeface="Times New Roman" panose="02020603050405020304" pitchFamily="18" charset="0"/>
                <a:cs typeface="Times New Roman" panose="02020603050405020304" pitchFamily="18" charset="0"/>
              </a:rPr>
              <a:t> </a:t>
            </a:r>
            <a:r>
              <a:rPr lang="en-US" sz="2400" spc="-125" dirty="0">
                <a:latin typeface="Times New Roman" panose="02020603050405020304" pitchFamily="18" charset="0"/>
                <a:cs typeface="Times New Roman" panose="02020603050405020304" pitchFamily="18" charset="0"/>
              </a:rPr>
              <a:t>strongest</a:t>
            </a:r>
            <a:r>
              <a:rPr lang="en-US" sz="2400" spc="-1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fibers </a:t>
            </a:r>
            <a:r>
              <a:rPr lang="en-US" sz="2400" spc="-114" dirty="0">
                <a:latin typeface="Times New Roman" panose="02020603050405020304" pitchFamily="18" charset="0"/>
                <a:cs typeface="Times New Roman" panose="02020603050405020304" pitchFamily="18" charset="0"/>
              </a:rPr>
              <a:t>known. 	</a:t>
            </a:r>
            <a:r>
              <a:rPr lang="en-US" sz="2400" spc="-295" dirty="0">
                <a:latin typeface="Times New Roman" panose="02020603050405020304" pitchFamily="18" charset="0"/>
                <a:cs typeface="Times New Roman" panose="02020603050405020304" pitchFamily="18" charset="0"/>
              </a:rPr>
              <a:t>CNTs</a:t>
            </a:r>
            <a:r>
              <a:rPr lang="en-US" sz="2400" spc="155" dirty="0">
                <a:latin typeface="Times New Roman" panose="02020603050405020304" pitchFamily="18" charset="0"/>
                <a:cs typeface="Times New Roman" panose="02020603050405020304" pitchFamily="18" charset="0"/>
              </a:rPr>
              <a:t> </a:t>
            </a:r>
            <a:r>
              <a:rPr lang="en-US" sz="2400" spc="-90" dirty="0">
                <a:latin typeface="Times New Roman" panose="02020603050405020304" pitchFamily="18" charset="0"/>
                <a:cs typeface="Times New Roman" panose="02020603050405020304" pitchFamily="18" charset="0"/>
              </a:rPr>
              <a:t>can</a:t>
            </a:r>
            <a:r>
              <a:rPr lang="en-US" sz="2400" spc="-4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be</a:t>
            </a:r>
            <a:r>
              <a:rPr lang="en-US" sz="2400" spc="-95" dirty="0">
                <a:latin typeface="Times New Roman" panose="02020603050405020304" pitchFamily="18" charset="0"/>
                <a:cs typeface="Times New Roman" panose="02020603050405020304" pitchFamily="18" charset="0"/>
              </a:rPr>
              <a:t> </a:t>
            </a:r>
            <a:r>
              <a:rPr lang="en-US" sz="2400" spc="-65" dirty="0">
                <a:latin typeface="Times New Roman" panose="02020603050405020304" pitchFamily="18" charset="0"/>
                <a:cs typeface="Times New Roman" panose="02020603050405020304" pitchFamily="18" charset="0"/>
              </a:rPr>
              <a:t>metallic</a:t>
            </a:r>
            <a:r>
              <a:rPr lang="en-US" sz="2400" spc="1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or</a:t>
            </a:r>
            <a:r>
              <a:rPr lang="en-US" sz="2400" spc="5" dirty="0">
                <a:latin typeface="Times New Roman" panose="02020603050405020304" pitchFamily="18" charset="0"/>
                <a:cs typeface="Times New Roman" panose="02020603050405020304" pitchFamily="18" charset="0"/>
              </a:rPr>
              <a:t> </a:t>
            </a:r>
            <a:r>
              <a:rPr lang="en-US" sz="2400" spc="-150" dirty="0">
                <a:latin typeface="Times New Roman" panose="02020603050405020304" pitchFamily="18" charset="0"/>
                <a:cs typeface="Times New Roman" panose="02020603050405020304" pitchFamily="18" charset="0"/>
              </a:rPr>
              <a:t>semiconducting</a:t>
            </a:r>
            <a:r>
              <a:rPr lang="en-US" sz="2400" spc="15" dirty="0">
                <a:latin typeface="Times New Roman" panose="02020603050405020304" pitchFamily="18" charset="0"/>
                <a:cs typeface="Times New Roman" panose="02020603050405020304" pitchFamily="18" charset="0"/>
              </a:rPr>
              <a:t> </a:t>
            </a:r>
            <a:r>
              <a:rPr lang="en-US" sz="2400" spc="-65" dirty="0">
                <a:latin typeface="Times New Roman" panose="02020603050405020304" pitchFamily="18" charset="0"/>
                <a:cs typeface="Times New Roman" panose="02020603050405020304" pitchFamily="18" charset="0"/>
              </a:rPr>
              <a:t>depending</a:t>
            </a:r>
            <a:r>
              <a:rPr lang="en-US" sz="2400" spc="-5"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on</a:t>
            </a:r>
            <a:r>
              <a:rPr lang="en-US" sz="2400" spc="15" dirty="0">
                <a:latin typeface="Times New Roman" panose="02020603050405020304" pitchFamily="18" charset="0"/>
                <a:cs typeface="Times New Roman" panose="02020603050405020304" pitchFamily="18" charset="0"/>
              </a:rPr>
              <a:t> </a:t>
            </a:r>
            <a:r>
              <a:rPr lang="en-US" sz="2400" spc="-25" dirty="0">
                <a:latin typeface="Times New Roman" panose="02020603050405020304" pitchFamily="18" charset="0"/>
                <a:cs typeface="Times New Roman" panose="02020603050405020304" pitchFamily="18" charset="0"/>
              </a:rPr>
              <a:t>their</a:t>
            </a:r>
            <a:r>
              <a:rPr lang="en-US" sz="2400" dirty="0">
                <a:latin typeface="Times New Roman" panose="02020603050405020304" pitchFamily="18" charset="0"/>
                <a:cs typeface="Times New Roman" panose="02020603050405020304" pitchFamily="18" charset="0"/>
              </a:rPr>
              <a:t> </a:t>
            </a:r>
            <a:r>
              <a:rPr lang="en-US" sz="2400" spc="-114" dirty="0">
                <a:latin typeface="Times New Roman" panose="02020603050405020304" pitchFamily="18" charset="0"/>
                <a:cs typeface="Times New Roman" panose="02020603050405020304" pitchFamily="18" charset="0"/>
              </a:rPr>
              <a:t>structure.</a:t>
            </a:r>
            <a:r>
              <a:rPr lang="en-US" sz="2400" spc="15"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spc="-120" dirty="0">
                <a:latin typeface="Times New Roman" panose="02020603050405020304" pitchFamily="18" charset="0"/>
                <a:cs typeface="Times New Roman" panose="02020603050405020304" pitchFamily="18" charset="0"/>
              </a:rPr>
              <a:t>Some </a:t>
            </a:r>
            <a:r>
              <a:rPr lang="en-US" sz="2400" spc="-300" dirty="0">
                <a:latin typeface="Times New Roman" panose="02020603050405020304" pitchFamily="18" charset="0"/>
                <a:cs typeface="Times New Roman" panose="02020603050405020304" pitchFamily="18" charset="0"/>
              </a:rPr>
              <a:t>CNTs</a:t>
            </a:r>
            <a:r>
              <a:rPr lang="en-US" sz="2400" spc="16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a:t>
            </a:r>
            <a:r>
              <a:rPr lang="en-US" sz="2400" spc="-8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a:t>
            </a:r>
            <a:r>
              <a:rPr lang="en-US" sz="2400" spc="30" dirty="0">
                <a:latin typeface="Times New Roman" panose="02020603050405020304" pitchFamily="18" charset="0"/>
                <a:cs typeface="Times New Roman" panose="02020603050405020304" pitchFamily="18" charset="0"/>
              </a:rPr>
              <a:t> </a:t>
            </a:r>
            <a:r>
              <a:rPr lang="en-US" sz="2400" spc="-95" dirty="0">
                <a:latin typeface="Times New Roman" panose="02020603050405020304" pitchFamily="18" charset="0"/>
                <a:cs typeface="Times New Roman" panose="02020603050405020304" pitchFamily="18" charset="0"/>
              </a:rPr>
              <a:t>most</a:t>
            </a:r>
            <a:r>
              <a:rPr lang="en-US" sz="2400" spc="2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efficient</a:t>
            </a:r>
            <a:r>
              <a:rPr lang="en-US" sz="2400" spc="30" dirty="0">
                <a:latin typeface="Times New Roman" panose="02020603050405020304" pitchFamily="18" charset="0"/>
                <a:cs typeface="Times New Roman" panose="02020603050405020304" pitchFamily="18" charset="0"/>
              </a:rPr>
              <a:t> </a:t>
            </a:r>
            <a:r>
              <a:rPr lang="en-US" sz="2400" spc="-35" dirty="0">
                <a:latin typeface="Times New Roman" panose="02020603050405020304" pitchFamily="18" charset="0"/>
                <a:cs typeface="Times New Roman" panose="02020603050405020304" pitchFamily="18" charset="0"/>
              </a:rPr>
              <a:t>electrical</a:t>
            </a:r>
            <a:r>
              <a:rPr lang="en-US" sz="2400" spc="40" dirty="0">
                <a:latin typeface="Times New Roman" panose="02020603050405020304" pitchFamily="18" charset="0"/>
                <a:cs typeface="Times New Roman" panose="02020603050405020304" pitchFamily="18" charset="0"/>
              </a:rPr>
              <a:t> </a:t>
            </a:r>
            <a:r>
              <a:rPr lang="en-US" sz="2400" spc="-125" dirty="0">
                <a:latin typeface="Times New Roman" panose="02020603050405020304" pitchFamily="18" charset="0"/>
                <a:cs typeface="Times New Roman" panose="02020603050405020304" pitchFamily="18" charset="0"/>
              </a:rPr>
              <a:t>conductors</a:t>
            </a:r>
            <a:r>
              <a:rPr lang="en-US" sz="2400" spc="3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ever</a:t>
            </a:r>
            <a:r>
              <a:rPr lang="en-US" sz="2400" spc="40" dirty="0">
                <a:latin typeface="Times New Roman" panose="02020603050405020304" pitchFamily="18" charset="0"/>
                <a:cs typeface="Times New Roman" panose="02020603050405020304" pitchFamily="18" charset="0"/>
              </a:rPr>
              <a:t> </a:t>
            </a:r>
            <a:r>
              <a:rPr lang="en-US" sz="2400" spc="-50" dirty="0">
                <a:latin typeface="Times New Roman" panose="02020603050405020304" pitchFamily="18" charset="0"/>
                <a:cs typeface="Times New Roman" panose="02020603050405020304" pitchFamily="18" charset="0"/>
              </a:rPr>
              <a:t>made,</a:t>
            </a:r>
            <a:r>
              <a:rPr lang="en-US" sz="2400" spc="4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while</a:t>
            </a:r>
            <a:r>
              <a:rPr lang="en-US" sz="2400" spc="25" dirty="0">
                <a:latin typeface="Times New Roman" panose="02020603050405020304" pitchFamily="18" charset="0"/>
                <a:cs typeface="Times New Roman" panose="02020603050405020304" pitchFamily="18" charset="0"/>
              </a:rPr>
              <a:t> </a:t>
            </a:r>
            <a:r>
              <a:rPr lang="en-US" sz="2400" spc="-70" dirty="0">
                <a:latin typeface="Times New Roman" panose="02020603050405020304" pitchFamily="18" charset="0"/>
                <a:cs typeface="Times New Roman" panose="02020603050405020304" pitchFamily="18" charset="0"/>
              </a:rPr>
              <a:t>others 	</a:t>
            </a:r>
            <a:r>
              <a:rPr lang="en-US" sz="2400" spc="-25" dirty="0">
                <a:latin typeface="Times New Roman" panose="02020603050405020304" pitchFamily="18" charset="0"/>
                <a:cs typeface="Times New Roman" panose="02020603050405020304" pitchFamily="18" charset="0"/>
              </a:rPr>
              <a:t>behave</a:t>
            </a:r>
            <a:r>
              <a:rPr lang="en-US" sz="2400" spc="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more like </a:t>
            </a:r>
            <a:r>
              <a:rPr lang="en-US" sz="2400" spc="-80" dirty="0">
                <a:latin typeface="Times New Roman" panose="02020603050405020304" pitchFamily="18" charset="0"/>
                <a:cs typeface="Times New Roman" panose="02020603050405020304" pitchFamily="18" charset="0"/>
              </a:rPr>
              <a:t>silicon.</a:t>
            </a:r>
            <a:r>
              <a:rPr lang="en-US" sz="2400" spc="1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spc="-145" dirty="0">
                <a:latin typeface="Times New Roman" panose="02020603050405020304" pitchFamily="18" charset="0"/>
                <a:cs typeface="Times New Roman" panose="02020603050405020304" pitchFamily="18" charset="0"/>
              </a:rPr>
              <a:t>These</a:t>
            </a:r>
            <a:r>
              <a:rPr lang="en-US" sz="2400" spc="5" dirty="0">
                <a:latin typeface="Times New Roman" panose="02020603050405020304" pitchFamily="18" charset="0"/>
                <a:cs typeface="Times New Roman" panose="02020603050405020304" pitchFamily="18" charset="0"/>
              </a:rPr>
              <a:t> </a:t>
            </a:r>
            <a:r>
              <a:rPr lang="en-US" sz="2400" spc="-40" dirty="0">
                <a:latin typeface="Times New Roman" panose="02020603050405020304" pitchFamily="18" charset="0"/>
                <a:cs typeface="Times New Roman" panose="02020603050405020304" pitchFamily="18" charset="0"/>
              </a:rPr>
              <a:t>properties,</a:t>
            </a:r>
            <a:r>
              <a:rPr lang="en-US" sz="2400" spc="5" dirty="0">
                <a:latin typeface="Times New Roman" panose="02020603050405020304" pitchFamily="18" charset="0"/>
                <a:cs typeface="Times New Roman" panose="02020603050405020304" pitchFamily="18" charset="0"/>
              </a:rPr>
              <a:t> </a:t>
            </a:r>
            <a:r>
              <a:rPr lang="en-US" sz="2400" spc="-30" dirty="0">
                <a:latin typeface="Times New Roman" panose="02020603050405020304" pitchFamily="18" charset="0"/>
                <a:cs typeface="Times New Roman" panose="02020603050405020304" pitchFamily="18" charset="0"/>
              </a:rPr>
              <a:t>coupled</a:t>
            </a:r>
            <a:r>
              <a:rPr lang="en-US" sz="2400" dirty="0">
                <a:latin typeface="Times New Roman" panose="02020603050405020304" pitchFamily="18" charset="0"/>
                <a:cs typeface="Times New Roman" panose="02020603050405020304" pitchFamily="18" charset="0"/>
              </a:rPr>
              <a:t> with</a:t>
            </a:r>
            <a:r>
              <a:rPr lang="en-US" sz="2400" spc="-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a:t>
            </a:r>
            <a:r>
              <a:rPr lang="en-US" sz="2400" spc="5" dirty="0">
                <a:latin typeface="Times New Roman" panose="02020603050405020304" pitchFamily="18" charset="0"/>
                <a:cs typeface="Times New Roman" panose="02020603050405020304" pitchFamily="18" charset="0"/>
              </a:rPr>
              <a:t> </a:t>
            </a:r>
            <a:r>
              <a:rPr lang="en-US" sz="2400" spc="-100" dirty="0">
                <a:latin typeface="Times New Roman" panose="02020603050405020304" pitchFamily="18" charset="0"/>
                <a:cs typeface="Times New Roman" panose="02020603050405020304" pitchFamily="18" charset="0"/>
              </a:rPr>
              <a:t>lightness</a:t>
            </a:r>
            <a:r>
              <a:rPr lang="en-US" sz="2400" spc="10" dirty="0">
                <a:latin typeface="Times New Roman" panose="02020603050405020304" pitchFamily="18" charset="0"/>
                <a:cs typeface="Times New Roman" panose="02020603050405020304" pitchFamily="18" charset="0"/>
              </a:rPr>
              <a:t> </a:t>
            </a:r>
            <a:r>
              <a:rPr lang="en-US" sz="2400" spc="-25" dirty="0">
                <a:latin typeface="Times New Roman" panose="02020603050405020304" pitchFamily="18" charset="0"/>
                <a:cs typeface="Times New Roman" panose="02020603050405020304" pitchFamily="18" charset="0"/>
              </a:rPr>
              <a:t>of </a:t>
            </a:r>
            <a:r>
              <a:rPr lang="en-US" sz="2400" spc="-105" dirty="0">
                <a:latin typeface="Times New Roman" panose="02020603050405020304" pitchFamily="18" charset="0"/>
                <a:cs typeface="Times New Roman" panose="02020603050405020304" pitchFamily="18" charset="0"/>
              </a:rPr>
              <a:t>carbon</a:t>
            </a:r>
            <a:r>
              <a:rPr lang="en-US" sz="2400" spc="-35" dirty="0">
                <a:latin typeface="Times New Roman" panose="02020603050405020304" pitchFamily="18" charset="0"/>
                <a:cs typeface="Times New Roman" panose="02020603050405020304" pitchFamily="18" charset="0"/>
              </a:rPr>
              <a:t> </a:t>
            </a:r>
            <a:r>
              <a:rPr lang="en-US" sz="2400" spc="-160" dirty="0">
                <a:latin typeface="Times New Roman" panose="02020603050405020304" pitchFamily="18" charset="0"/>
                <a:cs typeface="Times New Roman" panose="02020603050405020304" pitchFamily="18" charset="0"/>
              </a:rPr>
              <a:t>nanotubes,</a:t>
            </a:r>
            <a:r>
              <a:rPr lang="en-US" sz="2400" spc="25" dirty="0">
                <a:latin typeface="Times New Roman" panose="02020603050405020304" pitchFamily="18" charset="0"/>
                <a:cs typeface="Times New Roman" panose="02020603050405020304" pitchFamily="18" charset="0"/>
              </a:rPr>
              <a:t> </a:t>
            </a:r>
            <a:r>
              <a:rPr lang="en-US" sz="2400" spc="-75" dirty="0">
                <a:latin typeface="Times New Roman" panose="02020603050405020304" pitchFamily="18" charset="0"/>
                <a:cs typeface="Times New Roman" panose="02020603050405020304" pitchFamily="18" charset="0"/>
              </a:rPr>
              <a:t>give</a:t>
            </a:r>
            <a:r>
              <a:rPr lang="en-US" sz="2400" spc="-65" dirty="0">
                <a:latin typeface="Times New Roman" panose="02020603050405020304" pitchFamily="18" charset="0"/>
                <a:cs typeface="Times New Roman" panose="02020603050405020304" pitchFamily="18" charset="0"/>
              </a:rPr>
              <a:t> </a:t>
            </a:r>
            <a:r>
              <a:rPr lang="en-US" sz="2400" spc="-200" dirty="0">
                <a:latin typeface="Times New Roman" panose="02020603050405020304" pitchFamily="18" charset="0"/>
                <a:cs typeface="Times New Roman" panose="02020603050405020304" pitchFamily="18" charset="0"/>
              </a:rPr>
              <a:t>them</a:t>
            </a:r>
            <a:r>
              <a:rPr lang="en-US" sz="2400" spc="65"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great</a:t>
            </a:r>
            <a:r>
              <a:rPr lang="en-US" sz="2400" spc="-120" dirty="0">
                <a:latin typeface="Times New Roman" panose="02020603050405020304" pitchFamily="18" charset="0"/>
                <a:cs typeface="Times New Roman" panose="02020603050405020304" pitchFamily="18" charset="0"/>
              </a:rPr>
              <a:t> </a:t>
            </a:r>
            <a:r>
              <a:rPr lang="en-US" sz="2400" spc="-60" dirty="0">
                <a:latin typeface="Times New Roman" panose="02020603050405020304" pitchFamily="18" charset="0"/>
                <a:cs typeface="Times New Roman" panose="02020603050405020304" pitchFamily="18" charset="0"/>
              </a:rPr>
              <a:t>potential</a:t>
            </a:r>
            <a:r>
              <a:rPr lang="en-US" sz="2400" spc="-3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for</a:t>
            </a:r>
            <a:r>
              <a:rPr lang="en-US" sz="2400" spc="10" dirty="0">
                <a:latin typeface="Times New Roman" panose="02020603050405020304" pitchFamily="18" charset="0"/>
                <a:cs typeface="Times New Roman" panose="02020603050405020304" pitchFamily="18" charset="0"/>
              </a:rPr>
              <a:t> </a:t>
            </a:r>
            <a:r>
              <a:rPr lang="en-US" sz="2400" spc="-295" dirty="0">
                <a:latin typeface="Times New Roman" panose="02020603050405020304" pitchFamily="18" charset="0"/>
                <a:cs typeface="Times New Roman" panose="02020603050405020304" pitchFamily="18" charset="0"/>
              </a:rPr>
              <a:t>use</a:t>
            </a:r>
            <a:r>
              <a:rPr lang="en-US" sz="2400" spc="160" dirty="0">
                <a:latin typeface="Times New Roman" panose="02020603050405020304" pitchFamily="18" charset="0"/>
                <a:cs typeface="Times New Roman" panose="02020603050405020304" pitchFamily="18" charset="0"/>
              </a:rPr>
              <a:t> </a:t>
            </a:r>
            <a:r>
              <a:rPr lang="en-US" sz="2400" spc="-125" dirty="0">
                <a:latin typeface="Times New Roman" panose="02020603050405020304" pitchFamily="18" charset="0"/>
                <a:cs typeface="Times New Roman" panose="02020603050405020304" pitchFamily="18" charset="0"/>
              </a:rPr>
              <a:t>in</a:t>
            </a:r>
            <a:r>
              <a:rPr lang="en-US" sz="2400" spc="-10" dirty="0">
                <a:latin typeface="Times New Roman" panose="02020603050405020304" pitchFamily="18" charset="0"/>
                <a:cs typeface="Times New Roman" panose="02020603050405020304" pitchFamily="18" charset="0"/>
              </a:rPr>
              <a:t> </a:t>
            </a:r>
            <a:r>
              <a:rPr lang="en-US" sz="2400" spc="-75" dirty="0">
                <a:latin typeface="Times New Roman" panose="02020603050405020304" pitchFamily="18" charset="0"/>
                <a:cs typeface="Times New Roman" panose="02020603050405020304" pitchFamily="18" charset="0"/>
              </a:rPr>
              <a:t>reinforced</a:t>
            </a:r>
            <a:r>
              <a:rPr lang="en-US" sz="2400" spc="10" dirty="0">
                <a:latin typeface="Times New Roman" panose="02020603050405020304" pitchFamily="18" charset="0"/>
                <a:cs typeface="Times New Roman" panose="02020603050405020304" pitchFamily="18" charset="0"/>
              </a:rPr>
              <a:t> </a:t>
            </a:r>
            <a:r>
              <a:rPr lang="en-US" sz="2400" spc="-130" dirty="0">
                <a:latin typeface="Times New Roman" panose="02020603050405020304" pitchFamily="18" charset="0"/>
                <a:cs typeface="Times New Roman" panose="02020603050405020304" pitchFamily="18" charset="0"/>
              </a:rPr>
              <a:t>composites, 	</a:t>
            </a:r>
            <a:r>
              <a:rPr lang="en-US" sz="2400" spc="-150" dirty="0" err="1">
                <a:latin typeface="Times New Roman" panose="02020603050405020304" pitchFamily="18" charset="0"/>
                <a:cs typeface="Times New Roman" panose="02020603050405020304" pitchFamily="18" charset="0"/>
              </a:rPr>
              <a:t>nanoelectronics</a:t>
            </a:r>
            <a:r>
              <a:rPr lang="en-US" sz="2400" spc="-150" dirty="0">
                <a:latin typeface="Times New Roman" panose="02020603050405020304" pitchFamily="18" charset="0"/>
                <a:cs typeface="Times New Roman" panose="02020603050405020304" pitchFamily="18" charset="0"/>
              </a:rPr>
              <a:t>,</a:t>
            </a:r>
            <a:r>
              <a:rPr lang="en-US" sz="2400" spc="10" dirty="0">
                <a:latin typeface="Times New Roman" panose="02020603050405020304" pitchFamily="18" charset="0"/>
                <a:cs typeface="Times New Roman" panose="02020603050405020304" pitchFamily="18" charset="0"/>
              </a:rPr>
              <a:t> </a:t>
            </a:r>
            <a:r>
              <a:rPr lang="en-US" sz="2400" spc="-220" dirty="0">
                <a:latin typeface="Times New Roman" panose="02020603050405020304" pitchFamily="18" charset="0"/>
                <a:cs typeface="Times New Roman" panose="02020603050405020304" pitchFamily="18" charset="0"/>
              </a:rPr>
              <a:t>sensors</a:t>
            </a:r>
            <a:r>
              <a:rPr lang="en-US" sz="2400" spc="5" dirty="0">
                <a:latin typeface="Times New Roman" panose="02020603050405020304" pitchFamily="18" charset="0"/>
                <a:cs typeface="Times New Roman" panose="02020603050405020304" pitchFamily="18" charset="0"/>
              </a:rPr>
              <a:t> </a:t>
            </a:r>
            <a:r>
              <a:rPr lang="en-US" sz="2400" spc="-85" dirty="0">
                <a:latin typeface="Times New Roman" panose="02020603050405020304" pitchFamily="18" charset="0"/>
                <a:cs typeface="Times New Roman" panose="02020603050405020304" pitchFamily="18" charset="0"/>
              </a:rPr>
              <a:t>and</a:t>
            </a:r>
            <a:r>
              <a:rPr lang="en-US" sz="2400" spc="25" dirty="0">
                <a:latin typeface="Times New Roman" panose="02020603050405020304" pitchFamily="18" charset="0"/>
                <a:cs typeface="Times New Roman" panose="02020603050405020304" pitchFamily="18" charset="0"/>
              </a:rPr>
              <a:t> </a:t>
            </a:r>
            <a:r>
              <a:rPr lang="en-US" sz="2400" spc="-145" dirty="0" err="1">
                <a:latin typeface="Times New Roman" panose="02020603050405020304" pitchFamily="18" charset="0"/>
                <a:cs typeface="Times New Roman" panose="02020603050405020304" pitchFamily="18" charset="0"/>
              </a:rPr>
              <a:t>nanomechanical</a:t>
            </a:r>
            <a:r>
              <a:rPr lang="en-US" sz="240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devices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7760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2762" y="948816"/>
            <a:ext cx="6885787" cy="316611"/>
          </a:xfrm>
          <a:prstGeom prst="rect">
            <a:avLst/>
          </a:prstGeom>
        </p:spPr>
      </p:pic>
      <p:sp>
        <p:nvSpPr>
          <p:cNvPr id="3" name="object 3"/>
          <p:cNvSpPr txBox="1"/>
          <p:nvPr/>
        </p:nvSpPr>
        <p:spPr>
          <a:xfrm>
            <a:off x="383540" y="1481302"/>
            <a:ext cx="6887209" cy="758190"/>
          </a:xfrm>
          <a:prstGeom prst="rect">
            <a:avLst/>
          </a:prstGeom>
        </p:spPr>
        <p:txBody>
          <a:bodyPr vert="horz" wrap="square" lIns="0" tIns="73660" rIns="0" bIns="0" rtlCol="0">
            <a:spAutoFit/>
          </a:bodyPr>
          <a:lstStyle/>
          <a:p>
            <a:pPr marL="12700">
              <a:lnSpc>
                <a:spcPct val="100000"/>
              </a:lnSpc>
              <a:spcBef>
                <a:spcPts val="580"/>
              </a:spcBef>
              <a:buClr>
                <a:srgbClr val="ACC2C8"/>
              </a:buClr>
              <a:tabLst>
                <a:tab pos="286385" algn="l"/>
              </a:tabLst>
            </a:pPr>
            <a:r>
              <a:rPr sz="2000" spc="-105" dirty="0">
                <a:latin typeface="Arial"/>
                <a:cs typeface="Arial"/>
              </a:rPr>
              <a:t>Carbon</a:t>
            </a:r>
            <a:r>
              <a:rPr sz="2000" spc="-35" dirty="0">
                <a:latin typeface="Arial"/>
                <a:cs typeface="Arial"/>
              </a:rPr>
              <a:t> </a:t>
            </a:r>
            <a:r>
              <a:rPr sz="2000" spc="-165" dirty="0">
                <a:latin typeface="Arial"/>
                <a:cs typeface="Arial"/>
              </a:rPr>
              <a:t>nano</a:t>
            </a:r>
            <a:r>
              <a:rPr sz="2000" spc="-30" dirty="0">
                <a:latin typeface="Arial"/>
                <a:cs typeface="Arial"/>
              </a:rPr>
              <a:t> </a:t>
            </a:r>
            <a:r>
              <a:rPr sz="2000" spc="-150" dirty="0">
                <a:latin typeface="Arial"/>
                <a:cs typeface="Arial"/>
              </a:rPr>
              <a:t>tubes</a:t>
            </a:r>
            <a:r>
              <a:rPr sz="2000" spc="-25" dirty="0">
                <a:latin typeface="Arial"/>
                <a:cs typeface="Arial"/>
              </a:rPr>
              <a:t> </a:t>
            </a:r>
            <a:r>
              <a:rPr sz="2000" spc="-10" dirty="0">
                <a:latin typeface="Arial"/>
                <a:cs typeface="Arial"/>
              </a:rPr>
              <a:t>are</a:t>
            </a:r>
            <a:r>
              <a:rPr sz="2000" spc="-35" dirty="0">
                <a:latin typeface="Arial"/>
                <a:cs typeface="Arial"/>
              </a:rPr>
              <a:t> </a:t>
            </a:r>
            <a:r>
              <a:rPr sz="2000" spc="-70" dirty="0">
                <a:latin typeface="Arial"/>
                <a:cs typeface="Arial"/>
              </a:rPr>
              <a:t>categorized</a:t>
            </a:r>
            <a:r>
              <a:rPr sz="2000" spc="-45" dirty="0">
                <a:latin typeface="Arial"/>
                <a:cs typeface="Arial"/>
              </a:rPr>
              <a:t> </a:t>
            </a:r>
            <a:r>
              <a:rPr sz="2000" spc="-25" dirty="0">
                <a:latin typeface="Arial"/>
                <a:cs typeface="Arial"/>
              </a:rPr>
              <a:t>as,</a:t>
            </a:r>
            <a:endParaRPr sz="2000" dirty="0">
              <a:latin typeface="Arial"/>
              <a:cs typeface="Arial"/>
            </a:endParaRPr>
          </a:p>
          <a:p>
            <a:pPr marL="12700">
              <a:lnSpc>
                <a:spcPct val="100000"/>
              </a:lnSpc>
              <a:spcBef>
                <a:spcPts val="484"/>
              </a:spcBef>
              <a:tabLst>
                <a:tab pos="3542665" algn="l"/>
              </a:tabLst>
            </a:pPr>
            <a:r>
              <a:rPr sz="2000" spc="-130" dirty="0">
                <a:latin typeface="Arial"/>
                <a:cs typeface="Arial"/>
              </a:rPr>
              <a:t>Single</a:t>
            </a:r>
            <a:r>
              <a:rPr sz="2000" spc="-20" dirty="0">
                <a:latin typeface="Arial"/>
                <a:cs typeface="Arial"/>
              </a:rPr>
              <a:t> </a:t>
            </a:r>
            <a:r>
              <a:rPr sz="2000" spc="-55" dirty="0">
                <a:latin typeface="Arial"/>
                <a:cs typeface="Arial"/>
              </a:rPr>
              <a:t>walled</a:t>
            </a:r>
            <a:r>
              <a:rPr sz="2000" spc="-5" dirty="0">
                <a:latin typeface="Arial"/>
                <a:cs typeface="Arial"/>
              </a:rPr>
              <a:t> </a:t>
            </a:r>
            <a:r>
              <a:rPr sz="2000" spc="-165" dirty="0">
                <a:latin typeface="Arial"/>
                <a:cs typeface="Arial"/>
              </a:rPr>
              <a:t>nano</a:t>
            </a:r>
            <a:r>
              <a:rPr sz="2000" dirty="0">
                <a:latin typeface="Arial"/>
                <a:cs typeface="Arial"/>
              </a:rPr>
              <a:t> </a:t>
            </a:r>
            <a:r>
              <a:rPr sz="2000" spc="-150" dirty="0">
                <a:latin typeface="Arial"/>
                <a:cs typeface="Arial"/>
              </a:rPr>
              <a:t>tubes</a:t>
            </a:r>
            <a:r>
              <a:rPr sz="2000" spc="-5" dirty="0">
                <a:latin typeface="Arial"/>
                <a:cs typeface="Arial"/>
              </a:rPr>
              <a:t> </a:t>
            </a:r>
            <a:r>
              <a:rPr sz="2000" spc="-10" dirty="0">
                <a:latin typeface="Arial"/>
                <a:cs typeface="Arial"/>
              </a:rPr>
              <a:t>(</a:t>
            </a:r>
            <a:r>
              <a:rPr sz="2000" spc="-10" dirty="0">
                <a:solidFill>
                  <a:srgbClr val="FF0000"/>
                </a:solidFill>
                <a:latin typeface="Arial"/>
                <a:cs typeface="Arial"/>
              </a:rPr>
              <a:t>SWNT</a:t>
            </a:r>
            <a:r>
              <a:rPr sz="2000" spc="-10" dirty="0">
                <a:latin typeface="Arial"/>
                <a:cs typeface="Arial"/>
              </a:rPr>
              <a:t>)</a:t>
            </a:r>
            <a:r>
              <a:rPr sz="2000" dirty="0">
                <a:latin typeface="Arial"/>
                <a:cs typeface="Arial"/>
              </a:rPr>
              <a:t>	</a:t>
            </a:r>
            <a:r>
              <a:rPr sz="2000" spc="-85" dirty="0">
                <a:latin typeface="Arial"/>
                <a:cs typeface="Arial"/>
              </a:rPr>
              <a:t>Multi</a:t>
            </a:r>
            <a:r>
              <a:rPr sz="2000" spc="-25" dirty="0">
                <a:latin typeface="Arial"/>
                <a:cs typeface="Arial"/>
              </a:rPr>
              <a:t> </a:t>
            </a:r>
            <a:r>
              <a:rPr sz="2000" spc="-55" dirty="0">
                <a:latin typeface="Arial"/>
                <a:cs typeface="Arial"/>
              </a:rPr>
              <a:t>walled</a:t>
            </a:r>
            <a:r>
              <a:rPr sz="2000" spc="-20" dirty="0">
                <a:latin typeface="Arial"/>
                <a:cs typeface="Arial"/>
              </a:rPr>
              <a:t> </a:t>
            </a:r>
            <a:r>
              <a:rPr sz="2000" spc="-165" dirty="0">
                <a:latin typeface="Arial"/>
                <a:cs typeface="Arial"/>
              </a:rPr>
              <a:t>nano</a:t>
            </a:r>
            <a:r>
              <a:rPr sz="2000" spc="-15" dirty="0">
                <a:latin typeface="Arial"/>
                <a:cs typeface="Arial"/>
              </a:rPr>
              <a:t> </a:t>
            </a:r>
            <a:r>
              <a:rPr sz="2000" spc="-150" dirty="0">
                <a:latin typeface="Arial"/>
                <a:cs typeface="Arial"/>
              </a:rPr>
              <a:t>tubes</a:t>
            </a:r>
            <a:r>
              <a:rPr sz="2000" spc="-30" dirty="0">
                <a:latin typeface="Arial"/>
                <a:cs typeface="Arial"/>
              </a:rPr>
              <a:t> </a:t>
            </a:r>
            <a:r>
              <a:rPr sz="2000" spc="-85" dirty="0">
                <a:latin typeface="Arial"/>
                <a:cs typeface="Arial"/>
              </a:rPr>
              <a:t>(</a:t>
            </a:r>
            <a:r>
              <a:rPr sz="2000" spc="-85" dirty="0">
                <a:solidFill>
                  <a:srgbClr val="FF0000"/>
                </a:solidFill>
                <a:latin typeface="Arial"/>
                <a:cs typeface="Arial"/>
              </a:rPr>
              <a:t>MWNT</a:t>
            </a:r>
            <a:r>
              <a:rPr sz="2000" spc="-85" dirty="0">
                <a:latin typeface="Arial"/>
                <a:cs typeface="Arial"/>
              </a:rPr>
              <a:t>)</a:t>
            </a:r>
            <a:endParaRPr sz="2000" dirty="0">
              <a:latin typeface="Arial"/>
              <a:cs typeface="Arial"/>
            </a:endParaRPr>
          </a:p>
        </p:txBody>
      </p:sp>
      <p:sp>
        <p:nvSpPr>
          <p:cNvPr id="4" name="object 4"/>
          <p:cNvSpPr txBox="1"/>
          <p:nvPr/>
        </p:nvSpPr>
        <p:spPr>
          <a:xfrm>
            <a:off x="383540" y="4834890"/>
            <a:ext cx="7985125" cy="1550670"/>
          </a:xfrm>
          <a:prstGeom prst="rect">
            <a:avLst/>
          </a:prstGeom>
        </p:spPr>
        <p:txBody>
          <a:bodyPr vert="horz" wrap="square" lIns="0" tIns="12700" rIns="0" bIns="0" rtlCol="0">
            <a:spAutoFit/>
          </a:bodyPr>
          <a:lstStyle/>
          <a:p>
            <a:pPr marL="12700" marR="645795">
              <a:lnSpc>
                <a:spcPct val="100000"/>
              </a:lnSpc>
              <a:spcBef>
                <a:spcPts val="100"/>
              </a:spcBef>
            </a:pPr>
            <a:r>
              <a:rPr sz="2000" spc="-140" dirty="0">
                <a:latin typeface="Arial"/>
                <a:cs typeface="Arial"/>
              </a:rPr>
              <a:t>Nanotubes</a:t>
            </a:r>
            <a:r>
              <a:rPr sz="2000" spc="-15" dirty="0">
                <a:latin typeface="Arial"/>
                <a:cs typeface="Arial"/>
              </a:rPr>
              <a:t> </a:t>
            </a:r>
            <a:r>
              <a:rPr sz="2000" spc="-140" dirty="0">
                <a:latin typeface="Arial"/>
                <a:cs typeface="Arial"/>
              </a:rPr>
              <a:t>have</a:t>
            </a:r>
            <a:r>
              <a:rPr sz="2000" dirty="0">
                <a:latin typeface="Arial"/>
                <a:cs typeface="Arial"/>
              </a:rPr>
              <a:t> </a:t>
            </a:r>
            <a:r>
              <a:rPr sz="2000" spc="-120" dirty="0">
                <a:latin typeface="Arial"/>
                <a:cs typeface="Arial"/>
              </a:rPr>
              <a:t>been</a:t>
            </a:r>
            <a:r>
              <a:rPr sz="2000" dirty="0">
                <a:latin typeface="Arial"/>
                <a:cs typeface="Arial"/>
              </a:rPr>
              <a:t> </a:t>
            </a:r>
            <a:r>
              <a:rPr sz="2000" spc="-145" dirty="0">
                <a:latin typeface="Arial"/>
                <a:cs typeface="Arial"/>
              </a:rPr>
              <a:t>constructed</a:t>
            </a:r>
            <a:r>
              <a:rPr sz="2000" spc="-15" dirty="0">
                <a:latin typeface="Arial"/>
                <a:cs typeface="Arial"/>
              </a:rPr>
              <a:t> </a:t>
            </a:r>
            <a:r>
              <a:rPr sz="2000" spc="-95" dirty="0">
                <a:latin typeface="Arial"/>
                <a:cs typeface="Arial"/>
              </a:rPr>
              <a:t>with</a:t>
            </a:r>
            <a:r>
              <a:rPr sz="2000" spc="15" dirty="0">
                <a:latin typeface="Arial"/>
                <a:cs typeface="Arial"/>
              </a:rPr>
              <a:t> </a:t>
            </a:r>
            <a:r>
              <a:rPr sz="2000" spc="-100" dirty="0">
                <a:latin typeface="Arial"/>
                <a:cs typeface="Arial"/>
              </a:rPr>
              <a:t>length-</a:t>
            </a:r>
            <a:r>
              <a:rPr sz="2000" spc="-60" dirty="0">
                <a:latin typeface="Arial"/>
                <a:cs typeface="Arial"/>
              </a:rPr>
              <a:t>to-</a:t>
            </a:r>
            <a:r>
              <a:rPr sz="2000" spc="-85" dirty="0">
                <a:latin typeface="Arial"/>
                <a:cs typeface="Arial"/>
              </a:rPr>
              <a:t>diameter</a:t>
            </a:r>
            <a:r>
              <a:rPr sz="2000" spc="-30" dirty="0">
                <a:latin typeface="Arial"/>
                <a:cs typeface="Arial"/>
              </a:rPr>
              <a:t> </a:t>
            </a:r>
            <a:r>
              <a:rPr sz="2000" spc="-20" dirty="0">
                <a:latin typeface="Arial"/>
                <a:cs typeface="Arial"/>
              </a:rPr>
              <a:t>ratio</a:t>
            </a:r>
            <a:r>
              <a:rPr sz="2000" spc="-5" dirty="0">
                <a:latin typeface="Arial"/>
                <a:cs typeface="Arial"/>
              </a:rPr>
              <a:t> </a:t>
            </a:r>
            <a:r>
              <a:rPr sz="2000" dirty="0">
                <a:latin typeface="Arial"/>
                <a:cs typeface="Arial"/>
              </a:rPr>
              <a:t>of</a:t>
            </a:r>
            <a:r>
              <a:rPr sz="2000" spc="60" dirty="0">
                <a:latin typeface="Arial"/>
                <a:cs typeface="Arial"/>
              </a:rPr>
              <a:t> </a:t>
            </a:r>
            <a:r>
              <a:rPr sz="2000" spc="-130" dirty="0">
                <a:latin typeface="Arial"/>
                <a:cs typeface="Arial"/>
              </a:rPr>
              <a:t>up</a:t>
            </a:r>
            <a:r>
              <a:rPr sz="2000" dirty="0">
                <a:latin typeface="Arial"/>
                <a:cs typeface="Arial"/>
              </a:rPr>
              <a:t> </a:t>
            </a:r>
            <a:r>
              <a:rPr sz="2000" spc="-25" dirty="0">
                <a:latin typeface="Arial"/>
                <a:cs typeface="Arial"/>
              </a:rPr>
              <a:t>to </a:t>
            </a:r>
            <a:r>
              <a:rPr sz="2000" spc="-30" dirty="0">
                <a:solidFill>
                  <a:srgbClr val="FF0000"/>
                </a:solidFill>
                <a:latin typeface="Arial"/>
                <a:cs typeface="Arial"/>
              </a:rPr>
              <a:t>132,000,000</a:t>
            </a:r>
            <a:r>
              <a:rPr sz="2000" spc="-110" dirty="0">
                <a:solidFill>
                  <a:srgbClr val="FF0000"/>
                </a:solidFill>
                <a:latin typeface="Arial"/>
                <a:cs typeface="Arial"/>
              </a:rPr>
              <a:t> </a:t>
            </a:r>
            <a:r>
              <a:rPr sz="2000" spc="-20" dirty="0">
                <a:solidFill>
                  <a:srgbClr val="FF0000"/>
                </a:solidFill>
                <a:latin typeface="Arial"/>
                <a:cs typeface="Arial"/>
              </a:rPr>
              <a:t>:1</a:t>
            </a:r>
            <a:r>
              <a:rPr sz="2000" spc="-40" dirty="0">
                <a:solidFill>
                  <a:srgbClr val="FF0000"/>
                </a:solidFill>
                <a:latin typeface="Arial"/>
                <a:cs typeface="Arial"/>
              </a:rPr>
              <a:t> </a:t>
            </a:r>
            <a:r>
              <a:rPr sz="2000" spc="-80" dirty="0">
                <a:latin typeface="Arial"/>
                <a:cs typeface="Arial"/>
              </a:rPr>
              <a:t>significantly</a:t>
            </a:r>
            <a:r>
              <a:rPr sz="2000" spc="-60" dirty="0">
                <a:latin typeface="Arial"/>
                <a:cs typeface="Arial"/>
              </a:rPr>
              <a:t> </a:t>
            </a:r>
            <a:r>
              <a:rPr sz="2000" spc="-20" dirty="0">
                <a:latin typeface="Arial"/>
                <a:cs typeface="Arial"/>
              </a:rPr>
              <a:t>larger</a:t>
            </a:r>
            <a:r>
              <a:rPr sz="2000" spc="-65" dirty="0">
                <a:latin typeface="Arial"/>
                <a:cs typeface="Arial"/>
              </a:rPr>
              <a:t> </a:t>
            </a:r>
            <a:r>
              <a:rPr sz="2000" spc="-130" dirty="0">
                <a:latin typeface="Arial"/>
                <a:cs typeface="Arial"/>
              </a:rPr>
              <a:t>than</a:t>
            </a:r>
            <a:r>
              <a:rPr sz="2000" spc="-20" dirty="0">
                <a:latin typeface="Arial"/>
                <a:cs typeface="Arial"/>
              </a:rPr>
              <a:t> </a:t>
            </a:r>
            <a:r>
              <a:rPr sz="2000" dirty="0">
                <a:latin typeface="Arial"/>
                <a:cs typeface="Arial"/>
              </a:rPr>
              <a:t>for</a:t>
            </a:r>
            <a:r>
              <a:rPr sz="2000" spc="-55" dirty="0">
                <a:latin typeface="Arial"/>
                <a:cs typeface="Arial"/>
              </a:rPr>
              <a:t> </a:t>
            </a:r>
            <a:r>
              <a:rPr sz="2000" spc="-100" dirty="0">
                <a:latin typeface="Arial"/>
                <a:cs typeface="Arial"/>
              </a:rPr>
              <a:t>any</a:t>
            </a:r>
            <a:r>
              <a:rPr sz="2000" spc="-40" dirty="0">
                <a:latin typeface="Arial"/>
                <a:cs typeface="Arial"/>
              </a:rPr>
              <a:t> </a:t>
            </a:r>
            <a:r>
              <a:rPr sz="2000" spc="-95" dirty="0">
                <a:latin typeface="Arial"/>
                <a:cs typeface="Arial"/>
              </a:rPr>
              <a:t>other</a:t>
            </a:r>
            <a:r>
              <a:rPr sz="2000" spc="-40" dirty="0">
                <a:latin typeface="Arial"/>
                <a:cs typeface="Arial"/>
              </a:rPr>
              <a:t> </a:t>
            </a:r>
            <a:r>
              <a:rPr sz="2000" spc="-65" dirty="0">
                <a:latin typeface="Arial"/>
                <a:cs typeface="Arial"/>
              </a:rPr>
              <a:t>material.</a:t>
            </a:r>
            <a:r>
              <a:rPr sz="2000" spc="-60" dirty="0">
                <a:latin typeface="Arial"/>
                <a:cs typeface="Arial"/>
              </a:rPr>
              <a:t> </a:t>
            </a:r>
            <a:r>
              <a:rPr sz="2000" spc="-10" dirty="0">
                <a:latin typeface="Arial"/>
                <a:cs typeface="Arial"/>
              </a:rPr>
              <a:t>These </a:t>
            </a:r>
            <a:r>
              <a:rPr sz="2000" spc="-70" dirty="0">
                <a:latin typeface="Arial"/>
                <a:cs typeface="Arial"/>
              </a:rPr>
              <a:t>cylindrical</a:t>
            </a:r>
            <a:r>
              <a:rPr sz="2000" spc="-30" dirty="0">
                <a:latin typeface="Arial"/>
                <a:cs typeface="Arial"/>
              </a:rPr>
              <a:t> </a:t>
            </a:r>
            <a:r>
              <a:rPr sz="2000" spc="-105" dirty="0">
                <a:latin typeface="Arial"/>
                <a:cs typeface="Arial"/>
              </a:rPr>
              <a:t>carbon</a:t>
            </a:r>
            <a:r>
              <a:rPr sz="2000" spc="-15" dirty="0">
                <a:latin typeface="Arial"/>
                <a:cs typeface="Arial"/>
              </a:rPr>
              <a:t> </a:t>
            </a:r>
            <a:r>
              <a:rPr sz="2000" spc="-175" dirty="0">
                <a:latin typeface="Arial"/>
                <a:cs typeface="Arial"/>
              </a:rPr>
              <a:t>molecules</a:t>
            </a:r>
            <a:r>
              <a:rPr sz="2000" spc="-20" dirty="0">
                <a:latin typeface="Arial"/>
                <a:cs typeface="Arial"/>
              </a:rPr>
              <a:t> </a:t>
            </a:r>
            <a:r>
              <a:rPr sz="2000" spc="-135" dirty="0">
                <a:latin typeface="Arial"/>
                <a:cs typeface="Arial"/>
              </a:rPr>
              <a:t>have</a:t>
            </a:r>
            <a:r>
              <a:rPr sz="2000" spc="5" dirty="0">
                <a:latin typeface="Arial"/>
                <a:cs typeface="Arial"/>
              </a:rPr>
              <a:t> </a:t>
            </a:r>
            <a:r>
              <a:rPr sz="2000" spc="-200" dirty="0">
                <a:latin typeface="Arial"/>
                <a:cs typeface="Arial"/>
              </a:rPr>
              <a:t>unusual</a:t>
            </a:r>
            <a:r>
              <a:rPr sz="2000" spc="-20" dirty="0">
                <a:latin typeface="Arial"/>
                <a:cs typeface="Arial"/>
              </a:rPr>
              <a:t> </a:t>
            </a:r>
            <a:r>
              <a:rPr sz="2000" spc="-90" dirty="0">
                <a:latin typeface="Arial"/>
                <a:cs typeface="Arial"/>
              </a:rPr>
              <a:t>properties,</a:t>
            </a:r>
            <a:r>
              <a:rPr sz="2000" spc="-25" dirty="0">
                <a:latin typeface="Arial"/>
                <a:cs typeface="Arial"/>
              </a:rPr>
              <a:t> </a:t>
            </a:r>
            <a:r>
              <a:rPr sz="2000" spc="-160" dirty="0">
                <a:latin typeface="Arial"/>
                <a:cs typeface="Arial"/>
              </a:rPr>
              <a:t>which</a:t>
            </a:r>
            <a:r>
              <a:rPr sz="2000" spc="5" dirty="0">
                <a:latin typeface="Arial"/>
                <a:cs typeface="Arial"/>
              </a:rPr>
              <a:t> </a:t>
            </a:r>
            <a:r>
              <a:rPr sz="2000" spc="-10" dirty="0">
                <a:latin typeface="Arial"/>
                <a:cs typeface="Arial"/>
              </a:rPr>
              <a:t>are</a:t>
            </a:r>
            <a:r>
              <a:rPr sz="2000" spc="-15" dirty="0">
                <a:latin typeface="Arial"/>
                <a:cs typeface="Arial"/>
              </a:rPr>
              <a:t> </a:t>
            </a:r>
            <a:r>
              <a:rPr sz="2000" spc="-25" dirty="0">
                <a:latin typeface="Arial"/>
                <a:cs typeface="Arial"/>
              </a:rPr>
              <a:t>valuable</a:t>
            </a:r>
            <a:endParaRPr sz="2000">
              <a:latin typeface="Arial"/>
              <a:cs typeface="Arial"/>
            </a:endParaRPr>
          </a:p>
          <a:p>
            <a:pPr marL="12700" marR="5080">
              <a:lnSpc>
                <a:spcPct val="100000"/>
              </a:lnSpc>
              <a:spcBef>
                <a:spcPts val="5"/>
              </a:spcBef>
            </a:pPr>
            <a:r>
              <a:rPr sz="2000" dirty="0">
                <a:latin typeface="Arial"/>
                <a:cs typeface="Arial"/>
              </a:rPr>
              <a:t>for</a:t>
            </a:r>
            <a:r>
              <a:rPr sz="2000" spc="-10" dirty="0">
                <a:latin typeface="Arial"/>
                <a:cs typeface="Arial"/>
              </a:rPr>
              <a:t> </a:t>
            </a:r>
            <a:r>
              <a:rPr sz="2000" spc="-135" dirty="0">
                <a:latin typeface="Arial"/>
                <a:cs typeface="Arial"/>
              </a:rPr>
              <a:t>nanotechnology,</a:t>
            </a:r>
            <a:r>
              <a:rPr sz="2000" spc="-10" dirty="0">
                <a:latin typeface="Arial"/>
                <a:cs typeface="Arial"/>
              </a:rPr>
              <a:t> </a:t>
            </a:r>
            <a:r>
              <a:rPr sz="2000" spc="-145" dirty="0">
                <a:latin typeface="Arial"/>
                <a:cs typeface="Arial"/>
              </a:rPr>
              <a:t>electronics,</a:t>
            </a:r>
            <a:r>
              <a:rPr sz="2000" spc="-5" dirty="0">
                <a:latin typeface="Arial"/>
                <a:cs typeface="Arial"/>
              </a:rPr>
              <a:t> </a:t>
            </a:r>
            <a:r>
              <a:rPr sz="2000" spc="-130" dirty="0">
                <a:latin typeface="Arial"/>
                <a:cs typeface="Arial"/>
              </a:rPr>
              <a:t>optics</a:t>
            </a:r>
            <a:r>
              <a:rPr sz="2000" spc="-10" dirty="0">
                <a:latin typeface="Arial"/>
                <a:cs typeface="Arial"/>
              </a:rPr>
              <a:t> </a:t>
            </a:r>
            <a:r>
              <a:rPr sz="2000" spc="-70" dirty="0">
                <a:latin typeface="Arial"/>
                <a:cs typeface="Arial"/>
              </a:rPr>
              <a:t>and</a:t>
            </a:r>
            <a:r>
              <a:rPr sz="2000" spc="20" dirty="0">
                <a:latin typeface="Arial"/>
                <a:cs typeface="Arial"/>
              </a:rPr>
              <a:t> </a:t>
            </a:r>
            <a:r>
              <a:rPr sz="2000" spc="-95" dirty="0">
                <a:latin typeface="Arial"/>
                <a:cs typeface="Arial"/>
              </a:rPr>
              <a:t>other</a:t>
            </a:r>
            <a:r>
              <a:rPr sz="2000" spc="-15" dirty="0">
                <a:latin typeface="Arial"/>
                <a:cs typeface="Arial"/>
              </a:rPr>
              <a:t> </a:t>
            </a:r>
            <a:r>
              <a:rPr sz="2000" spc="-70" dirty="0">
                <a:latin typeface="Arial"/>
                <a:cs typeface="Arial"/>
              </a:rPr>
              <a:t>fields</a:t>
            </a:r>
            <a:r>
              <a:rPr sz="2000" spc="-30" dirty="0">
                <a:latin typeface="Arial"/>
                <a:cs typeface="Arial"/>
              </a:rPr>
              <a:t> </a:t>
            </a:r>
            <a:r>
              <a:rPr sz="2000" dirty="0">
                <a:latin typeface="Arial"/>
                <a:cs typeface="Arial"/>
              </a:rPr>
              <a:t>of</a:t>
            </a:r>
            <a:r>
              <a:rPr sz="2000" spc="80" dirty="0">
                <a:latin typeface="Arial"/>
                <a:cs typeface="Arial"/>
              </a:rPr>
              <a:t> </a:t>
            </a:r>
            <a:r>
              <a:rPr sz="2000" spc="-100" dirty="0">
                <a:latin typeface="Arial"/>
                <a:cs typeface="Arial"/>
              </a:rPr>
              <a:t>materials</a:t>
            </a:r>
            <a:r>
              <a:rPr sz="2000" spc="-10" dirty="0">
                <a:latin typeface="Arial"/>
                <a:cs typeface="Arial"/>
              </a:rPr>
              <a:t> </a:t>
            </a:r>
            <a:r>
              <a:rPr sz="2000" spc="-190" dirty="0">
                <a:latin typeface="Arial"/>
                <a:cs typeface="Arial"/>
              </a:rPr>
              <a:t>science</a:t>
            </a:r>
            <a:r>
              <a:rPr sz="2000" spc="10" dirty="0">
                <a:latin typeface="Arial"/>
                <a:cs typeface="Arial"/>
              </a:rPr>
              <a:t> </a:t>
            </a:r>
            <a:r>
              <a:rPr sz="2000" spc="-25" dirty="0">
                <a:latin typeface="Arial"/>
                <a:cs typeface="Arial"/>
              </a:rPr>
              <a:t>and </a:t>
            </a:r>
            <a:r>
              <a:rPr sz="2000" spc="-10" dirty="0">
                <a:latin typeface="Arial"/>
                <a:cs typeface="Arial"/>
              </a:rPr>
              <a:t>technology</a:t>
            </a:r>
            <a:endParaRPr sz="2000">
              <a:latin typeface="Arial"/>
              <a:cs typeface="Arial"/>
            </a:endParaRPr>
          </a:p>
        </p:txBody>
      </p:sp>
      <p:pic>
        <p:nvPicPr>
          <p:cNvPr id="5" name="object 5"/>
          <p:cNvPicPr/>
          <p:nvPr/>
        </p:nvPicPr>
        <p:blipFill>
          <a:blip r:embed="rId3" cstate="print"/>
          <a:stretch>
            <a:fillRect/>
          </a:stretch>
        </p:blipFill>
        <p:spPr>
          <a:xfrm>
            <a:off x="762000" y="2590800"/>
            <a:ext cx="2143125" cy="2143125"/>
          </a:xfrm>
          <a:prstGeom prst="rect">
            <a:avLst/>
          </a:prstGeom>
        </p:spPr>
      </p:pic>
      <p:pic>
        <p:nvPicPr>
          <p:cNvPr id="6" name="object 6"/>
          <p:cNvPicPr/>
          <p:nvPr/>
        </p:nvPicPr>
        <p:blipFill>
          <a:blip r:embed="rId4" cstate="print"/>
          <a:stretch>
            <a:fillRect/>
          </a:stretch>
        </p:blipFill>
        <p:spPr>
          <a:xfrm>
            <a:off x="4267200" y="2417698"/>
            <a:ext cx="2143125" cy="21431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3400" y="1600263"/>
            <a:ext cx="4773676" cy="4525899"/>
          </a:xfrm>
          <a:prstGeom prst="rect">
            <a:avLst/>
          </a:prstGeom>
        </p:spPr>
      </p:pic>
      <p:sp>
        <p:nvSpPr>
          <p:cNvPr id="3" name="object 3"/>
          <p:cNvSpPr txBox="1"/>
          <p:nvPr/>
        </p:nvSpPr>
        <p:spPr>
          <a:xfrm>
            <a:off x="5566028" y="2556607"/>
            <a:ext cx="2911475" cy="2525395"/>
          </a:xfrm>
          <a:prstGeom prst="rect">
            <a:avLst/>
          </a:prstGeom>
        </p:spPr>
        <p:txBody>
          <a:bodyPr vert="horz" wrap="square" lIns="0" tIns="73025" rIns="0" bIns="0" rtlCol="0">
            <a:spAutoFit/>
          </a:bodyPr>
          <a:lstStyle/>
          <a:p>
            <a:pPr marL="12700">
              <a:lnSpc>
                <a:spcPct val="100000"/>
              </a:lnSpc>
              <a:spcBef>
                <a:spcPts val="575"/>
              </a:spcBef>
            </a:pPr>
            <a:r>
              <a:rPr sz="2000" u="sng" spc="-20" dirty="0">
                <a:uFill>
                  <a:solidFill>
                    <a:srgbClr val="000000"/>
                  </a:solidFill>
                </a:uFill>
                <a:latin typeface="Arial"/>
                <a:cs typeface="Arial"/>
              </a:rPr>
              <a:t>Single-</a:t>
            </a:r>
            <a:r>
              <a:rPr sz="2000" u="sng" spc="-10" dirty="0">
                <a:uFill>
                  <a:solidFill>
                    <a:srgbClr val="000000"/>
                  </a:solidFill>
                </a:uFill>
                <a:latin typeface="Arial"/>
                <a:cs typeface="Arial"/>
              </a:rPr>
              <a:t>walled</a:t>
            </a:r>
            <a:endParaRPr sz="2000">
              <a:latin typeface="Arial"/>
              <a:cs typeface="Arial"/>
            </a:endParaRPr>
          </a:p>
          <a:p>
            <a:pPr marL="152400">
              <a:lnSpc>
                <a:spcPct val="100000"/>
              </a:lnSpc>
              <a:spcBef>
                <a:spcPts val="484"/>
              </a:spcBef>
            </a:pPr>
            <a:r>
              <a:rPr sz="2000" u="sng" dirty="0">
                <a:uFill>
                  <a:solidFill>
                    <a:srgbClr val="000000"/>
                  </a:solidFill>
                </a:uFill>
                <a:latin typeface="Arial"/>
                <a:cs typeface="Arial"/>
              </a:rPr>
              <a:t>carbon</a:t>
            </a:r>
            <a:r>
              <a:rPr sz="2000" u="sng" spc="-45" dirty="0">
                <a:uFill>
                  <a:solidFill>
                    <a:srgbClr val="000000"/>
                  </a:solidFill>
                </a:uFill>
                <a:latin typeface="Arial"/>
                <a:cs typeface="Arial"/>
              </a:rPr>
              <a:t> </a:t>
            </a:r>
            <a:r>
              <a:rPr sz="2000" u="sng" spc="-10" dirty="0">
                <a:uFill>
                  <a:solidFill>
                    <a:srgbClr val="000000"/>
                  </a:solidFill>
                </a:uFill>
                <a:latin typeface="Arial"/>
                <a:cs typeface="Arial"/>
              </a:rPr>
              <a:t>nanotubes:</a:t>
            </a:r>
            <a:endParaRPr sz="2000">
              <a:latin typeface="Arial"/>
              <a:cs typeface="Arial"/>
            </a:endParaRPr>
          </a:p>
          <a:p>
            <a:pPr marL="170180" indent="-157480">
              <a:lnSpc>
                <a:spcPct val="100000"/>
              </a:lnSpc>
              <a:spcBef>
                <a:spcPts val="480"/>
              </a:spcBef>
              <a:buChar char="•"/>
              <a:tabLst>
                <a:tab pos="170180" algn="l"/>
              </a:tabLst>
            </a:pPr>
            <a:r>
              <a:rPr sz="2000" dirty="0">
                <a:latin typeface="Arial"/>
                <a:cs typeface="Arial"/>
              </a:rPr>
              <a:t>armchair</a:t>
            </a:r>
            <a:r>
              <a:rPr sz="2000" spc="-35" dirty="0">
                <a:latin typeface="Arial"/>
                <a:cs typeface="Arial"/>
              </a:rPr>
              <a:t> </a:t>
            </a:r>
            <a:r>
              <a:rPr sz="2000" dirty="0">
                <a:latin typeface="Arial"/>
                <a:cs typeface="Arial"/>
              </a:rPr>
              <a:t>-</a:t>
            </a:r>
            <a:r>
              <a:rPr sz="2000" spc="-20" dirty="0">
                <a:latin typeface="Arial"/>
                <a:cs typeface="Arial"/>
              </a:rPr>
              <a:t> </a:t>
            </a:r>
            <a:r>
              <a:rPr sz="2000" spc="-10" dirty="0">
                <a:latin typeface="Arial"/>
                <a:cs typeface="Arial"/>
              </a:rPr>
              <a:t>metallic</a:t>
            </a:r>
            <a:endParaRPr sz="2000">
              <a:latin typeface="Arial"/>
              <a:cs typeface="Arial"/>
            </a:endParaRPr>
          </a:p>
          <a:p>
            <a:pPr marL="170180" indent="-157480">
              <a:lnSpc>
                <a:spcPct val="100000"/>
              </a:lnSpc>
              <a:spcBef>
                <a:spcPts val="480"/>
              </a:spcBef>
              <a:buChar char="•"/>
              <a:tabLst>
                <a:tab pos="170180" algn="l"/>
              </a:tabLst>
            </a:pPr>
            <a:r>
              <a:rPr sz="2000" dirty="0">
                <a:latin typeface="Arial"/>
                <a:cs typeface="Arial"/>
              </a:rPr>
              <a:t>zigzag</a:t>
            </a:r>
            <a:r>
              <a:rPr sz="2000" spc="-40" dirty="0">
                <a:latin typeface="Arial"/>
                <a:cs typeface="Arial"/>
              </a:rPr>
              <a:t> </a:t>
            </a:r>
            <a:r>
              <a:rPr sz="2000" dirty="0">
                <a:latin typeface="Arial"/>
                <a:cs typeface="Arial"/>
              </a:rPr>
              <a:t>-</a:t>
            </a:r>
            <a:r>
              <a:rPr sz="2000" spc="-35" dirty="0">
                <a:latin typeface="Arial"/>
                <a:cs typeface="Arial"/>
              </a:rPr>
              <a:t> </a:t>
            </a:r>
            <a:r>
              <a:rPr sz="2000" spc="-10" dirty="0">
                <a:latin typeface="Arial"/>
                <a:cs typeface="Arial"/>
              </a:rPr>
              <a:t>semiconducting</a:t>
            </a:r>
            <a:endParaRPr sz="2000">
              <a:latin typeface="Arial"/>
              <a:cs typeface="Arial"/>
            </a:endParaRPr>
          </a:p>
          <a:p>
            <a:pPr marL="170180" indent="-157480">
              <a:lnSpc>
                <a:spcPct val="100000"/>
              </a:lnSpc>
              <a:spcBef>
                <a:spcPts val="480"/>
              </a:spcBef>
              <a:buChar char="•"/>
              <a:tabLst>
                <a:tab pos="170180" algn="l"/>
              </a:tabLst>
            </a:pPr>
            <a:r>
              <a:rPr sz="2000" dirty="0">
                <a:latin typeface="Arial"/>
                <a:cs typeface="Arial"/>
              </a:rPr>
              <a:t>chiral</a:t>
            </a:r>
            <a:r>
              <a:rPr sz="2000" spc="-35" dirty="0">
                <a:latin typeface="Arial"/>
                <a:cs typeface="Arial"/>
              </a:rPr>
              <a:t> </a:t>
            </a:r>
            <a:r>
              <a:rPr sz="2000" dirty="0">
                <a:latin typeface="Arial"/>
                <a:cs typeface="Arial"/>
              </a:rPr>
              <a:t>-</a:t>
            </a:r>
            <a:r>
              <a:rPr sz="2000" spc="-35" dirty="0">
                <a:latin typeface="Arial"/>
                <a:cs typeface="Arial"/>
              </a:rPr>
              <a:t> </a:t>
            </a:r>
            <a:r>
              <a:rPr sz="2000" spc="-10" dirty="0">
                <a:latin typeface="Arial"/>
                <a:cs typeface="Arial"/>
              </a:rPr>
              <a:t>semiconducting</a:t>
            </a:r>
            <a:endParaRPr sz="2000">
              <a:latin typeface="Arial"/>
              <a:cs typeface="Arial"/>
            </a:endParaRPr>
          </a:p>
          <a:p>
            <a:pPr>
              <a:lnSpc>
                <a:spcPct val="100000"/>
              </a:lnSpc>
              <a:spcBef>
                <a:spcPts val="580"/>
              </a:spcBef>
              <a:buFont typeface="Arial"/>
              <a:buChar char="•"/>
            </a:pPr>
            <a:endParaRPr sz="2000">
              <a:latin typeface="Arial"/>
              <a:cs typeface="Arial"/>
            </a:endParaRPr>
          </a:p>
          <a:p>
            <a:pPr marL="170180" indent="-157480">
              <a:lnSpc>
                <a:spcPct val="100000"/>
              </a:lnSpc>
              <a:buChar char="•"/>
              <a:tabLst>
                <a:tab pos="170180" algn="l"/>
              </a:tabLst>
            </a:pPr>
            <a:r>
              <a:rPr sz="2000" spc="-10" dirty="0">
                <a:latin typeface="Arial"/>
                <a:cs typeface="Arial"/>
              </a:rPr>
              <a:t>multi-</a:t>
            </a:r>
            <a:r>
              <a:rPr sz="2000" dirty="0">
                <a:latin typeface="Arial"/>
                <a:cs typeface="Arial"/>
              </a:rPr>
              <a:t>walled</a:t>
            </a:r>
            <a:r>
              <a:rPr sz="2000" spc="-40" dirty="0">
                <a:latin typeface="Arial"/>
                <a:cs typeface="Arial"/>
              </a:rPr>
              <a:t> </a:t>
            </a:r>
            <a:r>
              <a:rPr sz="2000" dirty="0">
                <a:latin typeface="Arial"/>
                <a:cs typeface="Arial"/>
              </a:rPr>
              <a:t>-</a:t>
            </a:r>
            <a:r>
              <a:rPr sz="2000" spc="-35" dirty="0">
                <a:latin typeface="Arial"/>
                <a:cs typeface="Arial"/>
              </a:rPr>
              <a:t> </a:t>
            </a:r>
            <a:r>
              <a:rPr sz="2000" spc="-10" dirty="0">
                <a:latin typeface="Arial"/>
                <a:cs typeface="Arial"/>
              </a:rPr>
              <a:t>metallic</a:t>
            </a:r>
            <a:endParaRPr sz="20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6513" y="948816"/>
            <a:ext cx="4403344" cy="397256"/>
          </a:xfrm>
          <a:prstGeom prst="rect">
            <a:avLst/>
          </a:prstGeom>
        </p:spPr>
      </p:pic>
      <p:sp>
        <p:nvSpPr>
          <p:cNvPr id="3" name="object 3"/>
          <p:cNvSpPr txBox="1"/>
          <p:nvPr/>
        </p:nvSpPr>
        <p:spPr>
          <a:xfrm>
            <a:off x="535940" y="1513752"/>
            <a:ext cx="4831080" cy="1781810"/>
          </a:xfrm>
          <a:prstGeom prst="rect">
            <a:avLst/>
          </a:prstGeom>
        </p:spPr>
        <p:txBody>
          <a:bodyPr vert="horz" wrap="square" lIns="0" tIns="110490" rIns="0" bIns="0" rtlCol="0">
            <a:spAutoFit/>
          </a:bodyPr>
          <a:lstStyle/>
          <a:p>
            <a:pPr marL="285115" indent="-272415">
              <a:lnSpc>
                <a:spcPct val="100000"/>
              </a:lnSpc>
              <a:spcBef>
                <a:spcPts val="870"/>
              </a:spcBef>
              <a:buClr>
                <a:srgbClr val="ACC2C8"/>
              </a:buClr>
              <a:buChar char="•"/>
              <a:tabLst>
                <a:tab pos="285115" algn="l"/>
              </a:tabLst>
            </a:pPr>
            <a:r>
              <a:rPr sz="3200" spc="-180" dirty="0">
                <a:latin typeface="Arial"/>
                <a:cs typeface="Arial"/>
              </a:rPr>
              <a:t>Arc</a:t>
            </a:r>
            <a:r>
              <a:rPr sz="3200" spc="-45" dirty="0">
                <a:latin typeface="Arial"/>
                <a:cs typeface="Arial"/>
              </a:rPr>
              <a:t> </a:t>
            </a:r>
            <a:r>
              <a:rPr sz="3200" spc="-10" dirty="0">
                <a:latin typeface="Arial"/>
                <a:cs typeface="Arial"/>
              </a:rPr>
              <a:t>Method</a:t>
            </a:r>
            <a:endParaRPr sz="3200">
              <a:latin typeface="Arial"/>
              <a:cs typeface="Arial"/>
            </a:endParaRPr>
          </a:p>
          <a:p>
            <a:pPr marL="284480" indent="-271780">
              <a:lnSpc>
                <a:spcPct val="100000"/>
              </a:lnSpc>
              <a:spcBef>
                <a:spcPts val="765"/>
              </a:spcBef>
              <a:buClr>
                <a:srgbClr val="ACC2C8"/>
              </a:buClr>
              <a:buChar char="•"/>
              <a:tabLst>
                <a:tab pos="284480" algn="l"/>
              </a:tabLst>
            </a:pPr>
            <a:r>
              <a:rPr sz="3200" spc="-260" dirty="0">
                <a:latin typeface="Arial"/>
                <a:cs typeface="Arial"/>
              </a:rPr>
              <a:t>Laser</a:t>
            </a:r>
            <a:r>
              <a:rPr sz="3200" dirty="0">
                <a:latin typeface="Arial"/>
                <a:cs typeface="Arial"/>
              </a:rPr>
              <a:t> </a:t>
            </a:r>
            <a:r>
              <a:rPr sz="3200" spc="-10" dirty="0">
                <a:latin typeface="Arial"/>
                <a:cs typeface="Arial"/>
              </a:rPr>
              <a:t>Method</a:t>
            </a:r>
            <a:endParaRPr sz="3200">
              <a:latin typeface="Arial"/>
              <a:cs typeface="Arial"/>
            </a:endParaRPr>
          </a:p>
          <a:p>
            <a:pPr marL="285115" indent="-272415">
              <a:lnSpc>
                <a:spcPct val="100000"/>
              </a:lnSpc>
              <a:spcBef>
                <a:spcPts val="770"/>
              </a:spcBef>
              <a:buClr>
                <a:srgbClr val="ACC2C8"/>
              </a:buClr>
              <a:buChar char="•"/>
              <a:tabLst>
                <a:tab pos="285115" algn="l"/>
              </a:tabLst>
            </a:pPr>
            <a:r>
              <a:rPr sz="3200" spc="-245" dirty="0">
                <a:latin typeface="Arial"/>
                <a:cs typeface="Arial"/>
              </a:rPr>
              <a:t>Chemical</a:t>
            </a:r>
            <a:r>
              <a:rPr sz="3200" spc="25" dirty="0">
                <a:latin typeface="Arial"/>
                <a:cs typeface="Arial"/>
              </a:rPr>
              <a:t> </a:t>
            </a:r>
            <a:r>
              <a:rPr sz="3200" spc="-165" dirty="0">
                <a:latin typeface="Arial"/>
                <a:cs typeface="Arial"/>
              </a:rPr>
              <a:t>deposition</a:t>
            </a:r>
            <a:r>
              <a:rPr sz="3200" spc="15" dirty="0">
                <a:latin typeface="Arial"/>
                <a:cs typeface="Arial"/>
              </a:rPr>
              <a:t> </a:t>
            </a:r>
            <a:r>
              <a:rPr sz="3200" spc="-175" dirty="0">
                <a:latin typeface="Arial"/>
                <a:cs typeface="Arial"/>
              </a:rPr>
              <a:t>method</a:t>
            </a:r>
            <a:endParaRPr sz="32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0801" y="949071"/>
            <a:ext cx="3707193" cy="316357"/>
          </a:xfrm>
          <a:prstGeom prst="rect">
            <a:avLst/>
          </a:prstGeom>
        </p:spPr>
      </p:pic>
      <p:grpSp>
        <p:nvGrpSpPr>
          <p:cNvPr id="3" name="object 3"/>
          <p:cNvGrpSpPr/>
          <p:nvPr/>
        </p:nvGrpSpPr>
        <p:grpSpPr>
          <a:xfrm>
            <a:off x="4429886" y="1122867"/>
            <a:ext cx="142875" cy="71755"/>
            <a:chOff x="4429886" y="1122867"/>
            <a:chExt cx="142875" cy="71755"/>
          </a:xfrm>
        </p:grpSpPr>
        <p:sp>
          <p:nvSpPr>
            <p:cNvPr id="4" name="object 4"/>
            <p:cNvSpPr/>
            <p:nvPr/>
          </p:nvSpPr>
          <p:spPr>
            <a:xfrm>
              <a:off x="4436744" y="1129725"/>
              <a:ext cx="128905" cy="57785"/>
            </a:xfrm>
            <a:custGeom>
              <a:avLst/>
              <a:gdLst/>
              <a:ahLst/>
              <a:cxnLst/>
              <a:rect l="l" t="t" r="r" b="b"/>
              <a:pathLst>
                <a:path w="128904" h="57784">
                  <a:moveTo>
                    <a:pt x="128816" y="0"/>
                  </a:moveTo>
                  <a:lnTo>
                    <a:pt x="0" y="0"/>
                  </a:lnTo>
                  <a:lnTo>
                    <a:pt x="0" y="57597"/>
                  </a:lnTo>
                  <a:lnTo>
                    <a:pt x="128816" y="57597"/>
                  </a:lnTo>
                  <a:lnTo>
                    <a:pt x="128816" y="0"/>
                  </a:lnTo>
                  <a:close/>
                </a:path>
              </a:pathLst>
            </a:custGeom>
            <a:solidFill>
              <a:srgbClr val="000000"/>
            </a:solidFill>
          </p:spPr>
          <p:txBody>
            <a:bodyPr wrap="square" lIns="0" tIns="0" rIns="0" bIns="0" rtlCol="0"/>
            <a:lstStyle/>
            <a:p>
              <a:endParaRPr/>
            </a:p>
          </p:txBody>
        </p:sp>
        <p:sp>
          <p:nvSpPr>
            <p:cNvPr id="5" name="object 5"/>
            <p:cNvSpPr/>
            <p:nvPr/>
          </p:nvSpPr>
          <p:spPr>
            <a:xfrm>
              <a:off x="4436744" y="1129725"/>
              <a:ext cx="128905" cy="57785"/>
            </a:xfrm>
            <a:custGeom>
              <a:avLst/>
              <a:gdLst/>
              <a:ahLst/>
              <a:cxnLst/>
              <a:rect l="l" t="t" r="r" b="b"/>
              <a:pathLst>
                <a:path w="128904" h="57784">
                  <a:moveTo>
                    <a:pt x="0" y="57597"/>
                  </a:moveTo>
                  <a:lnTo>
                    <a:pt x="128816" y="57597"/>
                  </a:lnTo>
                  <a:lnTo>
                    <a:pt x="128816" y="0"/>
                  </a:lnTo>
                  <a:lnTo>
                    <a:pt x="0" y="0"/>
                  </a:lnTo>
                  <a:lnTo>
                    <a:pt x="0" y="57597"/>
                  </a:lnTo>
                  <a:close/>
                </a:path>
              </a:pathLst>
            </a:custGeom>
            <a:ln w="13716">
              <a:solidFill>
                <a:srgbClr val="384F54"/>
              </a:solidFill>
            </a:ln>
          </p:spPr>
          <p:txBody>
            <a:bodyPr wrap="square" lIns="0" tIns="0" rIns="0" bIns="0" rtlCol="0"/>
            <a:lstStyle/>
            <a:p>
              <a:endParaRPr/>
            </a:p>
          </p:txBody>
        </p:sp>
      </p:grpSp>
      <p:pic>
        <p:nvPicPr>
          <p:cNvPr id="6" name="object 6"/>
          <p:cNvPicPr/>
          <p:nvPr/>
        </p:nvPicPr>
        <p:blipFill>
          <a:blip r:embed="rId3" cstate="print"/>
          <a:stretch>
            <a:fillRect/>
          </a:stretch>
        </p:blipFill>
        <p:spPr>
          <a:xfrm>
            <a:off x="4720463" y="949705"/>
            <a:ext cx="1268476" cy="315341"/>
          </a:xfrm>
          <a:prstGeom prst="rect">
            <a:avLst/>
          </a:prstGeom>
        </p:spPr>
      </p:pic>
      <p:pic>
        <p:nvPicPr>
          <p:cNvPr id="7" name="object 7"/>
          <p:cNvPicPr/>
          <p:nvPr/>
        </p:nvPicPr>
        <p:blipFill>
          <a:blip r:embed="rId4" cstate="print"/>
          <a:stretch>
            <a:fillRect/>
          </a:stretch>
        </p:blipFill>
        <p:spPr>
          <a:xfrm>
            <a:off x="228600" y="1752600"/>
            <a:ext cx="8610600" cy="3792601"/>
          </a:xfrm>
          <a:prstGeom prst="rect">
            <a:avLst/>
          </a:prstGeom>
        </p:spPr>
      </p:pic>
      <p:sp>
        <p:nvSpPr>
          <p:cNvPr id="8" name="object 8"/>
          <p:cNvSpPr txBox="1"/>
          <p:nvPr/>
        </p:nvSpPr>
        <p:spPr>
          <a:xfrm>
            <a:off x="3131057" y="5665723"/>
            <a:ext cx="288099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Units</a:t>
            </a:r>
            <a:r>
              <a:rPr sz="2000" spc="-40" dirty="0">
                <a:latin typeface="Arial"/>
                <a:cs typeface="Arial"/>
              </a:rPr>
              <a:t> </a:t>
            </a:r>
            <a:r>
              <a:rPr sz="2000" dirty="0">
                <a:latin typeface="Arial"/>
                <a:cs typeface="Arial"/>
              </a:rPr>
              <a:t>in</a:t>
            </a:r>
            <a:r>
              <a:rPr sz="2000" spc="-15" dirty="0">
                <a:latin typeface="Arial"/>
                <a:cs typeface="Arial"/>
              </a:rPr>
              <a:t> </a:t>
            </a:r>
            <a:r>
              <a:rPr sz="2000" dirty="0">
                <a:latin typeface="Arial"/>
                <a:cs typeface="Arial"/>
              </a:rPr>
              <a:t>nanometers</a:t>
            </a:r>
            <a:r>
              <a:rPr sz="2000" spc="-65" dirty="0">
                <a:latin typeface="Arial"/>
                <a:cs typeface="Arial"/>
              </a:rPr>
              <a:t> </a:t>
            </a:r>
            <a:r>
              <a:rPr sz="2000" spc="-20" dirty="0">
                <a:latin typeface="Arial"/>
                <a:cs typeface="Arial"/>
              </a:rPr>
              <a:t>(µm)</a:t>
            </a:r>
            <a:endParaRPr sz="20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555840" y="949705"/>
            <a:ext cx="2217331" cy="315722"/>
          </a:xfrm>
          <a:prstGeom prst="rect">
            <a:avLst/>
          </a:prstGeom>
        </p:spPr>
      </p:pic>
      <p:sp>
        <p:nvSpPr>
          <p:cNvPr id="3" name="object 3"/>
          <p:cNvSpPr txBox="1"/>
          <p:nvPr/>
        </p:nvSpPr>
        <p:spPr>
          <a:xfrm>
            <a:off x="3657600" y="685800"/>
            <a:ext cx="5164899" cy="5881097"/>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ACC2C8"/>
              </a:buClr>
              <a:buChar char="•"/>
              <a:tabLst>
                <a:tab pos="286385" algn="l"/>
              </a:tabLst>
            </a:pPr>
            <a:r>
              <a:rPr sz="1800" spc="-204" dirty="0">
                <a:latin typeface="Arial"/>
                <a:cs typeface="Arial"/>
              </a:rPr>
              <a:t>The</a:t>
            </a:r>
            <a:r>
              <a:rPr sz="1800" spc="80" dirty="0">
                <a:latin typeface="Arial"/>
                <a:cs typeface="Arial"/>
              </a:rPr>
              <a:t> </a:t>
            </a:r>
            <a:r>
              <a:rPr sz="1800" spc="-70" dirty="0">
                <a:latin typeface="Arial"/>
                <a:cs typeface="Arial"/>
              </a:rPr>
              <a:t>carbon</a:t>
            </a:r>
            <a:r>
              <a:rPr sz="1800" spc="-55" dirty="0">
                <a:latin typeface="Arial"/>
                <a:cs typeface="Arial"/>
              </a:rPr>
              <a:t> </a:t>
            </a:r>
            <a:r>
              <a:rPr sz="1800" dirty="0">
                <a:latin typeface="Arial"/>
                <a:cs typeface="Arial"/>
              </a:rPr>
              <a:t>arc</a:t>
            </a:r>
            <a:r>
              <a:rPr sz="1800" spc="-75" dirty="0">
                <a:latin typeface="Arial"/>
                <a:cs typeface="Arial"/>
              </a:rPr>
              <a:t> </a:t>
            </a:r>
            <a:r>
              <a:rPr sz="1800" spc="-85" dirty="0">
                <a:latin typeface="Arial"/>
                <a:cs typeface="Arial"/>
              </a:rPr>
              <a:t>discharge</a:t>
            </a:r>
            <a:r>
              <a:rPr sz="1800" spc="-15" dirty="0">
                <a:latin typeface="Arial"/>
                <a:cs typeface="Arial"/>
              </a:rPr>
              <a:t> </a:t>
            </a:r>
            <a:r>
              <a:rPr sz="1800" spc="-105" dirty="0">
                <a:latin typeface="Arial"/>
                <a:cs typeface="Arial"/>
              </a:rPr>
              <a:t>method,</a:t>
            </a:r>
            <a:r>
              <a:rPr sz="1800" spc="-10" dirty="0">
                <a:latin typeface="Arial"/>
                <a:cs typeface="Arial"/>
              </a:rPr>
              <a:t> initially</a:t>
            </a:r>
            <a:r>
              <a:rPr sz="1800" dirty="0">
                <a:latin typeface="Arial"/>
                <a:cs typeface="Arial"/>
              </a:rPr>
              <a:t> </a:t>
            </a:r>
            <a:r>
              <a:rPr sz="1800" spc="-125" dirty="0">
                <a:latin typeface="Arial"/>
                <a:cs typeface="Arial"/>
              </a:rPr>
              <a:t>used</a:t>
            </a:r>
            <a:r>
              <a:rPr sz="1800" dirty="0">
                <a:latin typeface="Arial"/>
                <a:cs typeface="Arial"/>
              </a:rPr>
              <a:t> for</a:t>
            </a:r>
            <a:r>
              <a:rPr sz="1800" spc="-20" dirty="0">
                <a:latin typeface="Arial"/>
                <a:cs typeface="Arial"/>
              </a:rPr>
              <a:t> </a:t>
            </a:r>
            <a:r>
              <a:rPr sz="1800" spc="-80" dirty="0">
                <a:latin typeface="Arial"/>
                <a:cs typeface="Arial"/>
              </a:rPr>
              <a:t>producing</a:t>
            </a:r>
            <a:r>
              <a:rPr sz="1800" spc="-15" dirty="0">
                <a:latin typeface="Arial"/>
                <a:cs typeface="Arial"/>
              </a:rPr>
              <a:t> </a:t>
            </a:r>
            <a:r>
              <a:rPr sz="1800" dirty="0">
                <a:latin typeface="Arial"/>
                <a:cs typeface="Arial"/>
              </a:rPr>
              <a:t>C60</a:t>
            </a:r>
            <a:r>
              <a:rPr sz="1800" spc="-15" dirty="0">
                <a:latin typeface="Arial"/>
                <a:cs typeface="Arial"/>
              </a:rPr>
              <a:t> </a:t>
            </a:r>
            <a:r>
              <a:rPr sz="1800" spc="-90" dirty="0">
                <a:latin typeface="Arial"/>
                <a:cs typeface="Arial"/>
              </a:rPr>
              <a:t>fullerenes,</a:t>
            </a:r>
            <a:r>
              <a:rPr sz="1800" spc="-10" dirty="0">
                <a:latin typeface="Arial"/>
                <a:cs typeface="Arial"/>
              </a:rPr>
              <a:t> </a:t>
            </a:r>
            <a:r>
              <a:rPr lang="en-IN" sz="1800" spc="-10" dirty="0">
                <a:latin typeface="Arial"/>
                <a:cs typeface="Arial"/>
              </a:rPr>
              <a:t>perhaps its most common method to produc</a:t>
            </a:r>
            <a:r>
              <a:rPr lang="en-IN" spc="-10" dirty="0">
                <a:latin typeface="Arial"/>
                <a:cs typeface="Arial"/>
              </a:rPr>
              <a:t>e CNTS</a:t>
            </a:r>
            <a:endParaRPr lang="en-US" spc="-10" dirty="0">
              <a:latin typeface="Arial"/>
              <a:cs typeface="Arial"/>
            </a:endParaRPr>
          </a:p>
          <a:p>
            <a:pPr marL="286385" marR="5080" indent="-274320" algn="just">
              <a:lnSpc>
                <a:spcPct val="100000"/>
              </a:lnSpc>
              <a:spcBef>
                <a:spcPts val="100"/>
              </a:spcBef>
              <a:buClr>
                <a:srgbClr val="ACC2C8"/>
              </a:buClr>
              <a:buChar char="•"/>
              <a:tabLst>
                <a:tab pos="286385" algn="l"/>
              </a:tabLst>
            </a:pPr>
            <a:r>
              <a:rPr lang="en-US" sz="1800" spc="-220" dirty="0">
                <a:solidFill>
                  <a:schemeClr val="tx1"/>
                </a:solidFill>
                <a:latin typeface="Arial"/>
                <a:cs typeface="Arial"/>
              </a:rPr>
              <a:t>1. </a:t>
            </a:r>
            <a:r>
              <a:rPr sz="1800" spc="-220" dirty="0">
                <a:latin typeface="Arial"/>
                <a:cs typeface="Arial"/>
              </a:rPr>
              <a:t>This</a:t>
            </a:r>
            <a:r>
              <a:rPr sz="1800" spc="95" dirty="0">
                <a:latin typeface="Arial"/>
                <a:cs typeface="Arial"/>
              </a:rPr>
              <a:t> </a:t>
            </a:r>
            <a:r>
              <a:rPr sz="1800" spc="-114" dirty="0">
                <a:latin typeface="Arial"/>
                <a:cs typeface="Arial"/>
              </a:rPr>
              <a:t>method</a:t>
            </a:r>
            <a:r>
              <a:rPr sz="1800" spc="-10" dirty="0">
                <a:latin typeface="Arial"/>
                <a:cs typeface="Arial"/>
              </a:rPr>
              <a:t> </a:t>
            </a:r>
            <a:r>
              <a:rPr sz="1800" spc="-105" dirty="0">
                <a:latin typeface="Arial"/>
                <a:cs typeface="Arial"/>
              </a:rPr>
              <a:t>creates</a:t>
            </a:r>
            <a:r>
              <a:rPr sz="1800" spc="-20" dirty="0">
                <a:latin typeface="Arial"/>
                <a:cs typeface="Arial"/>
              </a:rPr>
              <a:t> </a:t>
            </a:r>
            <a:r>
              <a:rPr sz="1800" spc="-280" dirty="0">
                <a:latin typeface="Arial"/>
                <a:cs typeface="Arial"/>
              </a:rPr>
              <a:t>CNTs</a:t>
            </a:r>
            <a:r>
              <a:rPr sz="1800" spc="155" dirty="0">
                <a:latin typeface="Arial"/>
                <a:cs typeface="Arial"/>
              </a:rPr>
              <a:t> </a:t>
            </a:r>
            <a:r>
              <a:rPr sz="1800" spc="-110" dirty="0">
                <a:latin typeface="Arial"/>
                <a:cs typeface="Arial"/>
              </a:rPr>
              <a:t>through</a:t>
            </a:r>
            <a:r>
              <a:rPr sz="1800" spc="-15" dirty="0">
                <a:latin typeface="Arial"/>
                <a:cs typeface="Arial"/>
              </a:rPr>
              <a:t> </a:t>
            </a:r>
            <a:r>
              <a:rPr sz="1800" spc="-20" dirty="0">
                <a:latin typeface="Arial"/>
                <a:cs typeface="Arial"/>
              </a:rPr>
              <a:t>arc- </a:t>
            </a:r>
            <a:r>
              <a:rPr sz="1800" spc="-45" dirty="0">
                <a:latin typeface="Arial"/>
                <a:cs typeface="Arial"/>
              </a:rPr>
              <a:t>vaporization</a:t>
            </a:r>
            <a:r>
              <a:rPr sz="1800" spc="5" dirty="0">
                <a:latin typeface="Arial"/>
                <a:cs typeface="Arial"/>
              </a:rPr>
              <a:t> </a:t>
            </a:r>
            <a:r>
              <a:rPr sz="1800" dirty="0">
                <a:latin typeface="Arial"/>
                <a:cs typeface="Arial"/>
              </a:rPr>
              <a:t>of</a:t>
            </a:r>
            <a:r>
              <a:rPr sz="1800" spc="30" dirty="0">
                <a:latin typeface="Arial"/>
                <a:cs typeface="Arial"/>
              </a:rPr>
              <a:t> </a:t>
            </a:r>
            <a:r>
              <a:rPr sz="1800" dirty="0">
                <a:solidFill>
                  <a:srgbClr val="FF0000"/>
                </a:solidFill>
                <a:latin typeface="Arial"/>
                <a:cs typeface="Arial"/>
              </a:rPr>
              <a:t>two</a:t>
            </a:r>
            <a:r>
              <a:rPr sz="1800" spc="5" dirty="0">
                <a:solidFill>
                  <a:srgbClr val="FF0000"/>
                </a:solidFill>
                <a:latin typeface="Arial"/>
                <a:cs typeface="Arial"/>
              </a:rPr>
              <a:t> </a:t>
            </a:r>
            <a:r>
              <a:rPr sz="1800" spc="-50" dirty="0">
                <a:solidFill>
                  <a:srgbClr val="FF0000"/>
                </a:solidFill>
                <a:latin typeface="Arial"/>
                <a:cs typeface="Arial"/>
              </a:rPr>
              <a:t>carbon</a:t>
            </a:r>
            <a:r>
              <a:rPr sz="1800" spc="5" dirty="0">
                <a:solidFill>
                  <a:srgbClr val="FF0000"/>
                </a:solidFill>
                <a:latin typeface="Arial"/>
                <a:cs typeface="Arial"/>
              </a:rPr>
              <a:t> </a:t>
            </a:r>
            <a:r>
              <a:rPr sz="1800" spc="-50" dirty="0">
                <a:solidFill>
                  <a:srgbClr val="FF0000"/>
                </a:solidFill>
                <a:latin typeface="Arial"/>
                <a:cs typeface="Arial"/>
              </a:rPr>
              <a:t>rods</a:t>
            </a:r>
            <a:r>
              <a:rPr sz="1800" spc="-5" dirty="0">
                <a:solidFill>
                  <a:srgbClr val="FF0000"/>
                </a:solidFill>
                <a:latin typeface="Arial"/>
                <a:cs typeface="Arial"/>
              </a:rPr>
              <a:t> </a:t>
            </a:r>
            <a:r>
              <a:rPr sz="1800" dirty="0">
                <a:solidFill>
                  <a:srgbClr val="FF0000"/>
                </a:solidFill>
                <a:latin typeface="Arial"/>
                <a:cs typeface="Arial"/>
              </a:rPr>
              <a:t>placed </a:t>
            </a:r>
            <a:r>
              <a:rPr sz="1800" dirty="0">
                <a:latin typeface="Arial"/>
                <a:cs typeface="Arial"/>
              </a:rPr>
              <a:t>end</a:t>
            </a:r>
            <a:r>
              <a:rPr sz="1800" spc="5" dirty="0">
                <a:latin typeface="Arial"/>
                <a:cs typeface="Arial"/>
              </a:rPr>
              <a:t> </a:t>
            </a:r>
            <a:r>
              <a:rPr sz="1800" dirty="0">
                <a:latin typeface="Arial"/>
                <a:cs typeface="Arial"/>
              </a:rPr>
              <a:t>to </a:t>
            </a:r>
            <a:r>
              <a:rPr sz="1800" spc="-25" dirty="0">
                <a:latin typeface="Arial"/>
                <a:cs typeface="Arial"/>
              </a:rPr>
              <a:t>end,</a:t>
            </a:r>
            <a:r>
              <a:rPr sz="1800" dirty="0">
                <a:latin typeface="Arial"/>
                <a:cs typeface="Arial"/>
              </a:rPr>
              <a:t> </a:t>
            </a:r>
            <a:r>
              <a:rPr sz="1800" spc="-35" dirty="0">
                <a:latin typeface="Arial"/>
                <a:cs typeface="Arial"/>
              </a:rPr>
              <a:t>separated</a:t>
            </a:r>
            <a:r>
              <a:rPr sz="1800" spc="5" dirty="0">
                <a:latin typeface="Arial"/>
                <a:cs typeface="Arial"/>
              </a:rPr>
              <a:t> </a:t>
            </a:r>
            <a:r>
              <a:rPr sz="1800" dirty="0">
                <a:latin typeface="Arial"/>
                <a:cs typeface="Arial"/>
              </a:rPr>
              <a:t>by </a:t>
            </a:r>
            <a:r>
              <a:rPr sz="1800" spc="-30" dirty="0">
                <a:latin typeface="Arial"/>
                <a:cs typeface="Arial"/>
              </a:rPr>
              <a:t>approximately </a:t>
            </a:r>
            <a:r>
              <a:rPr sz="1800" spc="-85" dirty="0">
                <a:solidFill>
                  <a:srgbClr val="FF0000"/>
                </a:solidFill>
                <a:latin typeface="Arial"/>
                <a:cs typeface="Arial"/>
              </a:rPr>
              <a:t>1mm</a:t>
            </a:r>
            <a:r>
              <a:rPr sz="1800" spc="-85" dirty="0">
                <a:latin typeface="Arial"/>
                <a:cs typeface="Arial"/>
              </a:rPr>
              <a:t>,</a:t>
            </a:r>
            <a:r>
              <a:rPr sz="1800" spc="80" dirty="0">
                <a:latin typeface="Arial"/>
                <a:cs typeface="Arial"/>
              </a:rPr>
              <a:t> </a:t>
            </a:r>
            <a:r>
              <a:rPr sz="1800" dirty="0">
                <a:latin typeface="Arial"/>
                <a:cs typeface="Arial"/>
              </a:rPr>
              <a:t>in</a:t>
            </a:r>
            <a:r>
              <a:rPr sz="1800" spc="80" dirty="0">
                <a:latin typeface="Arial"/>
                <a:cs typeface="Arial"/>
              </a:rPr>
              <a:t> </a:t>
            </a:r>
            <a:r>
              <a:rPr sz="1800" dirty="0">
                <a:latin typeface="Arial"/>
                <a:cs typeface="Arial"/>
              </a:rPr>
              <a:t>an</a:t>
            </a:r>
            <a:r>
              <a:rPr sz="1800" spc="85" dirty="0">
                <a:latin typeface="Arial"/>
                <a:cs typeface="Arial"/>
              </a:rPr>
              <a:t> </a:t>
            </a:r>
            <a:r>
              <a:rPr sz="1800" spc="-110" dirty="0">
                <a:latin typeface="Arial"/>
                <a:cs typeface="Arial"/>
              </a:rPr>
              <a:t>enclosure</a:t>
            </a:r>
            <a:r>
              <a:rPr sz="1800" spc="85" dirty="0">
                <a:latin typeface="Arial"/>
                <a:cs typeface="Arial"/>
              </a:rPr>
              <a:t> </a:t>
            </a:r>
            <a:r>
              <a:rPr sz="1800" dirty="0">
                <a:latin typeface="Arial"/>
                <a:cs typeface="Arial"/>
              </a:rPr>
              <a:t>that</a:t>
            </a:r>
            <a:r>
              <a:rPr sz="1800" spc="85" dirty="0">
                <a:latin typeface="Arial"/>
                <a:cs typeface="Arial"/>
              </a:rPr>
              <a:t> </a:t>
            </a:r>
            <a:r>
              <a:rPr sz="1800" dirty="0">
                <a:latin typeface="Arial"/>
                <a:cs typeface="Arial"/>
              </a:rPr>
              <a:t>is</a:t>
            </a:r>
            <a:r>
              <a:rPr sz="1800" spc="85" dirty="0">
                <a:latin typeface="Arial"/>
                <a:cs typeface="Arial"/>
              </a:rPr>
              <a:t> </a:t>
            </a:r>
            <a:r>
              <a:rPr sz="1800" spc="-50" dirty="0">
                <a:latin typeface="Arial"/>
                <a:cs typeface="Arial"/>
              </a:rPr>
              <a:t>usually</a:t>
            </a:r>
            <a:r>
              <a:rPr sz="1800" spc="80" dirty="0">
                <a:latin typeface="Arial"/>
                <a:cs typeface="Arial"/>
              </a:rPr>
              <a:t> </a:t>
            </a:r>
            <a:r>
              <a:rPr sz="1800" dirty="0">
                <a:latin typeface="Arial"/>
                <a:cs typeface="Arial"/>
              </a:rPr>
              <a:t>filled</a:t>
            </a:r>
            <a:r>
              <a:rPr sz="1800" spc="85" dirty="0">
                <a:latin typeface="Arial"/>
                <a:cs typeface="Arial"/>
              </a:rPr>
              <a:t> </a:t>
            </a:r>
            <a:r>
              <a:rPr sz="1800" dirty="0">
                <a:latin typeface="Arial"/>
                <a:cs typeface="Arial"/>
              </a:rPr>
              <a:t>with</a:t>
            </a:r>
            <a:r>
              <a:rPr sz="1800" spc="85" dirty="0">
                <a:latin typeface="Arial"/>
                <a:cs typeface="Arial"/>
              </a:rPr>
              <a:t> </a:t>
            </a:r>
            <a:r>
              <a:rPr sz="1800" dirty="0">
                <a:solidFill>
                  <a:srgbClr val="FF0000"/>
                </a:solidFill>
                <a:latin typeface="Arial"/>
                <a:cs typeface="Arial"/>
              </a:rPr>
              <a:t>inert</a:t>
            </a:r>
            <a:r>
              <a:rPr sz="1800" spc="90" dirty="0">
                <a:solidFill>
                  <a:srgbClr val="FF0000"/>
                </a:solidFill>
                <a:latin typeface="Arial"/>
                <a:cs typeface="Arial"/>
              </a:rPr>
              <a:t> </a:t>
            </a:r>
            <a:r>
              <a:rPr sz="1800" dirty="0">
                <a:latin typeface="Arial"/>
                <a:cs typeface="Arial"/>
              </a:rPr>
              <a:t>gas</a:t>
            </a:r>
            <a:r>
              <a:rPr sz="1800" spc="85" dirty="0">
                <a:latin typeface="Arial"/>
                <a:cs typeface="Arial"/>
              </a:rPr>
              <a:t> </a:t>
            </a:r>
            <a:r>
              <a:rPr sz="1800" dirty="0">
                <a:latin typeface="Arial"/>
                <a:cs typeface="Arial"/>
              </a:rPr>
              <a:t>at</a:t>
            </a:r>
            <a:r>
              <a:rPr sz="1800" spc="85" dirty="0">
                <a:latin typeface="Arial"/>
                <a:cs typeface="Arial"/>
              </a:rPr>
              <a:t> </a:t>
            </a:r>
            <a:r>
              <a:rPr sz="1800" dirty="0">
                <a:latin typeface="Arial"/>
                <a:cs typeface="Arial"/>
              </a:rPr>
              <a:t>low</a:t>
            </a:r>
            <a:r>
              <a:rPr sz="1800" spc="80" dirty="0">
                <a:latin typeface="Arial"/>
                <a:cs typeface="Arial"/>
              </a:rPr>
              <a:t> </a:t>
            </a:r>
            <a:r>
              <a:rPr sz="1800" spc="-95" dirty="0">
                <a:latin typeface="Arial"/>
                <a:cs typeface="Arial"/>
              </a:rPr>
              <a:t>pressure.</a:t>
            </a:r>
            <a:endParaRPr lang="en-US" sz="1800" spc="-95" dirty="0">
              <a:latin typeface="Arial"/>
              <a:cs typeface="Arial"/>
            </a:endParaRPr>
          </a:p>
          <a:p>
            <a:pPr marL="286385" marR="5080" indent="-274320" algn="just">
              <a:lnSpc>
                <a:spcPct val="100000"/>
              </a:lnSpc>
              <a:spcBef>
                <a:spcPts val="100"/>
              </a:spcBef>
              <a:buClr>
                <a:srgbClr val="ACC2C8"/>
              </a:buClr>
              <a:buChar char="•"/>
              <a:tabLst>
                <a:tab pos="286385" algn="l"/>
              </a:tabLst>
            </a:pPr>
            <a:r>
              <a:rPr lang="en-US" spc="-95" dirty="0">
                <a:latin typeface="Arial"/>
                <a:cs typeface="Arial"/>
              </a:rPr>
              <a:t>2. </a:t>
            </a:r>
            <a:r>
              <a:rPr sz="1800" spc="80" dirty="0">
                <a:latin typeface="Arial"/>
                <a:cs typeface="Arial"/>
              </a:rPr>
              <a:t> </a:t>
            </a:r>
            <a:r>
              <a:rPr sz="1800" spc="-135" dirty="0">
                <a:latin typeface="Arial"/>
                <a:cs typeface="Arial"/>
              </a:rPr>
              <a:t>Recent </a:t>
            </a:r>
            <a:r>
              <a:rPr sz="1800" spc="-100" dirty="0">
                <a:latin typeface="Arial"/>
                <a:cs typeface="Arial"/>
              </a:rPr>
              <a:t>investigations</a:t>
            </a:r>
            <a:r>
              <a:rPr sz="1800" spc="-25" dirty="0">
                <a:latin typeface="Arial"/>
                <a:cs typeface="Arial"/>
              </a:rPr>
              <a:t> </a:t>
            </a:r>
            <a:r>
              <a:rPr sz="1800" spc="-90" dirty="0">
                <a:latin typeface="Arial"/>
                <a:cs typeface="Arial"/>
              </a:rPr>
              <a:t>have</a:t>
            </a:r>
            <a:r>
              <a:rPr sz="1800" spc="-35" dirty="0">
                <a:latin typeface="Arial"/>
                <a:cs typeface="Arial"/>
              </a:rPr>
              <a:t> </a:t>
            </a:r>
            <a:r>
              <a:rPr sz="1800" spc="-200" dirty="0">
                <a:latin typeface="Arial"/>
                <a:cs typeface="Arial"/>
              </a:rPr>
              <a:t>shown</a:t>
            </a:r>
            <a:r>
              <a:rPr sz="1800" spc="75" dirty="0">
                <a:latin typeface="Arial"/>
                <a:cs typeface="Arial"/>
              </a:rPr>
              <a:t> </a:t>
            </a:r>
            <a:r>
              <a:rPr sz="1800" spc="-20" dirty="0">
                <a:latin typeface="Arial"/>
                <a:cs typeface="Arial"/>
              </a:rPr>
              <a:t>that</a:t>
            </a:r>
            <a:r>
              <a:rPr sz="1800" spc="-105" dirty="0">
                <a:latin typeface="Arial"/>
                <a:cs typeface="Arial"/>
              </a:rPr>
              <a:t> </a:t>
            </a:r>
            <a:r>
              <a:rPr sz="1800" dirty="0">
                <a:latin typeface="Arial"/>
                <a:cs typeface="Arial"/>
              </a:rPr>
              <a:t>it</a:t>
            </a:r>
            <a:r>
              <a:rPr sz="1800" spc="-114" dirty="0">
                <a:latin typeface="Arial"/>
                <a:cs typeface="Arial"/>
              </a:rPr>
              <a:t> </a:t>
            </a:r>
            <a:r>
              <a:rPr sz="1800" spc="-85" dirty="0">
                <a:latin typeface="Arial"/>
                <a:cs typeface="Arial"/>
              </a:rPr>
              <a:t>is</a:t>
            </a:r>
            <a:r>
              <a:rPr sz="1800" spc="-10" dirty="0">
                <a:latin typeface="Arial"/>
                <a:cs typeface="Arial"/>
              </a:rPr>
              <a:t> </a:t>
            </a:r>
            <a:r>
              <a:rPr sz="1800" spc="-65" dirty="0">
                <a:latin typeface="Arial"/>
                <a:cs typeface="Arial"/>
              </a:rPr>
              <a:t>also</a:t>
            </a:r>
            <a:r>
              <a:rPr sz="1800" spc="-10" dirty="0">
                <a:latin typeface="Arial"/>
                <a:cs typeface="Arial"/>
              </a:rPr>
              <a:t> </a:t>
            </a:r>
            <a:r>
              <a:rPr sz="1800" spc="-95" dirty="0">
                <a:latin typeface="Arial"/>
                <a:cs typeface="Arial"/>
              </a:rPr>
              <a:t>possible</a:t>
            </a:r>
            <a:r>
              <a:rPr sz="1800" spc="-5" dirty="0">
                <a:latin typeface="Arial"/>
                <a:cs typeface="Arial"/>
              </a:rPr>
              <a:t> </a:t>
            </a:r>
            <a:r>
              <a:rPr sz="1800" dirty="0">
                <a:latin typeface="Arial"/>
                <a:cs typeface="Arial"/>
              </a:rPr>
              <a:t>to</a:t>
            </a:r>
            <a:r>
              <a:rPr sz="1800" spc="-10" dirty="0">
                <a:latin typeface="Arial"/>
                <a:cs typeface="Arial"/>
              </a:rPr>
              <a:t> </a:t>
            </a:r>
            <a:r>
              <a:rPr sz="1800" spc="-40" dirty="0">
                <a:latin typeface="Arial"/>
                <a:cs typeface="Arial"/>
              </a:rPr>
              <a:t>create</a:t>
            </a:r>
            <a:r>
              <a:rPr sz="1800" spc="-10" dirty="0">
                <a:latin typeface="Arial"/>
                <a:cs typeface="Arial"/>
              </a:rPr>
              <a:t> </a:t>
            </a:r>
            <a:r>
              <a:rPr sz="1800" spc="-275" dirty="0">
                <a:latin typeface="Arial"/>
                <a:cs typeface="Arial"/>
              </a:rPr>
              <a:t>CNTs</a:t>
            </a:r>
            <a:r>
              <a:rPr sz="1800" spc="150" dirty="0">
                <a:latin typeface="Arial"/>
                <a:cs typeface="Arial"/>
              </a:rPr>
              <a:t> </a:t>
            </a:r>
            <a:r>
              <a:rPr sz="1800" spc="-45" dirty="0">
                <a:latin typeface="Arial"/>
                <a:cs typeface="Arial"/>
              </a:rPr>
              <a:t>with</a:t>
            </a:r>
            <a:r>
              <a:rPr sz="1800" spc="-5" dirty="0">
                <a:latin typeface="Arial"/>
                <a:cs typeface="Arial"/>
              </a:rPr>
              <a:t> </a:t>
            </a:r>
            <a:r>
              <a:rPr sz="1800" spc="-50" dirty="0">
                <a:latin typeface="Arial"/>
                <a:cs typeface="Arial"/>
              </a:rPr>
              <a:t>the</a:t>
            </a:r>
            <a:r>
              <a:rPr sz="1800" spc="-15" dirty="0">
                <a:latin typeface="Arial"/>
                <a:cs typeface="Arial"/>
              </a:rPr>
              <a:t> </a:t>
            </a:r>
            <a:r>
              <a:rPr sz="1800" dirty="0">
                <a:latin typeface="Arial"/>
                <a:cs typeface="Arial"/>
              </a:rPr>
              <a:t>arc</a:t>
            </a:r>
            <a:r>
              <a:rPr sz="1800" spc="-5" dirty="0">
                <a:latin typeface="Arial"/>
                <a:cs typeface="Arial"/>
              </a:rPr>
              <a:t> </a:t>
            </a:r>
            <a:r>
              <a:rPr sz="1800" spc="-75" dirty="0">
                <a:latin typeface="Arial"/>
                <a:cs typeface="Arial"/>
              </a:rPr>
              <a:t>method in</a:t>
            </a:r>
            <a:r>
              <a:rPr sz="1800" spc="-50" dirty="0">
                <a:latin typeface="Arial"/>
                <a:cs typeface="Arial"/>
              </a:rPr>
              <a:t> </a:t>
            </a:r>
            <a:r>
              <a:rPr sz="1800" spc="-25" dirty="0">
                <a:latin typeface="Arial"/>
                <a:cs typeface="Arial"/>
              </a:rPr>
              <a:t>liquid</a:t>
            </a:r>
            <a:r>
              <a:rPr sz="1800" spc="-60" dirty="0">
                <a:latin typeface="Arial"/>
                <a:cs typeface="Arial"/>
              </a:rPr>
              <a:t> </a:t>
            </a:r>
            <a:r>
              <a:rPr sz="1800" spc="-100" dirty="0">
                <a:latin typeface="Arial"/>
                <a:cs typeface="Arial"/>
              </a:rPr>
              <a:t>nitrogen.</a:t>
            </a:r>
            <a:r>
              <a:rPr sz="1800" spc="-25" dirty="0">
                <a:latin typeface="Arial"/>
                <a:cs typeface="Arial"/>
              </a:rPr>
              <a:t> </a:t>
            </a:r>
            <a:r>
              <a:rPr sz="1800" dirty="0">
                <a:latin typeface="Arial"/>
                <a:cs typeface="Arial"/>
              </a:rPr>
              <a:t>A</a:t>
            </a:r>
            <a:r>
              <a:rPr sz="1800" spc="-35" dirty="0">
                <a:latin typeface="Arial"/>
                <a:cs typeface="Arial"/>
              </a:rPr>
              <a:t> </a:t>
            </a:r>
            <a:r>
              <a:rPr sz="1800" spc="-50" dirty="0">
                <a:latin typeface="Arial"/>
                <a:cs typeface="Arial"/>
              </a:rPr>
              <a:t>direct</a:t>
            </a:r>
            <a:r>
              <a:rPr sz="1800" spc="-30" dirty="0">
                <a:latin typeface="Arial"/>
                <a:cs typeface="Arial"/>
              </a:rPr>
              <a:t> </a:t>
            </a:r>
            <a:r>
              <a:rPr sz="1800" spc="-110" dirty="0">
                <a:latin typeface="Arial"/>
                <a:cs typeface="Arial"/>
              </a:rPr>
              <a:t>current</a:t>
            </a:r>
            <a:r>
              <a:rPr sz="1800" spc="-15" dirty="0">
                <a:latin typeface="Arial"/>
                <a:cs typeface="Arial"/>
              </a:rPr>
              <a:t> </a:t>
            </a:r>
            <a:r>
              <a:rPr sz="1800" dirty="0">
                <a:latin typeface="Arial"/>
                <a:cs typeface="Arial"/>
              </a:rPr>
              <a:t>of</a:t>
            </a:r>
            <a:r>
              <a:rPr sz="1800" spc="15" dirty="0">
                <a:latin typeface="Arial"/>
                <a:cs typeface="Arial"/>
              </a:rPr>
              <a:t> </a:t>
            </a:r>
            <a:r>
              <a:rPr sz="1800" dirty="0">
                <a:solidFill>
                  <a:srgbClr val="FF0000"/>
                </a:solidFill>
                <a:latin typeface="Arial"/>
                <a:cs typeface="Arial"/>
              </a:rPr>
              <a:t>50</a:t>
            </a:r>
            <a:r>
              <a:rPr sz="1800" spc="-35" dirty="0">
                <a:solidFill>
                  <a:srgbClr val="FF0000"/>
                </a:solidFill>
                <a:latin typeface="Arial"/>
                <a:cs typeface="Arial"/>
              </a:rPr>
              <a:t> </a:t>
            </a:r>
            <a:r>
              <a:rPr sz="1800" dirty="0">
                <a:solidFill>
                  <a:srgbClr val="FF0000"/>
                </a:solidFill>
                <a:latin typeface="Arial"/>
                <a:cs typeface="Arial"/>
              </a:rPr>
              <a:t>to</a:t>
            </a:r>
            <a:r>
              <a:rPr sz="1800" spc="-35" dirty="0">
                <a:solidFill>
                  <a:srgbClr val="FF0000"/>
                </a:solidFill>
                <a:latin typeface="Arial"/>
                <a:cs typeface="Arial"/>
              </a:rPr>
              <a:t> </a:t>
            </a:r>
            <a:r>
              <a:rPr sz="1800" spc="-30" dirty="0">
                <a:solidFill>
                  <a:srgbClr val="FF0000"/>
                </a:solidFill>
                <a:latin typeface="Arial"/>
                <a:cs typeface="Arial"/>
              </a:rPr>
              <a:t>100A</a:t>
            </a:r>
            <a:r>
              <a:rPr sz="1800" spc="-30" dirty="0">
                <a:latin typeface="Arial"/>
                <a:cs typeface="Arial"/>
              </a:rPr>
              <a:t>,</a:t>
            </a:r>
            <a:r>
              <a:rPr sz="1800" spc="-40" dirty="0">
                <a:latin typeface="Arial"/>
                <a:cs typeface="Arial"/>
              </a:rPr>
              <a:t> </a:t>
            </a:r>
            <a:r>
              <a:rPr sz="1800" spc="-75" dirty="0">
                <a:latin typeface="Arial"/>
                <a:cs typeface="Arial"/>
              </a:rPr>
              <a:t>driven</a:t>
            </a:r>
            <a:r>
              <a:rPr sz="1800" spc="-45" dirty="0">
                <a:latin typeface="Arial"/>
                <a:cs typeface="Arial"/>
              </a:rPr>
              <a:t> </a:t>
            </a:r>
            <a:r>
              <a:rPr sz="1800" dirty="0">
                <a:latin typeface="Arial"/>
                <a:cs typeface="Arial"/>
              </a:rPr>
              <a:t>by</a:t>
            </a:r>
            <a:r>
              <a:rPr sz="1800" spc="-35" dirty="0">
                <a:latin typeface="Arial"/>
                <a:cs typeface="Arial"/>
              </a:rPr>
              <a:t> </a:t>
            </a:r>
            <a:r>
              <a:rPr sz="1800" dirty="0">
                <a:latin typeface="Arial"/>
                <a:cs typeface="Arial"/>
              </a:rPr>
              <a:t>a</a:t>
            </a:r>
            <a:r>
              <a:rPr sz="1800" spc="-35" dirty="0">
                <a:latin typeface="Arial"/>
                <a:cs typeface="Arial"/>
              </a:rPr>
              <a:t> </a:t>
            </a:r>
            <a:r>
              <a:rPr sz="1800" spc="-45" dirty="0">
                <a:latin typeface="Arial"/>
                <a:cs typeface="Arial"/>
              </a:rPr>
              <a:t>potential</a:t>
            </a:r>
            <a:r>
              <a:rPr sz="1800" spc="-30" dirty="0">
                <a:latin typeface="Arial"/>
                <a:cs typeface="Arial"/>
              </a:rPr>
              <a:t> </a:t>
            </a:r>
            <a:r>
              <a:rPr sz="1800" spc="-50" dirty="0">
                <a:latin typeface="Arial"/>
                <a:cs typeface="Arial"/>
              </a:rPr>
              <a:t>difference</a:t>
            </a:r>
            <a:r>
              <a:rPr sz="1800" spc="-30" dirty="0">
                <a:latin typeface="Arial"/>
                <a:cs typeface="Arial"/>
              </a:rPr>
              <a:t> </a:t>
            </a:r>
            <a:r>
              <a:rPr sz="1800" spc="-25" dirty="0">
                <a:latin typeface="Arial"/>
                <a:cs typeface="Arial"/>
              </a:rPr>
              <a:t>of </a:t>
            </a:r>
            <a:r>
              <a:rPr sz="1800" dirty="0">
                <a:latin typeface="Arial"/>
                <a:cs typeface="Arial"/>
              </a:rPr>
              <a:t>approximately</a:t>
            </a:r>
            <a:r>
              <a:rPr sz="1800" spc="220" dirty="0">
                <a:latin typeface="Arial"/>
                <a:cs typeface="Arial"/>
              </a:rPr>
              <a:t> </a:t>
            </a:r>
            <a:r>
              <a:rPr sz="1800" dirty="0">
                <a:solidFill>
                  <a:srgbClr val="FF0000"/>
                </a:solidFill>
                <a:latin typeface="Arial"/>
                <a:cs typeface="Arial"/>
              </a:rPr>
              <a:t>20V</a:t>
            </a:r>
            <a:r>
              <a:rPr sz="1800" dirty="0">
                <a:latin typeface="Arial"/>
                <a:cs typeface="Arial"/>
              </a:rPr>
              <a:t>,</a:t>
            </a:r>
            <a:r>
              <a:rPr sz="1800" spc="220" dirty="0">
                <a:latin typeface="Arial"/>
                <a:cs typeface="Arial"/>
              </a:rPr>
              <a:t> </a:t>
            </a:r>
            <a:r>
              <a:rPr sz="1800" dirty="0">
                <a:latin typeface="Arial"/>
                <a:cs typeface="Arial"/>
              </a:rPr>
              <a:t>creates</a:t>
            </a:r>
            <a:r>
              <a:rPr sz="1800" spc="220" dirty="0">
                <a:latin typeface="Arial"/>
                <a:cs typeface="Arial"/>
              </a:rPr>
              <a:t> </a:t>
            </a:r>
            <a:r>
              <a:rPr sz="1800" dirty="0">
                <a:latin typeface="Arial"/>
                <a:cs typeface="Arial"/>
              </a:rPr>
              <a:t>a</a:t>
            </a:r>
            <a:r>
              <a:rPr sz="1800" spc="220" dirty="0">
                <a:latin typeface="Arial"/>
                <a:cs typeface="Arial"/>
              </a:rPr>
              <a:t> </a:t>
            </a:r>
            <a:r>
              <a:rPr sz="1800" dirty="0">
                <a:solidFill>
                  <a:srgbClr val="FF0000"/>
                </a:solidFill>
                <a:latin typeface="Arial"/>
                <a:cs typeface="Arial"/>
              </a:rPr>
              <a:t>high</a:t>
            </a:r>
            <a:r>
              <a:rPr sz="1800" spc="220" dirty="0">
                <a:solidFill>
                  <a:srgbClr val="FF0000"/>
                </a:solidFill>
                <a:latin typeface="Arial"/>
                <a:cs typeface="Arial"/>
              </a:rPr>
              <a:t> </a:t>
            </a:r>
            <a:r>
              <a:rPr sz="1800" spc="-10" dirty="0">
                <a:solidFill>
                  <a:srgbClr val="FF0000"/>
                </a:solidFill>
                <a:latin typeface="Arial"/>
                <a:cs typeface="Arial"/>
              </a:rPr>
              <a:t>temperature</a:t>
            </a:r>
            <a:r>
              <a:rPr sz="1800" spc="220" dirty="0">
                <a:solidFill>
                  <a:srgbClr val="FF0000"/>
                </a:solidFill>
                <a:latin typeface="Arial"/>
                <a:cs typeface="Arial"/>
              </a:rPr>
              <a:t> </a:t>
            </a:r>
            <a:r>
              <a:rPr sz="1800" dirty="0">
                <a:solidFill>
                  <a:srgbClr val="FF0000"/>
                </a:solidFill>
                <a:latin typeface="Arial"/>
                <a:cs typeface="Arial"/>
              </a:rPr>
              <a:t>discharge</a:t>
            </a:r>
            <a:r>
              <a:rPr sz="1800" spc="215" dirty="0">
                <a:solidFill>
                  <a:srgbClr val="FF0000"/>
                </a:solidFill>
                <a:latin typeface="Arial"/>
                <a:cs typeface="Arial"/>
              </a:rPr>
              <a:t> </a:t>
            </a:r>
            <a:r>
              <a:rPr sz="1800" dirty="0">
                <a:latin typeface="Arial"/>
                <a:cs typeface="Arial"/>
              </a:rPr>
              <a:t>between</a:t>
            </a:r>
            <a:r>
              <a:rPr sz="1800" spc="220" dirty="0">
                <a:latin typeface="Arial"/>
                <a:cs typeface="Arial"/>
              </a:rPr>
              <a:t> </a:t>
            </a:r>
            <a:r>
              <a:rPr sz="1800" dirty="0">
                <a:latin typeface="Arial"/>
                <a:cs typeface="Arial"/>
              </a:rPr>
              <a:t>the</a:t>
            </a:r>
            <a:r>
              <a:rPr sz="1800" spc="220" dirty="0">
                <a:latin typeface="Arial"/>
                <a:cs typeface="Arial"/>
              </a:rPr>
              <a:t> </a:t>
            </a:r>
            <a:r>
              <a:rPr sz="1800" spc="-25" dirty="0">
                <a:latin typeface="Arial"/>
                <a:cs typeface="Arial"/>
              </a:rPr>
              <a:t>two </a:t>
            </a:r>
            <a:r>
              <a:rPr sz="1800" spc="-105" dirty="0">
                <a:latin typeface="Arial"/>
                <a:cs typeface="Arial"/>
              </a:rPr>
              <a:t>electrodes.</a:t>
            </a:r>
            <a:r>
              <a:rPr sz="1800" spc="-20" dirty="0">
                <a:latin typeface="Arial"/>
                <a:cs typeface="Arial"/>
              </a:rPr>
              <a:t> </a:t>
            </a:r>
            <a:endParaRPr lang="en-US" sz="1800" spc="-20" dirty="0">
              <a:latin typeface="Arial"/>
              <a:cs typeface="Arial"/>
            </a:endParaRPr>
          </a:p>
          <a:p>
            <a:pPr marL="286385" marR="5080" indent="-274320" algn="just">
              <a:lnSpc>
                <a:spcPct val="100000"/>
              </a:lnSpc>
              <a:spcBef>
                <a:spcPts val="100"/>
              </a:spcBef>
              <a:buClr>
                <a:srgbClr val="ACC2C8"/>
              </a:buClr>
              <a:buChar char="•"/>
              <a:tabLst>
                <a:tab pos="286385" algn="l"/>
              </a:tabLst>
            </a:pPr>
            <a:r>
              <a:rPr lang="en-US" spc="-20" dirty="0">
                <a:latin typeface="Arial"/>
                <a:cs typeface="Arial"/>
              </a:rPr>
              <a:t>3. </a:t>
            </a:r>
            <a:r>
              <a:rPr sz="1800" spc="-235" dirty="0">
                <a:latin typeface="Arial"/>
                <a:cs typeface="Arial"/>
              </a:rPr>
              <a:t>The</a:t>
            </a:r>
            <a:r>
              <a:rPr sz="1800" spc="110" dirty="0">
                <a:latin typeface="Arial"/>
                <a:cs typeface="Arial"/>
              </a:rPr>
              <a:t> </a:t>
            </a:r>
            <a:r>
              <a:rPr sz="1800" spc="-95" dirty="0">
                <a:latin typeface="Arial"/>
                <a:cs typeface="Arial"/>
              </a:rPr>
              <a:t>discharge</a:t>
            </a:r>
            <a:r>
              <a:rPr sz="1800" spc="-30" dirty="0">
                <a:latin typeface="Arial"/>
                <a:cs typeface="Arial"/>
              </a:rPr>
              <a:t> </a:t>
            </a:r>
            <a:r>
              <a:rPr sz="1800" spc="-90" dirty="0">
                <a:solidFill>
                  <a:srgbClr val="FF0000"/>
                </a:solidFill>
                <a:latin typeface="Arial"/>
                <a:cs typeface="Arial"/>
              </a:rPr>
              <a:t>vaporizes</a:t>
            </a:r>
            <a:r>
              <a:rPr sz="1800" spc="-5" dirty="0">
                <a:solidFill>
                  <a:srgbClr val="FF0000"/>
                </a:solidFill>
                <a:latin typeface="Arial"/>
                <a:cs typeface="Arial"/>
              </a:rPr>
              <a:t> </a:t>
            </a:r>
            <a:r>
              <a:rPr sz="1800" spc="-80" dirty="0">
                <a:solidFill>
                  <a:srgbClr val="FF0000"/>
                </a:solidFill>
                <a:latin typeface="Arial"/>
                <a:cs typeface="Arial"/>
              </a:rPr>
              <a:t>the</a:t>
            </a:r>
            <a:r>
              <a:rPr sz="1800" spc="25" dirty="0">
                <a:solidFill>
                  <a:srgbClr val="FF0000"/>
                </a:solidFill>
                <a:latin typeface="Arial"/>
                <a:cs typeface="Arial"/>
              </a:rPr>
              <a:t> </a:t>
            </a:r>
            <a:r>
              <a:rPr sz="1800" spc="-105" dirty="0">
                <a:solidFill>
                  <a:srgbClr val="FF0000"/>
                </a:solidFill>
                <a:latin typeface="Arial"/>
                <a:cs typeface="Arial"/>
              </a:rPr>
              <a:t>surface</a:t>
            </a:r>
            <a:r>
              <a:rPr sz="1800" spc="25" dirty="0">
                <a:solidFill>
                  <a:srgbClr val="FF0000"/>
                </a:solidFill>
                <a:latin typeface="Arial"/>
                <a:cs typeface="Arial"/>
              </a:rPr>
              <a:t> </a:t>
            </a:r>
            <a:r>
              <a:rPr sz="1800" dirty="0">
                <a:latin typeface="Arial"/>
                <a:cs typeface="Arial"/>
              </a:rPr>
              <a:t>of</a:t>
            </a:r>
            <a:r>
              <a:rPr sz="1800" spc="65" dirty="0">
                <a:latin typeface="Arial"/>
                <a:cs typeface="Arial"/>
              </a:rPr>
              <a:t> </a:t>
            </a:r>
            <a:r>
              <a:rPr sz="1800" spc="-130" dirty="0">
                <a:latin typeface="Arial"/>
                <a:cs typeface="Arial"/>
              </a:rPr>
              <a:t>one</a:t>
            </a:r>
            <a:r>
              <a:rPr sz="1800" spc="30" dirty="0">
                <a:latin typeface="Arial"/>
                <a:cs typeface="Arial"/>
              </a:rPr>
              <a:t> </a:t>
            </a:r>
            <a:r>
              <a:rPr sz="1800" dirty="0">
                <a:latin typeface="Arial"/>
                <a:cs typeface="Arial"/>
              </a:rPr>
              <a:t>of</a:t>
            </a:r>
            <a:r>
              <a:rPr sz="1800" spc="70" dirty="0">
                <a:latin typeface="Arial"/>
                <a:cs typeface="Arial"/>
              </a:rPr>
              <a:t> </a:t>
            </a:r>
            <a:r>
              <a:rPr sz="1800" spc="-80" dirty="0">
                <a:latin typeface="Arial"/>
                <a:cs typeface="Arial"/>
              </a:rPr>
              <a:t>the</a:t>
            </a:r>
            <a:r>
              <a:rPr sz="1800" spc="25" dirty="0">
                <a:latin typeface="Arial"/>
                <a:cs typeface="Arial"/>
              </a:rPr>
              <a:t> </a:t>
            </a:r>
            <a:r>
              <a:rPr sz="1800" spc="-90" dirty="0">
                <a:latin typeface="Arial"/>
                <a:cs typeface="Arial"/>
              </a:rPr>
              <a:t>carbon</a:t>
            </a:r>
            <a:r>
              <a:rPr sz="1800" spc="25" dirty="0">
                <a:latin typeface="Arial"/>
                <a:cs typeface="Arial"/>
              </a:rPr>
              <a:t> </a:t>
            </a:r>
            <a:r>
              <a:rPr sz="1800" spc="-105" dirty="0">
                <a:latin typeface="Arial"/>
                <a:cs typeface="Arial"/>
              </a:rPr>
              <a:t>electrodes,</a:t>
            </a:r>
            <a:r>
              <a:rPr sz="1800" spc="25" dirty="0">
                <a:latin typeface="Arial"/>
                <a:cs typeface="Arial"/>
              </a:rPr>
              <a:t> </a:t>
            </a:r>
            <a:r>
              <a:rPr sz="1800" spc="-25" dirty="0">
                <a:latin typeface="Arial"/>
                <a:cs typeface="Arial"/>
              </a:rPr>
              <a:t>and </a:t>
            </a:r>
            <a:r>
              <a:rPr sz="1800" spc="-55" dirty="0">
                <a:latin typeface="Arial"/>
                <a:cs typeface="Arial"/>
              </a:rPr>
              <a:t>forms</a:t>
            </a:r>
            <a:r>
              <a:rPr sz="1800" spc="-70" dirty="0">
                <a:latin typeface="Arial"/>
                <a:cs typeface="Arial"/>
              </a:rPr>
              <a:t> </a:t>
            </a:r>
            <a:r>
              <a:rPr sz="1800" dirty="0">
                <a:latin typeface="Arial"/>
                <a:cs typeface="Arial"/>
              </a:rPr>
              <a:t>a</a:t>
            </a:r>
            <a:r>
              <a:rPr sz="1800" spc="25" dirty="0">
                <a:latin typeface="Arial"/>
                <a:cs typeface="Arial"/>
              </a:rPr>
              <a:t> </a:t>
            </a:r>
            <a:r>
              <a:rPr sz="1800" spc="-60" dirty="0">
                <a:latin typeface="Arial"/>
                <a:cs typeface="Arial"/>
              </a:rPr>
              <a:t>small</a:t>
            </a:r>
            <a:r>
              <a:rPr sz="1800" spc="40" dirty="0">
                <a:latin typeface="Arial"/>
                <a:cs typeface="Arial"/>
              </a:rPr>
              <a:t> </a:t>
            </a:r>
            <a:r>
              <a:rPr sz="1800" spc="-45" dirty="0">
                <a:solidFill>
                  <a:srgbClr val="FF0000"/>
                </a:solidFill>
                <a:latin typeface="Arial"/>
                <a:cs typeface="Arial"/>
              </a:rPr>
              <a:t>rod-</a:t>
            </a:r>
            <a:r>
              <a:rPr sz="1800" spc="-55" dirty="0">
                <a:solidFill>
                  <a:srgbClr val="FF0000"/>
                </a:solidFill>
                <a:latin typeface="Arial"/>
                <a:cs typeface="Arial"/>
              </a:rPr>
              <a:t>shaped</a:t>
            </a:r>
            <a:r>
              <a:rPr sz="1800" spc="35" dirty="0">
                <a:solidFill>
                  <a:srgbClr val="FF0000"/>
                </a:solidFill>
                <a:latin typeface="Arial"/>
                <a:cs typeface="Arial"/>
              </a:rPr>
              <a:t> </a:t>
            </a:r>
            <a:r>
              <a:rPr sz="1800" spc="-30" dirty="0">
                <a:solidFill>
                  <a:srgbClr val="FF0000"/>
                </a:solidFill>
                <a:latin typeface="Arial"/>
                <a:cs typeface="Arial"/>
              </a:rPr>
              <a:t>depos</a:t>
            </a:r>
            <a:r>
              <a:rPr sz="1800" spc="-30" dirty="0">
                <a:latin typeface="Arial"/>
                <a:cs typeface="Arial"/>
              </a:rPr>
              <a:t>it</a:t>
            </a:r>
            <a:r>
              <a:rPr sz="1800" spc="30" dirty="0">
                <a:latin typeface="Arial"/>
                <a:cs typeface="Arial"/>
              </a:rPr>
              <a:t> </a:t>
            </a:r>
            <a:r>
              <a:rPr sz="1800" dirty="0">
                <a:latin typeface="Arial"/>
                <a:cs typeface="Arial"/>
              </a:rPr>
              <a:t>on</a:t>
            </a:r>
            <a:r>
              <a:rPr sz="1800" spc="30" dirty="0">
                <a:latin typeface="Arial"/>
                <a:cs typeface="Arial"/>
              </a:rPr>
              <a:t> </a:t>
            </a:r>
            <a:r>
              <a:rPr sz="1800" dirty="0">
                <a:latin typeface="Arial"/>
                <a:cs typeface="Arial"/>
              </a:rPr>
              <a:t>the</a:t>
            </a:r>
            <a:r>
              <a:rPr sz="1800" spc="30" dirty="0">
                <a:latin typeface="Arial"/>
                <a:cs typeface="Arial"/>
              </a:rPr>
              <a:t> </a:t>
            </a:r>
            <a:r>
              <a:rPr sz="1800" dirty="0">
                <a:latin typeface="Arial"/>
                <a:cs typeface="Arial"/>
              </a:rPr>
              <a:t>other</a:t>
            </a:r>
            <a:r>
              <a:rPr sz="1800" spc="30" dirty="0">
                <a:latin typeface="Arial"/>
                <a:cs typeface="Arial"/>
              </a:rPr>
              <a:t> </a:t>
            </a:r>
            <a:r>
              <a:rPr sz="1800" spc="-45" dirty="0">
                <a:latin typeface="Arial"/>
                <a:cs typeface="Arial"/>
              </a:rPr>
              <a:t>electrode.</a:t>
            </a:r>
            <a:r>
              <a:rPr sz="1800" spc="30" dirty="0">
                <a:latin typeface="Arial"/>
                <a:cs typeface="Arial"/>
              </a:rPr>
              <a:t> </a:t>
            </a:r>
            <a:endParaRPr lang="en-US" sz="1800" spc="30" dirty="0">
              <a:latin typeface="Arial"/>
              <a:cs typeface="Arial"/>
            </a:endParaRPr>
          </a:p>
          <a:p>
            <a:pPr marL="286385" marR="5080" indent="-274320" algn="just">
              <a:lnSpc>
                <a:spcPct val="100000"/>
              </a:lnSpc>
              <a:spcBef>
                <a:spcPts val="100"/>
              </a:spcBef>
              <a:buClr>
                <a:srgbClr val="ACC2C8"/>
              </a:buClr>
              <a:buChar char="•"/>
              <a:tabLst>
                <a:tab pos="286385" algn="l"/>
              </a:tabLst>
            </a:pPr>
            <a:r>
              <a:rPr lang="en-US" spc="30" dirty="0">
                <a:latin typeface="Arial"/>
                <a:cs typeface="Arial"/>
              </a:rPr>
              <a:t>4. </a:t>
            </a:r>
            <a:r>
              <a:rPr sz="1800" spc="-100" dirty="0">
                <a:latin typeface="Arial"/>
                <a:cs typeface="Arial"/>
              </a:rPr>
              <a:t>Producing</a:t>
            </a:r>
            <a:r>
              <a:rPr sz="1800" spc="30" dirty="0">
                <a:latin typeface="Arial"/>
                <a:cs typeface="Arial"/>
              </a:rPr>
              <a:t> </a:t>
            </a:r>
            <a:r>
              <a:rPr sz="1800" spc="-254" dirty="0">
                <a:latin typeface="Arial"/>
                <a:cs typeface="Arial"/>
              </a:rPr>
              <a:t>CNTs</a:t>
            </a:r>
            <a:r>
              <a:rPr sz="1800" spc="130" dirty="0">
                <a:latin typeface="Arial"/>
                <a:cs typeface="Arial"/>
              </a:rPr>
              <a:t> </a:t>
            </a:r>
            <a:r>
              <a:rPr sz="1800" dirty="0">
                <a:latin typeface="Arial"/>
                <a:cs typeface="Arial"/>
              </a:rPr>
              <a:t>in</a:t>
            </a:r>
            <a:r>
              <a:rPr sz="1800" spc="40" dirty="0">
                <a:latin typeface="Arial"/>
                <a:cs typeface="Arial"/>
              </a:rPr>
              <a:t> </a:t>
            </a:r>
            <a:r>
              <a:rPr sz="1800" spc="-40" dirty="0">
                <a:solidFill>
                  <a:srgbClr val="FF0000"/>
                </a:solidFill>
                <a:latin typeface="Arial"/>
                <a:cs typeface="Arial"/>
              </a:rPr>
              <a:t>high </a:t>
            </a:r>
            <a:r>
              <a:rPr sz="1800" dirty="0">
                <a:solidFill>
                  <a:srgbClr val="FF0000"/>
                </a:solidFill>
                <a:latin typeface="Arial"/>
                <a:cs typeface="Arial"/>
              </a:rPr>
              <a:t>yield</a:t>
            </a:r>
            <a:r>
              <a:rPr sz="1800" spc="85" dirty="0">
                <a:solidFill>
                  <a:srgbClr val="FF0000"/>
                </a:solidFill>
                <a:latin typeface="Arial"/>
                <a:cs typeface="Arial"/>
              </a:rPr>
              <a:t> </a:t>
            </a:r>
            <a:r>
              <a:rPr sz="1800" spc="-45" dirty="0">
                <a:solidFill>
                  <a:srgbClr val="FF0000"/>
                </a:solidFill>
                <a:latin typeface="Arial"/>
                <a:cs typeface="Arial"/>
              </a:rPr>
              <a:t>depends</a:t>
            </a:r>
            <a:r>
              <a:rPr sz="1800" spc="85" dirty="0">
                <a:solidFill>
                  <a:srgbClr val="FF0000"/>
                </a:solidFill>
                <a:latin typeface="Arial"/>
                <a:cs typeface="Arial"/>
              </a:rPr>
              <a:t> </a:t>
            </a:r>
            <a:r>
              <a:rPr sz="1800" dirty="0">
                <a:solidFill>
                  <a:srgbClr val="FF0000"/>
                </a:solidFill>
                <a:latin typeface="Arial"/>
                <a:cs typeface="Arial"/>
              </a:rPr>
              <a:t>on</a:t>
            </a:r>
            <a:r>
              <a:rPr sz="1800" spc="85" dirty="0">
                <a:solidFill>
                  <a:srgbClr val="FF0000"/>
                </a:solidFill>
                <a:latin typeface="Arial"/>
                <a:cs typeface="Arial"/>
              </a:rPr>
              <a:t> </a:t>
            </a:r>
            <a:r>
              <a:rPr sz="1800" dirty="0">
                <a:solidFill>
                  <a:srgbClr val="FF0000"/>
                </a:solidFill>
                <a:latin typeface="Arial"/>
                <a:cs typeface="Arial"/>
              </a:rPr>
              <a:t>the</a:t>
            </a:r>
            <a:r>
              <a:rPr sz="1800" spc="85" dirty="0">
                <a:solidFill>
                  <a:srgbClr val="FF0000"/>
                </a:solidFill>
                <a:latin typeface="Arial"/>
                <a:cs typeface="Arial"/>
              </a:rPr>
              <a:t> </a:t>
            </a:r>
            <a:r>
              <a:rPr sz="1800" spc="-40" dirty="0">
                <a:solidFill>
                  <a:srgbClr val="FF0000"/>
                </a:solidFill>
                <a:latin typeface="Arial"/>
                <a:cs typeface="Arial"/>
              </a:rPr>
              <a:t>uniformity</a:t>
            </a:r>
            <a:r>
              <a:rPr sz="1800" spc="85" dirty="0">
                <a:solidFill>
                  <a:srgbClr val="FF0000"/>
                </a:solidFill>
                <a:latin typeface="Arial"/>
                <a:cs typeface="Arial"/>
              </a:rPr>
              <a:t> </a:t>
            </a:r>
            <a:r>
              <a:rPr sz="1800" dirty="0">
                <a:solidFill>
                  <a:srgbClr val="FF0000"/>
                </a:solidFill>
                <a:latin typeface="Arial"/>
                <a:cs typeface="Arial"/>
              </a:rPr>
              <a:t>of</a:t>
            </a:r>
            <a:r>
              <a:rPr sz="1800" spc="125" dirty="0">
                <a:solidFill>
                  <a:srgbClr val="FF0000"/>
                </a:solidFill>
                <a:latin typeface="Arial"/>
                <a:cs typeface="Arial"/>
              </a:rPr>
              <a:t> </a:t>
            </a:r>
            <a:r>
              <a:rPr sz="1800" dirty="0">
                <a:solidFill>
                  <a:srgbClr val="FF0000"/>
                </a:solidFill>
                <a:latin typeface="Arial"/>
                <a:cs typeface="Arial"/>
              </a:rPr>
              <a:t>the</a:t>
            </a:r>
            <a:r>
              <a:rPr sz="1800" spc="85" dirty="0">
                <a:solidFill>
                  <a:srgbClr val="FF0000"/>
                </a:solidFill>
                <a:latin typeface="Arial"/>
                <a:cs typeface="Arial"/>
              </a:rPr>
              <a:t> </a:t>
            </a:r>
            <a:r>
              <a:rPr sz="1800" spc="-30" dirty="0">
                <a:solidFill>
                  <a:srgbClr val="FF0000"/>
                </a:solidFill>
                <a:latin typeface="Arial"/>
                <a:cs typeface="Arial"/>
              </a:rPr>
              <a:t>plasma</a:t>
            </a:r>
            <a:r>
              <a:rPr sz="1800" spc="85" dirty="0">
                <a:solidFill>
                  <a:srgbClr val="FF0000"/>
                </a:solidFill>
                <a:latin typeface="Arial"/>
                <a:cs typeface="Arial"/>
              </a:rPr>
              <a:t> </a:t>
            </a:r>
            <a:r>
              <a:rPr sz="1800" dirty="0">
                <a:solidFill>
                  <a:srgbClr val="FF0000"/>
                </a:solidFill>
                <a:latin typeface="Arial"/>
                <a:cs typeface="Arial"/>
              </a:rPr>
              <a:t>arc,</a:t>
            </a:r>
            <a:r>
              <a:rPr sz="1800" spc="85" dirty="0">
                <a:solidFill>
                  <a:srgbClr val="FF0000"/>
                </a:solidFill>
                <a:latin typeface="Arial"/>
                <a:cs typeface="Arial"/>
              </a:rPr>
              <a:t> </a:t>
            </a:r>
            <a:r>
              <a:rPr sz="1800" dirty="0">
                <a:solidFill>
                  <a:srgbClr val="FF0000"/>
                </a:solidFill>
                <a:latin typeface="Arial"/>
                <a:cs typeface="Arial"/>
              </a:rPr>
              <a:t>and</a:t>
            </a:r>
            <a:r>
              <a:rPr sz="1800" spc="90" dirty="0">
                <a:solidFill>
                  <a:srgbClr val="FF0000"/>
                </a:solidFill>
                <a:latin typeface="Arial"/>
                <a:cs typeface="Arial"/>
              </a:rPr>
              <a:t> </a:t>
            </a:r>
            <a:r>
              <a:rPr sz="1800" dirty="0">
                <a:solidFill>
                  <a:srgbClr val="FF0000"/>
                </a:solidFill>
                <a:latin typeface="Arial"/>
                <a:cs typeface="Arial"/>
              </a:rPr>
              <a:t>the</a:t>
            </a:r>
            <a:r>
              <a:rPr sz="1800" spc="85" dirty="0">
                <a:solidFill>
                  <a:srgbClr val="FF0000"/>
                </a:solidFill>
                <a:latin typeface="Arial"/>
                <a:cs typeface="Arial"/>
              </a:rPr>
              <a:t> </a:t>
            </a:r>
            <a:r>
              <a:rPr sz="1800" spc="-45" dirty="0">
                <a:solidFill>
                  <a:srgbClr val="FF0000"/>
                </a:solidFill>
                <a:latin typeface="Arial"/>
                <a:cs typeface="Arial"/>
              </a:rPr>
              <a:t>temperature</a:t>
            </a:r>
            <a:r>
              <a:rPr sz="1800" spc="85" dirty="0">
                <a:solidFill>
                  <a:srgbClr val="FF0000"/>
                </a:solidFill>
                <a:latin typeface="Arial"/>
                <a:cs typeface="Arial"/>
              </a:rPr>
              <a:t> </a:t>
            </a:r>
            <a:r>
              <a:rPr sz="1800" dirty="0">
                <a:latin typeface="Arial"/>
                <a:cs typeface="Arial"/>
              </a:rPr>
              <a:t>of</a:t>
            </a:r>
            <a:r>
              <a:rPr sz="1800" spc="125" dirty="0">
                <a:latin typeface="Arial"/>
                <a:cs typeface="Arial"/>
              </a:rPr>
              <a:t> </a:t>
            </a:r>
            <a:r>
              <a:rPr sz="1800" spc="-25" dirty="0">
                <a:latin typeface="Arial"/>
                <a:cs typeface="Arial"/>
              </a:rPr>
              <a:t>the </a:t>
            </a:r>
            <a:r>
              <a:rPr sz="1800" spc="-80" dirty="0">
                <a:latin typeface="Arial"/>
                <a:cs typeface="Arial"/>
              </a:rPr>
              <a:t>deposit</a:t>
            </a:r>
            <a:r>
              <a:rPr sz="1800" spc="-20" dirty="0">
                <a:latin typeface="Arial"/>
                <a:cs typeface="Arial"/>
              </a:rPr>
              <a:t> </a:t>
            </a:r>
            <a:r>
              <a:rPr sz="1800" spc="-80" dirty="0">
                <a:latin typeface="Arial"/>
                <a:cs typeface="Arial"/>
              </a:rPr>
              <a:t>forming</a:t>
            </a:r>
            <a:r>
              <a:rPr sz="1800" dirty="0">
                <a:latin typeface="Arial"/>
                <a:cs typeface="Arial"/>
              </a:rPr>
              <a:t> </a:t>
            </a:r>
            <a:r>
              <a:rPr sz="1800" spc="-160" dirty="0">
                <a:latin typeface="Arial"/>
                <a:cs typeface="Arial"/>
              </a:rPr>
              <a:t>on</a:t>
            </a:r>
            <a:r>
              <a:rPr sz="1800" spc="-5" dirty="0">
                <a:latin typeface="Arial"/>
                <a:cs typeface="Arial"/>
              </a:rPr>
              <a:t> </a:t>
            </a:r>
            <a:r>
              <a:rPr sz="1800" spc="-110" dirty="0">
                <a:latin typeface="Arial"/>
                <a:cs typeface="Arial"/>
              </a:rPr>
              <a:t>the</a:t>
            </a:r>
            <a:r>
              <a:rPr sz="1800" spc="-10" dirty="0">
                <a:latin typeface="Arial"/>
                <a:cs typeface="Arial"/>
              </a:rPr>
              <a:t> </a:t>
            </a:r>
            <a:r>
              <a:rPr sz="1800" spc="-95" dirty="0">
                <a:latin typeface="Arial"/>
                <a:cs typeface="Arial"/>
              </a:rPr>
              <a:t>carbon</a:t>
            </a:r>
            <a:r>
              <a:rPr sz="1800" spc="-10" dirty="0">
                <a:latin typeface="Arial"/>
                <a:cs typeface="Arial"/>
              </a:rPr>
              <a:t> electrode.</a:t>
            </a:r>
            <a:endParaRPr sz="1800" dirty="0">
              <a:latin typeface="Arial"/>
              <a:cs typeface="Arial"/>
            </a:endParaRPr>
          </a:p>
        </p:txBody>
      </p:sp>
      <p:pic>
        <p:nvPicPr>
          <p:cNvPr id="4" name="object 4"/>
          <p:cNvPicPr/>
          <p:nvPr/>
        </p:nvPicPr>
        <p:blipFill>
          <a:blip r:embed="rId4" cstate="print"/>
          <a:stretch>
            <a:fillRect/>
          </a:stretch>
        </p:blipFill>
        <p:spPr>
          <a:xfrm>
            <a:off x="173205" y="2112723"/>
            <a:ext cx="3560595" cy="276407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96759-286F-3A87-94DE-034A0C53509B}"/>
              </a:ext>
            </a:extLst>
          </p:cNvPr>
          <p:cNvPicPr>
            <a:picLocks noChangeAspect="1"/>
          </p:cNvPicPr>
          <p:nvPr/>
        </p:nvPicPr>
        <p:blipFill>
          <a:blip r:embed="rId3">
            <a:extLst>
              <a:ext uri="{28A0092B-C50C-407E-A947-70E740481C1C}">
                <a14:useLocalDpi xmlns:a14="http://schemas.microsoft.com/office/drawing/2010/main" val="0"/>
              </a:ext>
            </a:extLst>
          </a:blip>
          <a:srcRect l="12499" t="42963" r="23333" b="18518"/>
          <a:stretch/>
        </p:blipFill>
        <p:spPr>
          <a:xfrm>
            <a:off x="762000" y="990600"/>
            <a:ext cx="7672754" cy="2590800"/>
          </a:xfrm>
          <a:prstGeom prst="rect">
            <a:avLst/>
          </a:prstGeom>
        </p:spPr>
      </p:pic>
    </p:spTree>
    <p:extLst>
      <p:ext uri="{BB962C8B-B14F-4D97-AF65-F5344CB8AC3E}">
        <p14:creationId xmlns:p14="http://schemas.microsoft.com/office/powerpoint/2010/main" val="2683323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5840" y="949705"/>
            <a:ext cx="2217331" cy="315722"/>
          </a:xfrm>
          <a:prstGeom prst="rect">
            <a:avLst/>
          </a:prstGeom>
        </p:spPr>
      </p:pic>
      <p:sp>
        <p:nvSpPr>
          <p:cNvPr id="3" name="object 3"/>
          <p:cNvSpPr txBox="1"/>
          <p:nvPr/>
        </p:nvSpPr>
        <p:spPr>
          <a:xfrm>
            <a:off x="4205022" y="59499"/>
            <a:ext cx="4950460" cy="6937797"/>
          </a:xfrm>
          <a:prstGeom prst="rect">
            <a:avLst/>
          </a:prstGeom>
        </p:spPr>
        <p:txBody>
          <a:bodyPr vert="horz" wrap="square" lIns="0" tIns="12700" rIns="0" bIns="0" rtlCol="0">
            <a:spAutoFit/>
          </a:bodyPr>
          <a:lstStyle/>
          <a:p>
            <a:pPr marL="286385" marR="5080" indent="-274320" algn="just">
              <a:lnSpc>
                <a:spcPct val="100000"/>
              </a:lnSpc>
              <a:spcBef>
                <a:spcPts val="100"/>
              </a:spcBef>
              <a:buClr>
                <a:srgbClr val="ACC2C8"/>
              </a:buClr>
              <a:buChar char="•"/>
              <a:tabLst>
                <a:tab pos="286385" algn="l"/>
              </a:tabLst>
            </a:pPr>
            <a:r>
              <a:rPr sz="1800" spc="-204" dirty="0">
                <a:latin typeface="Arial"/>
                <a:cs typeface="Arial"/>
              </a:rPr>
              <a:t>The</a:t>
            </a:r>
            <a:r>
              <a:rPr sz="1800" spc="80" dirty="0">
                <a:latin typeface="Arial"/>
                <a:cs typeface="Arial"/>
              </a:rPr>
              <a:t> </a:t>
            </a:r>
            <a:r>
              <a:rPr sz="1800" spc="-70" dirty="0">
                <a:latin typeface="Arial"/>
                <a:cs typeface="Arial"/>
              </a:rPr>
              <a:t>carbon</a:t>
            </a:r>
            <a:r>
              <a:rPr sz="1800" spc="-55" dirty="0">
                <a:latin typeface="Arial"/>
                <a:cs typeface="Arial"/>
              </a:rPr>
              <a:t> </a:t>
            </a:r>
            <a:r>
              <a:rPr sz="1800" dirty="0">
                <a:latin typeface="Arial"/>
                <a:cs typeface="Arial"/>
              </a:rPr>
              <a:t>arc</a:t>
            </a:r>
            <a:r>
              <a:rPr sz="1800" spc="-75" dirty="0">
                <a:latin typeface="Arial"/>
                <a:cs typeface="Arial"/>
              </a:rPr>
              <a:t> </a:t>
            </a:r>
            <a:r>
              <a:rPr sz="1800" spc="-85" dirty="0">
                <a:latin typeface="Arial"/>
                <a:cs typeface="Arial"/>
              </a:rPr>
              <a:t>discharge</a:t>
            </a:r>
            <a:r>
              <a:rPr sz="1800" spc="-15" dirty="0">
                <a:latin typeface="Arial"/>
                <a:cs typeface="Arial"/>
              </a:rPr>
              <a:t> </a:t>
            </a:r>
            <a:r>
              <a:rPr sz="1800" spc="-105" dirty="0">
                <a:latin typeface="Arial"/>
                <a:cs typeface="Arial"/>
              </a:rPr>
              <a:t>method,</a:t>
            </a:r>
            <a:r>
              <a:rPr sz="1800" spc="-10" dirty="0">
                <a:latin typeface="Arial"/>
                <a:cs typeface="Arial"/>
              </a:rPr>
              <a:t> initially</a:t>
            </a:r>
            <a:r>
              <a:rPr sz="1800" dirty="0">
                <a:latin typeface="Arial"/>
                <a:cs typeface="Arial"/>
              </a:rPr>
              <a:t> </a:t>
            </a:r>
            <a:r>
              <a:rPr sz="1800" spc="-125" dirty="0">
                <a:latin typeface="Arial"/>
                <a:cs typeface="Arial"/>
              </a:rPr>
              <a:t>used</a:t>
            </a:r>
            <a:r>
              <a:rPr sz="1800" dirty="0">
                <a:latin typeface="Arial"/>
                <a:cs typeface="Arial"/>
              </a:rPr>
              <a:t> for</a:t>
            </a:r>
            <a:r>
              <a:rPr sz="1800" spc="-20" dirty="0">
                <a:latin typeface="Arial"/>
                <a:cs typeface="Arial"/>
              </a:rPr>
              <a:t> </a:t>
            </a:r>
            <a:r>
              <a:rPr sz="1800" spc="-80" dirty="0">
                <a:latin typeface="Arial"/>
                <a:cs typeface="Arial"/>
              </a:rPr>
              <a:t>producing</a:t>
            </a:r>
            <a:r>
              <a:rPr sz="1800" spc="-15" dirty="0">
                <a:latin typeface="Arial"/>
                <a:cs typeface="Arial"/>
              </a:rPr>
              <a:t> </a:t>
            </a:r>
            <a:r>
              <a:rPr sz="1800" dirty="0">
                <a:latin typeface="Arial"/>
                <a:cs typeface="Arial"/>
              </a:rPr>
              <a:t>C60</a:t>
            </a:r>
            <a:r>
              <a:rPr sz="1800" spc="-15" dirty="0">
                <a:latin typeface="Arial"/>
                <a:cs typeface="Arial"/>
              </a:rPr>
              <a:t> </a:t>
            </a:r>
            <a:r>
              <a:rPr sz="1800" spc="-90" dirty="0">
                <a:latin typeface="Arial"/>
                <a:cs typeface="Arial"/>
              </a:rPr>
              <a:t>fullerenes,</a:t>
            </a:r>
            <a:r>
              <a:rPr sz="1800" spc="-10" dirty="0">
                <a:latin typeface="Arial"/>
                <a:cs typeface="Arial"/>
              </a:rPr>
              <a:t> </a:t>
            </a:r>
            <a:r>
              <a:rPr sz="1800" spc="-30" dirty="0">
                <a:latin typeface="Arial"/>
                <a:cs typeface="Arial"/>
              </a:rPr>
              <a:t>is</a:t>
            </a:r>
            <a:r>
              <a:rPr sz="1800" spc="5" dirty="0">
                <a:latin typeface="Arial"/>
                <a:cs typeface="Arial"/>
              </a:rPr>
              <a:t> </a:t>
            </a:r>
            <a:r>
              <a:rPr sz="1800" spc="-25" dirty="0">
                <a:latin typeface="Arial"/>
                <a:cs typeface="Arial"/>
              </a:rPr>
              <a:t>the </a:t>
            </a:r>
            <a:r>
              <a:rPr sz="1800" spc="-70" dirty="0">
                <a:latin typeface="Arial"/>
                <a:cs typeface="Arial"/>
              </a:rPr>
              <a:t>most</a:t>
            </a:r>
            <a:r>
              <a:rPr sz="1800" spc="85" dirty="0">
                <a:latin typeface="Arial"/>
                <a:cs typeface="Arial"/>
              </a:rPr>
              <a:t> </a:t>
            </a:r>
            <a:r>
              <a:rPr sz="1800" spc="-145" dirty="0">
                <a:latin typeface="Arial"/>
                <a:cs typeface="Arial"/>
              </a:rPr>
              <a:t>common</a:t>
            </a:r>
            <a:r>
              <a:rPr sz="1800" spc="85" dirty="0">
                <a:latin typeface="Arial"/>
                <a:cs typeface="Arial"/>
              </a:rPr>
              <a:t> </a:t>
            </a:r>
            <a:r>
              <a:rPr sz="1800" dirty="0">
                <a:latin typeface="Arial"/>
                <a:cs typeface="Arial"/>
              </a:rPr>
              <a:t>and</a:t>
            </a:r>
            <a:r>
              <a:rPr sz="1800" spc="95" dirty="0">
                <a:latin typeface="Arial"/>
                <a:cs typeface="Arial"/>
              </a:rPr>
              <a:t> </a:t>
            </a:r>
            <a:r>
              <a:rPr sz="1800" spc="-30" dirty="0">
                <a:latin typeface="Arial"/>
                <a:cs typeface="Arial"/>
              </a:rPr>
              <a:t>perhaps</a:t>
            </a:r>
            <a:r>
              <a:rPr sz="1800" spc="90" dirty="0">
                <a:latin typeface="Arial"/>
                <a:cs typeface="Arial"/>
              </a:rPr>
              <a:t> </a:t>
            </a:r>
            <a:r>
              <a:rPr sz="1800" spc="-55" dirty="0">
                <a:latin typeface="Arial"/>
                <a:cs typeface="Arial"/>
              </a:rPr>
              <a:t>easiest</a:t>
            </a:r>
            <a:r>
              <a:rPr sz="1800" spc="85" dirty="0">
                <a:latin typeface="Arial"/>
                <a:cs typeface="Arial"/>
              </a:rPr>
              <a:t> </a:t>
            </a:r>
            <a:r>
              <a:rPr sz="1800" dirty="0">
                <a:latin typeface="Arial"/>
                <a:cs typeface="Arial"/>
              </a:rPr>
              <a:t>way</a:t>
            </a:r>
            <a:r>
              <a:rPr sz="1800" spc="90" dirty="0">
                <a:latin typeface="Arial"/>
                <a:cs typeface="Arial"/>
              </a:rPr>
              <a:t> </a:t>
            </a:r>
            <a:r>
              <a:rPr sz="1800" dirty="0">
                <a:latin typeface="Arial"/>
                <a:cs typeface="Arial"/>
              </a:rPr>
              <a:t>to</a:t>
            </a:r>
            <a:r>
              <a:rPr sz="1800" spc="90" dirty="0">
                <a:latin typeface="Arial"/>
                <a:cs typeface="Arial"/>
              </a:rPr>
              <a:t> </a:t>
            </a:r>
            <a:r>
              <a:rPr sz="1800" spc="-35" dirty="0">
                <a:latin typeface="Arial"/>
                <a:cs typeface="Arial"/>
              </a:rPr>
              <a:t>produce</a:t>
            </a:r>
            <a:r>
              <a:rPr sz="1800" spc="90" dirty="0">
                <a:latin typeface="Arial"/>
                <a:cs typeface="Arial"/>
              </a:rPr>
              <a:t> </a:t>
            </a:r>
            <a:r>
              <a:rPr sz="1800" spc="-160" dirty="0">
                <a:latin typeface="Arial"/>
                <a:cs typeface="Arial"/>
              </a:rPr>
              <a:t>CNTs,</a:t>
            </a:r>
            <a:r>
              <a:rPr sz="1800" spc="90" dirty="0">
                <a:latin typeface="Arial"/>
                <a:cs typeface="Arial"/>
              </a:rPr>
              <a:t> </a:t>
            </a:r>
            <a:r>
              <a:rPr sz="1800" dirty="0">
                <a:latin typeface="Arial"/>
                <a:cs typeface="Arial"/>
              </a:rPr>
              <a:t>as</a:t>
            </a:r>
            <a:r>
              <a:rPr sz="1800" spc="85" dirty="0">
                <a:latin typeface="Arial"/>
                <a:cs typeface="Arial"/>
              </a:rPr>
              <a:t> </a:t>
            </a:r>
            <a:r>
              <a:rPr sz="1800" dirty="0">
                <a:latin typeface="Arial"/>
                <a:cs typeface="Arial"/>
              </a:rPr>
              <a:t>it</a:t>
            </a:r>
            <a:r>
              <a:rPr sz="1800" spc="90" dirty="0">
                <a:latin typeface="Arial"/>
                <a:cs typeface="Arial"/>
              </a:rPr>
              <a:t> </a:t>
            </a:r>
            <a:r>
              <a:rPr sz="1800" dirty="0">
                <a:latin typeface="Arial"/>
                <a:cs typeface="Arial"/>
              </a:rPr>
              <a:t>is</a:t>
            </a:r>
            <a:r>
              <a:rPr sz="1800" spc="90" dirty="0">
                <a:latin typeface="Arial"/>
                <a:cs typeface="Arial"/>
              </a:rPr>
              <a:t> </a:t>
            </a:r>
            <a:r>
              <a:rPr sz="1800" dirty="0">
                <a:latin typeface="Arial"/>
                <a:cs typeface="Arial"/>
              </a:rPr>
              <a:t>rather</a:t>
            </a:r>
            <a:r>
              <a:rPr sz="1800" spc="90" dirty="0">
                <a:latin typeface="Arial"/>
                <a:cs typeface="Arial"/>
              </a:rPr>
              <a:t> </a:t>
            </a:r>
            <a:r>
              <a:rPr sz="1800" spc="-75" dirty="0">
                <a:latin typeface="Arial"/>
                <a:cs typeface="Arial"/>
              </a:rPr>
              <a:t>simple. </a:t>
            </a:r>
            <a:r>
              <a:rPr sz="1800" spc="-95" dirty="0">
                <a:latin typeface="Arial"/>
                <a:cs typeface="Arial"/>
              </a:rPr>
              <a:t>However,</a:t>
            </a:r>
            <a:r>
              <a:rPr sz="1800" spc="135" dirty="0">
                <a:latin typeface="Arial"/>
                <a:cs typeface="Arial"/>
              </a:rPr>
              <a:t> </a:t>
            </a:r>
            <a:r>
              <a:rPr sz="1800" dirty="0">
                <a:latin typeface="Arial"/>
                <a:cs typeface="Arial"/>
              </a:rPr>
              <a:t>it</a:t>
            </a:r>
            <a:r>
              <a:rPr sz="1800" spc="140" dirty="0">
                <a:latin typeface="Arial"/>
                <a:cs typeface="Arial"/>
              </a:rPr>
              <a:t> </a:t>
            </a:r>
            <a:r>
              <a:rPr sz="1800" dirty="0">
                <a:latin typeface="Arial"/>
                <a:cs typeface="Arial"/>
              </a:rPr>
              <a:t>is</a:t>
            </a:r>
            <a:r>
              <a:rPr sz="1800" spc="140" dirty="0">
                <a:latin typeface="Arial"/>
                <a:cs typeface="Arial"/>
              </a:rPr>
              <a:t> </a:t>
            </a:r>
            <a:r>
              <a:rPr sz="1800" dirty="0">
                <a:latin typeface="Arial"/>
                <a:cs typeface="Arial"/>
              </a:rPr>
              <a:t>a</a:t>
            </a:r>
            <a:r>
              <a:rPr sz="1800" spc="145" dirty="0">
                <a:latin typeface="Arial"/>
                <a:cs typeface="Arial"/>
              </a:rPr>
              <a:t> </a:t>
            </a:r>
            <a:r>
              <a:rPr sz="1800" spc="-65" dirty="0">
                <a:latin typeface="Arial"/>
                <a:cs typeface="Arial"/>
              </a:rPr>
              <a:t>technique</a:t>
            </a:r>
            <a:r>
              <a:rPr sz="1800" spc="145" dirty="0">
                <a:latin typeface="Arial"/>
                <a:cs typeface="Arial"/>
              </a:rPr>
              <a:t> </a:t>
            </a:r>
            <a:r>
              <a:rPr sz="1800" dirty="0">
                <a:latin typeface="Arial"/>
                <a:cs typeface="Arial"/>
              </a:rPr>
              <a:t>that</a:t>
            </a:r>
            <a:r>
              <a:rPr sz="1800" spc="125" dirty="0">
                <a:latin typeface="Arial"/>
                <a:cs typeface="Arial"/>
              </a:rPr>
              <a:t> </a:t>
            </a:r>
            <a:r>
              <a:rPr sz="1800" spc="-80" dirty="0">
                <a:latin typeface="Arial"/>
                <a:cs typeface="Arial"/>
              </a:rPr>
              <a:t>produces</a:t>
            </a:r>
            <a:r>
              <a:rPr sz="1800" spc="140" dirty="0">
                <a:latin typeface="Arial"/>
                <a:cs typeface="Arial"/>
              </a:rPr>
              <a:t> </a:t>
            </a:r>
            <a:r>
              <a:rPr sz="1800" dirty="0">
                <a:latin typeface="Arial"/>
                <a:cs typeface="Arial"/>
              </a:rPr>
              <a:t>a</a:t>
            </a:r>
            <a:r>
              <a:rPr sz="1800" spc="140" dirty="0">
                <a:latin typeface="Arial"/>
                <a:cs typeface="Arial"/>
              </a:rPr>
              <a:t> </a:t>
            </a:r>
            <a:r>
              <a:rPr sz="1800" spc="-55" dirty="0">
                <a:latin typeface="Arial"/>
                <a:cs typeface="Arial"/>
              </a:rPr>
              <a:t>complex</a:t>
            </a:r>
            <a:r>
              <a:rPr sz="1800" spc="135" dirty="0">
                <a:latin typeface="Arial"/>
                <a:cs typeface="Arial"/>
              </a:rPr>
              <a:t> </a:t>
            </a:r>
            <a:r>
              <a:rPr sz="1800" spc="-30" dirty="0">
                <a:latin typeface="Arial"/>
                <a:cs typeface="Arial"/>
              </a:rPr>
              <a:t>mixture</a:t>
            </a:r>
            <a:r>
              <a:rPr sz="1800" spc="145" dirty="0">
                <a:latin typeface="Arial"/>
                <a:cs typeface="Arial"/>
              </a:rPr>
              <a:t> </a:t>
            </a:r>
            <a:r>
              <a:rPr sz="1800" dirty="0">
                <a:latin typeface="Arial"/>
                <a:cs typeface="Arial"/>
              </a:rPr>
              <a:t>of</a:t>
            </a:r>
            <a:r>
              <a:rPr sz="1800" spc="170" dirty="0">
                <a:latin typeface="Arial"/>
                <a:cs typeface="Arial"/>
              </a:rPr>
              <a:t> </a:t>
            </a:r>
            <a:r>
              <a:rPr sz="1800" spc="-130" dirty="0">
                <a:latin typeface="Arial"/>
                <a:cs typeface="Arial"/>
              </a:rPr>
              <a:t>components,</a:t>
            </a:r>
            <a:r>
              <a:rPr sz="1800" spc="145" dirty="0">
                <a:latin typeface="Arial"/>
                <a:cs typeface="Arial"/>
              </a:rPr>
              <a:t> </a:t>
            </a:r>
            <a:r>
              <a:rPr sz="1800" spc="-25" dirty="0">
                <a:latin typeface="Arial"/>
                <a:cs typeface="Arial"/>
              </a:rPr>
              <a:t>and </a:t>
            </a:r>
            <a:r>
              <a:rPr sz="1800" spc="-50" dirty="0">
                <a:latin typeface="Arial"/>
                <a:cs typeface="Arial"/>
              </a:rPr>
              <a:t>requires</a:t>
            </a:r>
            <a:r>
              <a:rPr sz="1800" spc="-75" dirty="0">
                <a:latin typeface="Arial"/>
                <a:cs typeface="Arial"/>
              </a:rPr>
              <a:t> </a:t>
            </a:r>
            <a:r>
              <a:rPr sz="1800" spc="-10" dirty="0">
                <a:latin typeface="Arial"/>
                <a:cs typeface="Arial"/>
              </a:rPr>
              <a:t>further</a:t>
            </a:r>
            <a:r>
              <a:rPr sz="1800" spc="-60" dirty="0">
                <a:latin typeface="Arial"/>
                <a:cs typeface="Arial"/>
              </a:rPr>
              <a:t> </a:t>
            </a:r>
            <a:r>
              <a:rPr sz="1800" spc="-30" dirty="0">
                <a:solidFill>
                  <a:srgbClr val="FF0000"/>
                </a:solidFill>
                <a:latin typeface="Arial"/>
                <a:cs typeface="Arial"/>
              </a:rPr>
              <a:t>purification</a:t>
            </a:r>
            <a:r>
              <a:rPr sz="1800" spc="-30" dirty="0">
                <a:latin typeface="Arial"/>
                <a:cs typeface="Arial"/>
              </a:rPr>
              <a:t>-</a:t>
            </a:r>
            <a:r>
              <a:rPr sz="1800" dirty="0">
                <a:latin typeface="Arial"/>
                <a:cs typeface="Arial"/>
              </a:rPr>
              <a:t> to</a:t>
            </a:r>
            <a:r>
              <a:rPr sz="1800" spc="-5" dirty="0">
                <a:latin typeface="Arial"/>
                <a:cs typeface="Arial"/>
              </a:rPr>
              <a:t> </a:t>
            </a:r>
            <a:r>
              <a:rPr sz="1800" spc="-30" dirty="0">
                <a:latin typeface="Arial"/>
                <a:cs typeface="Arial"/>
              </a:rPr>
              <a:t>separate</a:t>
            </a:r>
            <a:r>
              <a:rPr sz="1800" dirty="0">
                <a:latin typeface="Arial"/>
                <a:cs typeface="Arial"/>
              </a:rPr>
              <a:t> the</a:t>
            </a:r>
            <a:r>
              <a:rPr sz="1800" spc="-5" dirty="0">
                <a:latin typeface="Arial"/>
                <a:cs typeface="Arial"/>
              </a:rPr>
              <a:t> </a:t>
            </a:r>
            <a:r>
              <a:rPr sz="1800" spc="-254" dirty="0">
                <a:latin typeface="Arial"/>
                <a:cs typeface="Arial"/>
              </a:rPr>
              <a:t>CNTs</a:t>
            </a:r>
            <a:r>
              <a:rPr sz="1800" spc="130" dirty="0">
                <a:latin typeface="Arial"/>
                <a:cs typeface="Arial"/>
              </a:rPr>
              <a:t> </a:t>
            </a:r>
            <a:r>
              <a:rPr sz="1800" dirty="0">
                <a:latin typeface="Arial"/>
                <a:cs typeface="Arial"/>
              </a:rPr>
              <a:t>from</a:t>
            </a:r>
            <a:r>
              <a:rPr sz="1800" spc="-5" dirty="0">
                <a:latin typeface="Arial"/>
                <a:cs typeface="Arial"/>
              </a:rPr>
              <a:t> </a:t>
            </a:r>
            <a:r>
              <a:rPr sz="1800" dirty="0">
                <a:latin typeface="Arial"/>
                <a:cs typeface="Arial"/>
              </a:rPr>
              <a:t>the </a:t>
            </a:r>
            <a:r>
              <a:rPr sz="1800" spc="-50" dirty="0">
                <a:latin typeface="Arial"/>
                <a:cs typeface="Arial"/>
              </a:rPr>
              <a:t>soot</a:t>
            </a:r>
            <a:r>
              <a:rPr sz="1800" spc="5" dirty="0">
                <a:latin typeface="Arial"/>
                <a:cs typeface="Arial"/>
              </a:rPr>
              <a:t> </a:t>
            </a:r>
            <a:r>
              <a:rPr sz="1800" dirty="0">
                <a:latin typeface="Arial"/>
                <a:cs typeface="Arial"/>
              </a:rPr>
              <a:t>and</a:t>
            </a:r>
            <a:r>
              <a:rPr sz="1800" spc="5" dirty="0">
                <a:latin typeface="Arial"/>
                <a:cs typeface="Arial"/>
              </a:rPr>
              <a:t> </a:t>
            </a:r>
            <a:r>
              <a:rPr sz="1800" dirty="0">
                <a:latin typeface="Arial"/>
                <a:cs typeface="Arial"/>
              </a:rPr>
              <a:t>the</a:t>
            </a:r>
            <a:r>
              <a:rPr sz="1800" spc="-5" dirty="0">
                <a:latin typeface="Arial"/>
                <a:cs typeface="Arial"/>
              </a:rPr>
              <a:t> </a:t>
            </a:r>
            <a:r>
              <a:rPr sz="1800" spc="-55" dirty="0">
                <a:latin typeface="Arial"/>
                <a:cs typeface="Arial"/>
              </a:rPr>
              <a:t>residual </a:t>
            </a:r>
            <a:r>
              <a:rPr sz="1800" spc="-40" dirty="0">
                <a:latin typeface="Arial"/>
                <a:cs typeface="Arial"/>
              </a:rPr>
              <a:t>catalytic</a:t>
            </a:r>
            <a:r>
              <a:rPr sz="1800" spc="-85" dirty="0">
                <a:latin typeface="Arial"/>
                <a:cs typeface="Arial"/>
              </a:rPr>
              <a:t> </a:t>
            </a:r>
            <a:r>
              <a:rPr sz="1800" spc="-114" dirty="0">
                <a:latin typeface="Arial"/>
                <a:cs typeface="Arial"/>
              </a:rPr>
              <a:t>metals</a:t>
            </a:r>
            <a:r>
              <a:rPr sz="1800" spc="-10" dirty="0">
                <a:latin typeface="Arial"/>
                <a:cs typeface="Arial"/>
              </a:rPr>
              <a:t> </a:t>
            </a:r>
            <a:r>
              <a:rPr sz="1800" spc="-105" dirty="0">
                <a:latin typeface="Arial"/>
                <a:cs typeface="Arial"/>
              </a:rPr>
              <a:t>present</a:t>
            </a:r>
            <a:r>
              <a:rPr sz="1800" spc="-20" dirty="0">
                <a:latin typeface="Arial"/>
                <a:cs typeface="Arial"/>
              </a:rPr>
              <a:t> </a:t>
            </a:r>
            <a:r>
              <a:rPr sz="1800" spc="-35" dirty="0">
                <a:latin typeface="Arial"/>
                <a:cs typeface="Arial"/>
              </a:rPr>
              <a:t>in</a:t>
            </a:r>
            <a:r>
              <a:rPr sz="1800" spc="-90" dirty="0">
                <a:latin typeface="Arial"/>
                <a:cs typeface="Arial"/>
              </a:rPr>
              <a:t> </a:t>
            </a:r>
            <a:r>
              <a:rPr sz="1800" spc="-75" dirty="0">
                <a:latin typeface="Arial"/>
                <a:cs typeface="Arial"/>
              </a:rPr>
              <a:t>the</a:t>
            </a:r>
            <a:r>
              <a:rPr sz="1800" spc="-50" dirty="0">
                <a:latin typeface="Arial"/>
                <a:cs typeface="Arial"/>
              </a:rPr>
              <a:t> </a:t>
            </a:r>
            <a:r>
              <a:rPr sz="1800" spc="-85" dirty="0">
                <a:latin typeface="Arial"/>
                <a:cs typeface="Arial"/>
              </a:rPr>
              <a:t>crude</a:t>
            </a:r>
            <a:r>
              <a:rPr sz="1800" spc="-40" dirty="0">
                <a:latin typeface="Arial"/>
                <a:cs typeface="Arial"/>
              </a:rPr>
              <a:t> </a:t>
            </a:r>
            <a:r>
              <a:rPr sz="1800" dirty="0">
                <a:latin typeface="Arial"/>
                <a:cs typeface="Arial"/>
              </a:rPr>
              <a:t>product.</a:t>
            </a:r>
            <a:r>
              <a:rPr sz="1800" spc="60" dirty="0">
                <a:latin typeface="Arial"/>
                <a:cs typeface="Arial"/>
              </a:rPr>
              <a:t> </a:t>
            </a:r>
            <a:r>
              <a:rPr sz="1800" spc="-220" dirty="0">
                <a:latin typeface="Arial"/>
                <a:cs typeface="Arial"/>
              </a:rPr>
              <a:t>This</a:t>
            </a:r>
            <a:r>
              <a:rPr sz="1800" spc="95" dirty="0">
                <a:latin typeface="Arial"/>
                <a:cs typeface="Arial"/>
              </a:rPr>
              <a:t> </a:t>
            </a:r>
            <a:r>
              <a:rPr sz="1800" spc="-114" dirty="0">
                <a:latin typeface="Arial"/>
                <a:cs typeface="Arial"/>
              </a:rPr>
              <a:t>method</a:t>
            </a:r>
            <a:r>
              <a:rPr sz="1800" spc="-10" dirty="0">
                <a:latin typeface="Arial"/>
                <a:cs typeface="Arial"/>
              </a:rPr>
              <a:t> </a:t>
            </a:r>
            <a:r>
              <a:rPr sz="1800" spc="-105" dirty="0">
                <a:latin typeface="Arial"/>
                <a:cs typeface="Arial"/>
              </a:rPr>
              <a:t>creates</a:t>
            </a:r>
            <a:r>
              <a:rPr sz="1800" spc="-20" dirty="0">
                <a:latin typeface="Arial"/>
                <a:cs typeface="Arial"/>
              </a:rPr>
              <a:t> </a:t>
            </a:r>
            <a:r>
              <a:rPr sz="1800" spc="-280" dirty="0">
                <a:latin typeface="Arial"/>
                <a:cs typeface="Arial"/>
              </a:rPr>
              <a:t>CNTs</a:t>
            </a:r>
            <a:r>
              <a:rPr sz="1800" spc="155" dirty="0">
                <a:latin typeface="Arial"/>
                <a:cs typeface="Arial"/>
              </a:rPr>
              <a:t> </a:t>
            </a:r>
            <a:r>
              <a:rPr sz="1800" spc="-110" dirty="0">
                <a:latin typeface="Arial"/>
                <a:cs typeface="Arial"/>
              </a:rPr>
              <a:t>through</a:t>
            </a:r>
            <a:r>
              <a:rPr sz="1800" spc="-15" dirty="0">
                <a:latin typeface="Arial"/>
                <a:cs typeface="Arial"/>
              </a:rPr>
              <a:t> </a:t>
            </a:r>
            <a:r>
              <a:rPr sz="1800" spc="-20" dirty="0">
                <a:latin typeface="Arial"/>
                <a:cs typeface="Arial"/>
              </a:rPr>
              <a:t>arc- </a:t>
            </a:r>
            <a:r>
              <a:rPr sz="1800" spc="-45" dirty="0">
                <a:latin typeface="Arial"/>
                <a:cs typeface="Arial"/>
              </a:rPr>
              <a:t>vaporization</a:t>
            </a:r>
            <a:r>
              <a:rPr sz="1800" spc="5" dirty="0">
                <a:latin typeface="Arial"/>
                <a:cs typeface="Arial"/>
              </a:rPr>
              <a:t> </a:t>
            </a:r>
            <a:r>
              <a:rPr sz="1800" dirty="0">
                <a:latin typeface="Arial"/>
                <a:cs typeface="Arial"/>
              </a:rPr>
              <a:t>of</a:t>
            </a:r>
            <a:r>
              <a:rPr sz="1800" spc="30" dirty="0">
                <a:latin typeface="Arial"/>
                <a:cs typeface="Arial"/>
              </a:rPr>
              <a:t> </a:t>
            </a:r>
            <a:r>
              <a:rPr sz="1800" dirty="0">
                <a:solidFill>
                  <a:srgbClr val="FF0000"/>
                </a:solidFill>
                <a:latin typeface="Arial"/>
                <a:cs typeface="Arial"/>
              </a:rPr>
              <a:t>two</a:t>
            </a:r>
            <a:r>
              <a:rPr sz="1800" spc="5" dirty="0">
                <a:solidFill>
                  <a:srgbClr val="FF0000"/>
                </a:solidFill>
                <a:latin typeface="Arial"/>
                <a:cs typeface="Arial"/>
              </a:rPr>
              <a:t> </a:t>
            </a:r>
            <a:r>
              <a:rPr sz="1800" spc="-50" dirty="0">
                <a:solidFill>
                  <a:srgbClr val="FF0000"/>
                </a:solidFill>
                <a:latin typeface="Arial"/>
                <a:cs typeface="Arial"/>
              </a:rPr>
              <a:t>carbon</a:t>
            </a:r>
            <a:r>
              <a:rPr sz="1800" spc="5" dirty="0">
                <a:solidFill>
                  <a:srgbClr val="FF0000"/>
                </a:solidFill>
                <a:latin typeface="Arial"/>
                <a:cs typeface="Arial"/>
              </a:rPr>
              <a:t> </a:t>
            </a:r>
            <a:r>
              <a:rPr sz="1800" spc="-50" dirty="0">
                <a:solidFill>
                  <a:srgbClr val="FF0000"/>
                </a:solidFill>
                <a:latin typeface="Arial"/>
                <a:cs typeface="Arial"/>
              </a:rPr>
              <a:t>rods</a:t>
            </a:r>
            <a:r>
              <a:rPr sz="1800" spc="-5" dirty="0">
                <a:solidFill>
                  <a:srgbClr val="FF0000"/>
                </a:solidFill>
                <a:latin typeface="Arial"/>
                <a:cs typeface="Arial"/>
              </a:rPr>
              <a:t> </a:t>
            </a:r>
            <a:r>
              <a:rPr sz="1800" dirty="0">
                <a:solidFill>
                  <a:srgbClr val="FF0000"/>
                </a:solidFill>
                <a:latin typeface="Arial"/>
                <a:cs typeface="Arial"/>
              </a:rPr>
              <a:t>placed </a:t>
            </a:r>
            <a:r>
              <a:rPr sz="1800" dirty="0">
                <a:latin typeface="Arial"/>
                <a:cs typeface="Arial"/>
              </a:rPr>
              <a:t>end</a:t>
            </a:r>
            <a:r>
              <a:rPr sz="1800" spc="5" dirty="0">
                <a:latin typeface="Arial"/>
                <a:cs typeface="Arial"/>
              </a:rPr>
              <a:t> </a:t>
            </a:r>
            <a:r>
              <a:rPr sz="1800" dirty="0">
                <a:latin typeface="Arial"/>
                <a:cs typeface="Arial"/>
              </a:rPr>
              <a:t>to </a:t>
            </a:r>
            <a:r>
              <a:rPr sz="1800" spc="-25" dirty="0">
                <a:latin typeface="Arial"/>
                <a:cs typeface="Arial"/>
              </a:rPr>
              <a:t>end,</a:t>
            </a:r>
            <a:r>
              <a:rPr sz="1800" dirty="0">
                <a:latin typeface="Arial"/>
                <a:cs typeface="Arial"/>
              </a:rPr>
              <a:t> </a:t>
            </a:r>
            <a:r>
              <a:rPr sz="1800" spc="-35" dirty="0">
                <a:latin typeface="Arial"/>
                <a:cs typeface="Arial"/>
              </a:rPr>
              <a:t>separated</a:t>
            </a:r>
            <a:r>
              <a:rPr sz="1800" spc="5" dirty="0">
                <a:latin typeface="Arial"/>
                <a:cs typeface="Arial"/>
              </a:rPr>
              <a:t> </a:t>
            </a:r>
            <a:r>
              <a:rPr sz="1800" dirty="0">
                <a:latin typeface="Arial"/>
                <a:cs typeface="Arial"/>
              </a:rPr>
              <a:t>by </a:t>
            </a:r>
            <a:r>
              <a:rPr sz="1800" spc="-30" dirty="0">
                <a:latin typeface="Arial"/>
                <a:cs typeface="Arial"/>
              </a:rPr>
              <a:t>approximately </a:t>
            </a:r>
            <a:r>
              <a:rPr sz="1800" spc="-85" dirty="0">
                <a:solidFill>
                  <a:srgbClr val="FF0000"/>
                </a:solidFill>
                <a:latin typeface="Arial"/>
                <a:cs typeface="Arial"/>
              </a:rPr>
              <a:t>1mm</a:t>
            </a:r>
            <a:r>
              <a:rPr sz="1800" spc="-85" dirty="0">
                <a:latin typeface="Arial"/>
                <a:cs typeface="Arial"/>
              </a:rPr>
              <a:t>,</a:t>
            </a:r>
            <a:r>
              <a:rPr sz="1800" spc="80" dirty="0">
                <a:latin typeface="Arial"/>
                <a:cs typeface="Arial"/>
              </a:rPr>
              <a:t> </a:t>
            </a:r>
            <a:r>
              <a:rPr sz="1800" dirty="0">
                <a:latin typeface="Arial"/>
                <a:cs typeface="Arial"/>
              </a:rPr>
              <a:t>in</a:t>
            </a:r>
            <a:r>
              <a:rPr sz="1800" spc="80" dirty="0">
                <a:latin typeface="Arial"/>
                <a:cs typeface="Arial"/>
              </a:rPr>
              <a:t> </a:t>
            </a:r>
            <a:r>
              <a:rPr sz="1800" dirty="0">
                <a:latin typeface="Arial"/>
                <a:cs typeface="Arial"/>
              </a:rPr>
              <a:t>an</a:t>
            </a:r>
            <a:r>
              <a:rPr sz="1800" spc="85" dirty="0">
                <a:latin typeface="Arial"/>
                <a:cs typeface="Arial"/>
              </a:rPr>
              <a:t> </a:t>
            </a:r>
            <a:r>
              <a:rPr sz="1800" spc="-110" dirty="0">
                <a:latin typeface="Arial"/>
                <a:cs typeface="Arial"/>
              </a:rPr>
              <a:t>enclosure</a:t>
            </a:r>
            <a:r>
              <a:rPr sz="1800" spc="85" dirty="0">
                <a:latin typeface="Arial"/>
                <a:cs typeface="Arial"/>
              </a:rPr>
              <a:t> </a:t>
            </a:r>
            <a:r>
              <a:rPr sz="1800" dirty="0">
                <a:latin typeface="Arial"/>
                <a:cs typeface="Arial"/>
              </a:rPr>
              <a:t>that</a:t>
            </a:r>
            <a:r>
              <a:rPr sz="1800" spc="85" dirty="0">
                <a:latin typeface="Arial"/>
                <a:cs typeface="Arial"/>
              </a:rPr>
              <a:t> </a:t>
            </a:r>
            <a:r>
              <a:rPr sz="1800" dirty="0">
                <a:latin typeface="Arial"/>
                <a:cs typeface="Arial"/>
              </a:rPr>
              <a:t>is</a:t>
            </a:r>
            <a:r>
              <a:rPr sz="1800" spc="85" dirty="0">
                <a:latin typeface="Arial"/>
                <a:cs typeface="Arial"/>
              </a:rPr>
              <a:t> </a:t>
            </a:r>
            <a:r>
              <a:rPr sz="1800" spc="-50" dirty="0">
                <a:latin typeface="Arial"/>
                <a:cs typeface="Arial"/>
              </a:rPr>
              <a:t>usually</a:t>
            </a:r>
            <a:r>
              <a:rPr sz="1800" spc="80" dirty="0">
                <a:latin typeface="Arial"/>
                <a:cs typeface="Arial"/>
              </a:rPr>
              <a:t> </a:t>
            </a:r>
            <a:r>
              <a:rPr sz="1800" dirty="0">
                <a:latin typeface="Arial"/>
                <a:cs typeface="Arial"/>
              </a:rPr>
              <a:t>filled</a:t>
            </a:r>
            <a:r>
              <a:rPr sz="1800" spc="85" dirty="0">
                <a:latin typeface="Arial"/>
                <a:cs typeface="Arial"/>
              </a:rPr>
              <a:t> </a:t>
            </a:r>
            <a:r>
              <a:rPr sz="1800" dirty="0">
                <a:latin typeface="Arial"/>
                <a:cs typeface="Arial"/>
              </a:rPr>
              <a:t>with</a:t>
            </a:r>
            <a:r>
              <a:rPr sz="1800" spc="85" dirty="0">
                <a:latin typeface="Arial"/>
                <a:cs typeface="Arial"/>
              </a:rPr>
              <a:t> </a:t>
            </a:r>
            <a:r>
              <a:rPr sz="1800" dirty="0">
                <a:solidFill>
                  <a:srgbClr val="FF0000"/>
                </a:solidFill>
                <a:latin typeface="Arial"/>
                <a:cs typeface="Arial"/>
              </a:rPr>
              <a:t>inert</a:t>
            </a:r>
            <a:r>
              <a:rPr sz="1800" spc="90" dirty="0">
                <a:solidFill>
                  <a:srgbClr val="FF0000"/>
                </a:solidFill>
                <a:latin typeface="Arial"/>
                <a:cs typeface="Arial"/>
              </a:rPr>
              <a:t> </a:t>
            </a:r>
            <a:r>
              <a:rPr sz="1800" dirty="0">
                <a:latin typeface="Arial"/>
                <a:cs typeface="Arial"/>
              </a:rPr>
              <a:t>gas</a:t>
            </a:r>
            <a:r>
              <a:rPr sz="1800" spc="85" dirty="0">
                <a:latin typeface="Arial"/>
                <a:cs typeface="Arial"/>
              </a:rPr>
              <a:t> </a:t>
            </a:r>
            <a:r>
              <a:rPr sz="1800" dirty="0">
                <a:latin typeface="Arial"/>
                <a:cs typeface="Arial"/>
              </a:rPr>
              <a:t>at</a:t>
            </a:r>
            <a:r>
              <a:rPr sz="1800" spc="85" dirty="0">
                <a:latin typeface="Arial"/>
                <a:cs typeface="Arial"/>
              </a:rPr>
              <a:t> </a:t>
            </a:r>
            <a:r>
              <a:rPr sz="1800" dirty="0">
                <a:latin typeface="Arial"/>
                <a:cs typeface="Arial"/>
              </a:rPr>
              <a:t>low</a:t>
            </a:r>
            <a:r>
              <a:rPr sz="1800" spc="80" dirty="0">
                <a:latin typeface="Arial"/>
                <a:cs typeface="Arial"/>
              </a:rPr>
              <a:t> </a:t>
            </a:r>
            <a:r>
              <a:rPr sz="1800" spc="-95" dirty="0">
                <a:latin typeface="Arial"/>
                <a:cs typeface="Arial"/>
              </a:rPr>
              <a:t>pressure.</a:t>
            </a:r>
            <a:r>
              <a:rPr sz="1800" spc="80" dirty="0">
                <a:latin typeface="Arial"/>
                <a:cs typeface="Arial"/>
              </a:rPr>
              <a:t> </a:t>
            </a:r>
            <a:r>
              <a:rPr sz="1800" spc="-135" dirty="0">
                <a:latin typeface="Arial"/>
                <a:cs typeface="Arial"/>
              </a:rPr>
              <a:t>Recent </a:t>
            </a:r>
            <a:r>
              <a:rPr sz="1800" spc="-100" dirty="0">
                <a:latin typeface="Arial"/>
                <a:cs typeface="Arial"/>
              </a:rPr>
              <a:t>investigations</a:t>
            </a:r>
            <a:r>
              <a:rPr sz="1800" spc="-25" dirty="0">
                <a:latin typeface="Arial"/>
                <a:cs typeface="Arial"/>
              </a:rPr>
              <a:t> </a:t>
            </a:r>
            <a:r>
              <a:rPr sz="1800" spc="-90" dirty="0">
                <a:latin typeface="Arial"/>
                <a:cs typeface="Arial"/>
              </a:rPr>
              <a:t>have</a:t>
            </a:r>
            <a:r>
              <a:rPr sz="1800" spc="-35" dirty="0">
                <a:latin typeface="Arial"/>
                <a:cs typeface="Arial"/>
              </a:rPr>
              <a:t> </a:t>
            </a:r>
            <a:r>
              <a:rPr sz="1800" spc="-200" dirty="0">
                <a:latin typeface="Arial"/>
                <a:cs typeface="Arial"/>
              </a:rPr>
              <a:t>shown</a:t>
            </a:r>
            <a:r>
              <a:rPr sz="1800" spc="75" dirty="0">
                <a:latin typeface="Arial"/>
                <a:cs typeface="Arial"/>
              </a:rPr>
              <a:t> </a:t>
            </a:r>
            <a:r>
              <a:rPr sz="1800" spc="-20" dirty="0">
                <a:latin typeface="Arial"/>
                <a:cs typeface="Arial"/>
              </a:rPr>
              <a:t>that</a:t>
            </a:r>
            <a:r>
              <a:rPr sz="1800" spc="-105" dirty="0">
                <a:latin typeface="Arial"/>
                <a:cs typeface="Arial"/>
              </a:rPr>
              <a:t> </a:t>
            </a:r>
            <a:r>
              <a:rPr sz="1800" dirty="0">
                <a:latin typeface="Arial"/>
                <a:cs typeface="Arial"/>
              </a:rPr>
              <a:t>it</a:t>
            </a:r>
            <a:r>
              <a:rPr sz="1800" spc="-114" dirty="0">
                <a:latin typeface="Arial"/>
                <a:cs typeface="Arial"/>
              </a:rPr>
              <a:t> </a:t>
            </a:r>
            <a:r>
              <a:rPr sz="1800" spc="-85" dirty="0">
                <a:latin typeface="Arial"/>
                <a:cs typeface="Arial"/>
              </a:rPr>
              <a:t>is</a:t>
            </a:r>
            <a:r>
              <a:rPr sz="1800" spc="-10" dirty="0">
                <a:latin typeface="Arial"/>
                <a:cs typeface="Arial"/>
              </a:rPr>
              <a:t> </a:t>
            </a:r>
            <a:r>
              <a:rPr sz="1800" spc="-65" dirty="0">
                <a:latin typeface="Arial"/>
                <a:cs typeface="Arial"/>
              </a:rPr>
              <a:t>also</a:t>
            </a:r>
            <a:r>
              <a:rPr sz="1800" spc="-10" dirty="0">
                <a:latin typeface="Arial"/>
                <a:cs typeface="Arial"/>
              </a:rPr>
              <a:t> </a:t>
            </a:r>
            <a:r>
              <a:rPr sz="1800" spc="-95" dirty="0">
                <a:latin typeface="Arial"/>
                <a:cs typeface="Arial"/>
              </a:rPr>
              <a:t>possible</a:t>
            </a:r>
            <a:r>
              <a:rPr sz="1800" spc="-5" dirty="0">
                <a:latin typeface="Arial"/>
                <a:cs typeface="Arial"/>
              </a:rPr>
              <a:t> </a:t>
            </a:r>
            <a:r>
              <a:rPr sz="1800" dirty="0">
                <a:latin typeface="Arial"/>
                <a:cs typeface="Arial"/>
              </a:rPr>
              <a:t>to</a:t>
            </a:r>
            <a:r>
              <a:rPr sz="1800" spc="-10" dirty="0">
                <a:latin typeface="Arial"/>
                <a:cs typeface="Arial"/>
              </a:rPr>
              <a:t> </a:t>
            </a:r>
            <a:r>
              <a:rPr sz="1800" spc="-40" dirty="0">
                <a:latin typeface="Arial"/>
                <a:cs typeface="Arial"/>
              </a:rPr>
              <a:t>create</a:t>
            </a:r>
            <a:r>
              <a:rPr sz="1800" spc="-10" dirty="0">
                <a:latin typeface="Arial"/>
                <a:cs typeface="Arial"/>
              </a:rPr>
              <a:t> </a:t>
            </a:r>
            <a:r>
              <a:rPr sz="1800" spc="-275" dirty="0">
                <a:latin typeface="Arial"/>
                <a:cs typeface="Arial"/>
              </a:rPr>
              <a:t>CNTs</a:t>
            </a:r>
            <a:r>
              <a:rPr sz="1800" spc="150" dirty="0">
                <a:latin typeface="Arial"/>
                <a:cs typeface="Arial"/>
              </a:rPr>
              <a:t> </a:t>
            </a:r>
            <a:r>
              <a:rPr sz="1800" spc="-45" dirty="0">
                <a:latin typeface="Arial"/>
                <a:cs typeface="Arial"/>
              </a:rPr>
              <a:t>with</a:t>
            </a:r>
            <a:r>
              <a:rPr sz="1800" spc="-5" dirty="0">
                <a:latin typeface="Arial"/>
                <a:cs typeface="Arial"/>
              </a:rPr>
              <a:t> </a:t>
            </a:r>
            <a:r>
              <a:rPr sz="1800" spc="-50" dirty="0">
                <a:latin typeface="Arial"/>
                <a:cs typeface="Arial"/>
              </a:rPr>
              <a:t>the</a:t>
            </a:r>
            <a:r>
              <a:rPr sz="1800" spc="-15" dirty="0">
                <a:latin typeface="Arial"/>
                <a:cs typeface="Arial"/>
              </a:rPr>
              <a:t> </a:t>
            </a:r>
            <a:r>
              <a:rPr sz="1800" dirty="0">
                <a:latin typeface="Arial"/>
                <a:cs typeface="Arial"/>
              </a:rPr>
              <a:t>arc</a:t>
            </a:r>
            <a:r>
              <a:rPr sz="1800" spc="-5" dirty="0">
                <a:latin typeface="Arial"/>
                <a:cs typeface="Arial"/>
              </a:rPr>
              <a:t> </a:t>
            </a:r>
            <a:r>
              <a:rPr sz="1800" spc="-75" dirty="0">
                <a:latin typeface="Arial"/>
                <a:cs typeface="Arial"/>
              </a:rPr>
              <a:t>method in</a:t>
            </a:r>
            <a:r>
              <a:rPr sz="1800" spc="-50" dirty="0">
                <a:latin typeface="Arial"/>
                <a:cs typeface="Arial"/>
              </a:rPr>
              <a:t> </a:t>
            </a:r>
            <a:r>
              <a:rPr sz="1800" spc="-25" dirty="0">
                <a:latin typeface="Arial"/>
                <a:cs typeface="Arial"/>
              </a:rPr>
              <a:t>liquid</a:t>
            </a:r>
            <a:r>
              <a:rPr sz="1800" spc="-60" dirty="0">
                <a:latin typeface="Arial"/>
                <a:cs typeface="Arial"/>
              </a:rPr>
              <a:t> </a:t>
            </a:r>
            <a:r>
              <a:rPr sz="1800" spc="-100" dirty="0">
                <a:latin typeface="Arial"/>
                <a:cs typeface="Arial"/>
              </a:rPr>
              <a:t>nitrogen.</a:t>
            </a:r>
            <a:r>
              <a:rPr sz="1800" spc="-25" dirty="0">
                <a:latin typeface="Arial"/>
                <a:cs typeface="Arial"/>
              </a:rPr>
              <a:t> </a:t>
            </a:r>
            <a:r>
              <a:rPr sz="1800" dirty="0">
                <a:latin typeface="Arial"/>
                <a:cs typeface="Arial"/>
              </a:rPr>
              <a:t>A</a:t>
            </a:r>
            <a:r>
              <a:rPr sz="1800" spc="-35" dirty="0">
                <a:latin typeface="Arial"/>
                <a:cs typeface="Arial"/>
              </a:rPr>
              <a:t> </a:t>
            </a:r>
            <a:r>
              <a:rPr sz="1800" spc="-50" dirty="0">
                <a:latin typeface="Arial"/>
                <a:cs typeface="Arial"/>
              </a:rPr>
              <a:t>direct</a:t>
            </a:r>
            <a:r>
              <a:rPr sz="1800" spc="-30" dirty="0">
                <a:latin typeface="Arial"/>
                <a:cs typeface="Arial"/>
              </a:rPr>
              <a:t> </a:t>
            </a:r>
            <a:r>
              <a:rPr sz="1800" spc="-110" dirty="0">
                <a:latin typeface="Arial"/>
                <a:cs typeface="Arial"/>
              </a:rPr>
              <a:t>current</a:t>
            </a:r>
            <a:r>
              <a:rPr sz="1800" spc="-15" dirty="0">
                <a:latin typeface="Arial"/>
                <a:cs typeface="Arial"/>
              </a:rPr>
              <a:t> </a:t>
            </a:r>
            <a:r>
              <a:rPr sz="1800" dirty="0">
                <a:latin typeface="Arial"/>
                <a:cs typeface="Arial"/>
              </a:rPr>
              <a:t>of</a:t>
            </a:r>
            <a:r>
              <a:rPr sz="1800" spc="15" dirty="0">
                <a:latin typeface="Arial"/>
                <a:cs typeface="Arial"/>
              </a:rPr>
              <a:t> </a:t>
            </a:r>
            <a:r>
              <a:rPr sz="1800" dirty="0">
                <a:solidFill>
                  <a:srgbClr val="FF0000"/>
                </a:solidFill>
                <a:latin typeface="Arial"/>
                <a:cs typeface="Arial"/>
              </a:rPr>
              <a:t>50</a:t>
            </a:r>
            <a:r>
              <a:rPr sz="1800" spc="-35" dirty="0">
                <a:solidFill>
                  <a:srgbClr val="FF0000"/>
                </a:solidFill>
                <a:latin typeface="Arial"/>
                <a:cs typeface="Arial"/>
              </a:rPr>
              <a:t> </a:t>
            </a:r>
            <a:r>
              <a:rPr sz="1800" dirty="0">
                <a:solidFill>
                  <a:srgbClr val="FF0000"/>
                </a:solidFill>
                <a:latin typeface="Arial"/>
                <a:cs typeface="Arial"/>
              </a:rPr>
              <a:t>to</a:t>
            </a:r>
            <a:r>
              <a:rPr sz="1800" spc="-35" dirty="0">
                <a:solidFill>
                  <a:srgbClr val="FF0000"/>
                </a:solidFill>
                <a:latin typeface="Arial"/>
                <a:cs typeface="Arial"/>
              </a:rPr>
              <a:t> </a:t>
            </a:r>
            <a:r>
              <a:rPr sz="1800" spc="-30" dirty="0">
                <a:solidFill>
                  <a:srgbClr val="FF0000"/>
                </a:solidFill>
                <a:latin typeface="Arial"/>
                <a:cs typeface="Arial"/>
              </a:rPr>
              <a:t>100A</a:t>
            </a:r>
            <a:r>
              <a:rPr sz="1800" spc="-30" dirty="0">
                <a:latin typeface="Arial"/>
                <a:cs typeface="Arial"/>
              </a:rPr>
              <a:t>,</a:t>
            </a:r>
            <a:r>
              <a:rPr sz="1800" spc="-40" dirty="0">
                <a:latin typeface="Arial"/>
                <a:cs typeface="Arial"/>
              </a:rPr>
              <a:t> </a:t>
            </a:r>
            <a:r>
              <a:rPr sz="1800" spc="-75" dirty="0">
                <a:latin typeface="Arial"/>
                <a:cs typeface="Arial"/>
              </a:rPr>
              <a:t>driven</a:t>
            </a:r>
            <a:r>
              <a:rPr sz="1800" spc="-45" dirty="0">
                <a:latin typeface="Arial"/>
                <a:cs typeface="Arial"/>
              </a:rPr>
              <a:t> </a:t>
            </a:r>
            <a:r>
              <a:rPr sz="1800" dirty="0">
                <a:latin typeface="Arial"/>
                <a:cs typeface="Arial"/>
              </a:rPr>
              <a:t>by</a:t>
            </a:r>
            <a:r>
              <a:rPr sz="1800" spc="-35" dirty="0">
                <a:latin typeface="Arial"/>
                <a:cs typeface="Arial"/>
              </a:rPr>
              <a:t> </a:t>
            </a:r>
            <a:r>
              <a:rPr sz="1800" dirty="0">
                <a:latin typeface="Arial"/>
                <a:cs typeface="Arial"/>
              </a:rPr>
              <a:t>a</a:t>
            </a:r>
            <a:r>
              <a:rPr sz="1800" spc="-35" dirty="0">
                <a:latin typeface="Arial"/>
                <a:cs typeface="Arial"/>
              </a:rPr>
              <a:t> </a:t>
            </a:r>
            <a:r>
              <a:rPr sz="1800" spc="-45" dirty="0">
                <a:latin typeface="Arial"/>
                <a:cs typeface="Arial"/>
              </a:rPr>
              <a:t>potential</a:t>
            </a:r>
            <a:r>
              <a:rPr sz="1800" spc="-30" dirty="0">
                <a:latin typeface="Arial"/>
                <a:cs typeface="Arial"/>
              </a:rPr>
              <a:t> </a:t>
            </a:r>
            <a:r>
              <a:rPr sz="1800" spc="-50" dirty="0">
                <a:latin typeface="Arial"/>
                <a:cs typeface="Arial"/>
              </a:rPr>
              <a:t>difference</a:t>
            </a:r>
            <a:r>
              <a:rPr sz="1800" spc="-30" dirty="0">
                <a:latin typeface="Arial"/>
                <a:cs typeface="Arial"/>
              </a:rPr>
              <a:t> </a:t>
            </a:r>
            <a:r>
              <a:rPr sz="1800" spc="-25" dirty="0">
                <a:latin typeface="Arial"/>
                <a:cs typeface="Arial"/>
              </a:rPr>
              <a:t>of </a:t>
            </a:r>
            <a:r>
              <a:rPr sz="1800" dirty="0">
                <a:latin typeface="Arial"/>
                <a:cs typeface="Arial"/>
              </a:rPr>
              <a:t>approximately</a:t>
            </a:r>
            <a:r>
              <a:rPr sz="1800" spc="220" dirty="0">
                <a:latin typeface="Arial"/>
                <a:cs typeface="Arial"/>
              </a:rPr>
              <a:t> </a:t>
            </a:r>
            <a:r>
              <a:rPr sz="1800" dirty="0">
                <a:solidFill>
                  <a:srgbClr val="FF0000"/>
                </a:solidFill>
                <a:latin typeface="Arial"/>
                <a:cs typeface="Arial"/>
              </a:rPr>
              <a:t>20V</a:t>
            </a:r>
            <a:r>
              <a:rPr sz="1800" dirty="0">
                <a:latin typeface="Arial"/>
                <a:cs typeface="Arial"/>
              </a:rPr>
              <a:t>,</a:t>
            </a:r>
            <a:r>
              <a:rPr sz="1800" spc="220" dirty="0">
                <a:latin typeface="Arial"/>
                <a:cs typeface="Arial"/>
              </a:rPr>
              <a:t> </a:t>
            </a:r>
            <a:r>
              <a:rPr sz="1800" dirty="0">
                <a:latin typeface="Arial"/>
                <a:cs typeface="Arial"/>
              </a:rPr>
              <a:t>creates</a:t>
            </a:r>
            <a:r>
              <a:rPr sz="1800" spc="220" dirty="0">
                <a:latin typeface="Arial"/>
                <a:cs typeface="Arial"/>
              </a:rPr>
              <a:t> </a:t>
            </a:r>
            <a:r>
              <a:rPr sz="1800" dirty="0">
                <a:latin typeface="Arial"/>
                <a:cs typeface="Arial"/>
              </a:rPr>
              <a:t>a</a:t>
            </a:r>
            <a:r>
              <a:rPr sz="1800" spc="220" dirty="0">
                <a:latin typeface="Arial"/>
                <a:cs typeface="Arial"/>
              </a:rPr>
              <a:t> </a:t>
            </a:r>
            <a:r>
              <a:rPr sz="1800" dirty="0">
                <a:solidFill>
                  <a:srgbClr val="FF0000"/>
                </a:solidFill>
                <a:latin typeface="Arial"/>
                <a:cs typeface="Arial"/>
              </a:rPr>
              <a:t>high</a:t>
            </a:r>
            <a:r>
              <a:rPr sz="1800" spc="220" dirty="0">
                <a:solidFill>
                  <a:srgbClr val="FF0000"/>
                </a:solidFill>
                <a:latin typeface="Arial"/>
                <a:cs typeface="Arial"/>
              </a:rPr>
              <a:t> </a:t>
            </a:r>
            <a:r>
              <a:rPr sz="1800" spc="-10" dirty="0">
                <a:solidFill>
                  <a:srgbClr val="FF0000"/>
                </a:solidFill>
                <a:latin typeface="Arial"/>
                <a:cs typeface="Arial"/>
              </a:rPr>
              <a:t>temperature</a:t>
            </a:r>
            <a:r>
              <a:rPr sz="1800" spc="220" dirty="0">
                <a:solidFill>
                  <a:srgbClr val="FF0000"/>
                </a:solidFill>
                <a:latin typeface="Arial"/>
                <a:cs typeface="Arial"/>
              </a:rPr>
              <a:t> </a:t>
            </a:r>
            <a:r>
              <a:rPr sz="1800" dirty="0">
                <a:solidFill>
                  <a:srgbClr val="FF0000"/>
                </a:solidFill>
                <a:latin typeface="Arial"/>
                <a:cs typeface="Arial"/>
              </a:rPr>
              <a:t>discharge</a:t>
            </a:r>
            <a:r>
              <a:rPr sz="1800" spc="215" dirty="0">
                <a:solidFill>
                  <a:srgbClr val="FF0000"/>
                </a:solidFill>
                <a:latin typeface="Arial"/>
                <a:cs typeface="Arial"/>
              </a:rPr>
              <a:t> </a:t>
            </a:r>
            <a:r>
              <a:rPr sz="1800" dirty="0">
                <a:latin typeface="Arial"/>
                <a:cs typeface="Arial"/>
              </a:rPr>
              <a:t>between</a:t>
            </a:r>
            <a:r>
              <a:rPr sz="1800" spc="220" dirty="0">
                <a:latin typeface="Arial"/>
                <a:cs typeface="Arial"/>
              </a:rPr>
              <a:t> </a:t>
            </a:r>
            <a:r>
              <a:rPr sz="1800" dirty="0">
                <a:latin typeface="Arial"/>
                <a:cs typeface="Arial"/>
              </a:rPr>
              <a:t>the</a:t>
            </a:r>
            <a:r>
              <a:rPr sz="1800" spc="220" dirty="0">
                <a:latin typeface="Arial"/>
                <a:cs typeface="Arial"/>
              </a:rPr>
              <a:t> </a:t>
            </a:r>
            <a:r>
              <a:rPr sz="1800" spc="-25" dirty="0">
                <a:latin typeface="Arial"/>
                <a:cs typeface="Arial"/>
              </a:rPr>
              <a:t>two </a:t>
            </a:r>
            <a:r>
              <a:rPr sz="1800" spc="-105" dirty="0">
                <a:latin typeface="Arial"/>
                <a:cs typeface="Arial"/>
              </a:rPr>
              <a:t>electrodes.</a:t>
            </a:r>
            <a:r>
              <a:rPr sz="1800" spc="-20" dirty="0">
                <a:latin typeface="Arial"/>
                <a:cs typeface="Arial"/>
              </a:rPr>
              <a:t> </a:t>
            </a:r>
            <a:r>
              <a:rPr sz="1800" spc="-235" dirty="0">
                <a:latin typeface="Arial"/>
                <a:cs typeface="Arial"/>
              </a:rPr>
              <a:t>The</a:t>
            </a:r>
            <a:r>
              <a:rPr sz="1800" spc="110" dirty="0">
                <a:latin typeface="Arial"/>
                <a:cs typeface="Arial"/>
              </a:rPr>
              <a:t> </a:t>
            </a:r>
            <a:r>
              <a:rPr sz="1800" spc="-95" dirty="0">
                <a:latin typeface="Arial"/>
                <a:cs typeface="Arial"/>
              </a:rPr>
              <a:t>discharge</a:t>
            </a:r>
            <a:r>
              <a:rPr sz="1800" spc="-30" dirty="0">
                <a:latin typeface="Arial"/>
                <a:cs typeface="Arial"/>
              </a:rPr>
              <a:t> </a:t>
            </a:r>
            <a:r>
              <a:rPr sz="1800" spc="-90" dirty="0">
                <a:solidFill>
                  <a:srgbClr val="FF0000"/>
                </a:solidFill>
                <a:latin typeface="Arial"/>
                <a:cs typeface="Arial"/>
              </a:rPr>
              <a:t>vaporizes</a:t>
            </a:r>
            <a:r>
              <a:rPr sz="1800" spc="-5" dirty="0">
                <a:solidFill>
                  <a:srgbClr val="FF0000"/>
                </a:solidFill>
                <a:latin typeface="Arial"/>
                <a:cs typeface="Arial"/>
              </a:rPr>
              <a:t> </a:t>
            </a:r>
            <a:r>
              <a:rPr sz="1800" spc="-80" dirty="0">
                <a:solidFill>
                  <a:srgbClr val="FF0000"/>
                </a:solidFill>
                <a:latin typeface="Arial"/>
                <a:cs typeface="Arial"/>
              </a:rPr>
              <a:t>the</a:t>
            </a:r>
            <a:r>
              <a:rPr sz="1800" spc="25" dirty="0">
                <a:solidFill>
                  <a:srgbClr val="FF0000"/>
                </a:solidFill>
                <a:latin typeface="Arial"/>
                <a:cs typeface="Arial"/>
              </a:rPr>
              <a:t> </a:t>
            </a:r>
            <a:r>
              <a:rPr sz="1800" spc="-105" dirty="0">
                <a:solidFill>
                  <a:srgbClr val="FF0000"/>
                </a:solidFill>
                <a:latin typeface="Arial"/>
                <a:cs typeface="Arial"/>
              </a:rPr>
              <a:t>surface</a:t>
            </a:r>
            <a:r>
              <a:rPr sz="1800" spc="25" dirty="0">
                <a:solidFill>
                  <a:srgbClr val="FF0000"/>
                </a:solidFill>
                <a:latin typeface="Arial"/>
                <a:cs typeface="Arial"/>
              </a:rPr>
              <a:t> </a:t>
            </a:r>
            <a:r>
              <a:rPr sz="1800" dirty="0">
                <a:latin typeface="Arial"/>
                <a:cs typeface="Arial"/>
              </a:rPr>
              <a:t>of</a:t>
            </a:r>
            <a:r>
              <a:rPr sz="1800" spc="65" dirty="0">
                <a:latin typeface="Arial"/>
                <a:cs typeface="Arial"/>
              </a:rPr>
              <a:t> </a:t>
            </a:r>
            <a:r>
              <a:rPr sz="1800" spc="-130" dirty="0">
                <a:latin typeface="Arial"/>
                <a:cs typeface="Arial"/>
              </a:rPr>
              <a:t>one</a:t>
            </a:r>
            <a:r>
              <a:rPr sz="1800" spc="30" dirty="0">
                <a:latin typeface="Arial"/>
                <a:cs typeface="Arial"/>
              </a:rPr>
              <a:t> </a:t>
            </a:r>
            <a:r>
              <a:rPr sz="1800" dirty="0">
                <a:latin typeface="Arial"/>
                <a:cs typeface="Arial"/>
              </a:rPr>
              <a:t>of</a:t>
            </a:r>
            <a:r>
              <a:rPr sz="1800" spc="70" dirty="0">
                <a:latin typeface="Arial"/>
                <a:cs typeface="Arial"/>
              </a:rPr>
              <a:t> </a:t>
            </a:r>
            <a:r>
              <a:rPr sz="1800" spc="-80" dirty="0">
                <a:latin typeface="Arial"/>
                <a:cs typeface="Arial"/>
              </a:rPr>
              <a:t>the</a:t>
            </a:r>
            <a:r>
              <a:rPr sz="1800" spc="25" dirty="0">
                <a:latin typeface="Arial"/>
                <a:cs typeface="Arial"/>
              </a:rPr>
              <a:t> </a:t>
            </a:r>
            <a:r>
              <a:rPr sz="1800" spc="-90" dirty="0">
                <a:latin typeface="Arial"/>
                <a:cs typeface="Arial"/>
              </a:rPr>
              <a:t>carbon</a:t>
            </a:r>
            <a:r>
              <a:rPr sz="1800" spc="25" dirty="0">
                <a:latin typeface="Arial"/>
                <a:cs typeface="Arial"/>
              </a:rPr>
              <a:t> </a:t>
            </a:r>
            <a:r>
              <a:rPr sz="1800" spc="-105" dirty="0">
                <a:latin typeface="Arial"/>
                <a:cs typeface="Arial"/>
              </a:rPr>
              <a:t>electrodes,</a:t>
            </a:r>
            <a:r>
              <a:rPr sz="1800" spc="25" dirty="0">
                <a:latin typeface="Arial"/>
                <a:cs typeface="Arial"/>
              </a:rPr>
              <a:t> </a:t>
            </a:r>
            <a:r>
              <a:rPr sz="1800" spc="-25" dirty="0">
                <a:latin typeface="Arial"/>
                <a:cs typeface="Arial"/>
              </a:rPr>
              <a:t>and </a:t>
            </a:r>
            <a:r>
              <a:rPr sz="1800" spc="-55" dirty="0">
                <a:latin typeface="Arial"/>
                <a:cs typeface="Arial"/>
              </a:rPr>
              <a:t>forms</a:t>
            </a:r>
            <a:r>
              <a:rPr sz="1800" spc="-70" dirty="0">
                <a:latin typeface="Arial"/>
                <a:cs typeface="Arial"/>
              </a:rPr>
              <a:t> </a:t>
            </a:r>
            <a:r>
              <a:rPr sz="1800" dirty="0">
                <a:latin typeface="Arial"/>
                <a:cs typeface="Arial"/>
              </a:rPr>
              <a:t>a</a:t>
            </a:r>
            <a:r>
              <a:rPr sz="1800" spc="25" dirty="0">
                <a:latin typeface="Arial"/>
                <a:cs typeface="Arial"/>
              </a:rPr>
              <a:t> </a:t>
            </a:r>
            <a:r>
              <a:rPr sz="1800" spc="-60" dirty="0">
                <a:latin typeface="Arial"/>
                <a:cs typeface="Arial"/>
              </a:rPr>
              <a:t>small</a:t>
            </a:r>
            <a:r>
              <a:rPr sz="1800" spc="40" dirty="0">
                <a:latin typeface="Arial"/>
                <a:cs typeface="Arial"/>
              </a:rPr>
              <a:t> </a:t>
            </a:r>
            <a:r>
              <a:rPr sz="1800" spc="-45" dirty="0">
                <a:solidFill>
                  <a:srgbClr val="FF0000"/>
                </a:solidFill>
                <a:latin typeface="Arial"/>
                <a:cs typeface="Arial"/>
              </a:rPr>
              <a:t>rod-</a:t>
            </a:r>
            <a:r>
              <a:rPr sz="1800" spc="-55" dirty="0">
                <a:solidFill>
                  <a:srgbClr val="FF0000"/>
                </a:solidFill>
                <a:latin typeface="Arial"/>
                <a:cs typeface="Arial"/>
              </a:rPr>
              <a:t>shaped</a:t>
            </a:r>
            <a:r>
              <a:rPr sz="1800" spc="35" dirty="0">
                <a:solidFill>
                  <a:srgbClr val="FF0000"/>
                </a:solidFill>
                <a:latin typeface="Arial"/>
                <a:cs typeface="Arial"/>
              </a:rPr>
              <a:t> </a:t>
            </a:r>
            <a:r>
              <a:rPr sz="1800" spc="-30" dirty="0">
                <a:solidFill>
                  <a:srgbClr val="FF0000"/>
                </a:solidFill>
                <a:latin typeface="Arial"/>
                <a:cs typeface="Arial"/>
              </a:rPr>
              <a:t>depos</a:t>
            </a:r>
            <a:r>
              <a:rPr sz="1800" spc="-30" dirty="0">
                <a:latin typeface="Arial"/>
                <a:cs typeface="Arial"/>
              </a:rPr>
              <a:t>it</a:t>
            </a:r>
            <a:r>
              <a:rPr sz="1800" spc="30" dirty="0">
                <a:latin typeface="Arial"/>
                <a:cs typeface="Arial"/>
              </a:rPr>
              <a:t> </a:t>
            </a:r>
            <a:r>
              <a:rPr sz="1800" dirty="0">
                <a:latin typeface="Arial"/>
                <a:cs typeface="Arial"/>
              </a:rPr>
              <a:t>on</a:t>
            </a:r>
            <a:r>
              <a:rPr sz="1800" spc="30" dirty="0">
                <a:latin typeface="Arial"/>
                <a:cs typeface="Arial"/>
              </a:rPr>
              <a:t> </a:t>
            </a:r>
            <a:r>
              <a:rPr sz="1800" dirty="0">
                <a:latin typeface="Arial"/>
                <a:cs typeface="Arial"/>
              </a:rPr>
              <a:t>the</a:t>
            </a:r>
            <a:r>
              <a:rPr sz="1800" spc="30" dirty="0">
                <a:latin typeface="Arial"/>
                <a:cs typeface="Arial"/>
              </a:rPr>
              <a:t> </a:t>
            </a:r>
            <a:r>
              <a:rPr sz="1800" dirty="0">
                <a:latin typeface="Arial"/>
                <a:cs typeface="Arial"/>
              </a:rPr>
              <a:t>other</a:t>
            </a:r>
            <a:r>
              <a:rPr sz="1800" spc="30" dirty="0">
                <a:latin typeface="Arial"/>
                <a:cs typeface="Arial"/>
              </a:rPr>
              <a:t> </a:t>
            </a:r>
            <a:r>
              <a:rPr sz="1800" spc="-45" dirty="0">
                <a:latin typeface="Arial"/>
                <a:cs typeface="Arial"/>
              </a:rPr>
              <a:t>electrode.</a:t>
            </a:r>
            <a:r>
              <a:rPr sz="1800" spc="30" dirty="0">
                <a:latin typeface="Arial"/>
                <a:cs typeface="Arial"/>
              </a:rPr>
              <a:t> </a:t>
            </a:r>
            <a:r>
              <a:rPr sz="1800" spc="-100" dirty="0">
                <a:latin typeface="Arial"/>
                <a:cs typeface="Arial"/>
              </a:rPr>
              <a:t>Producing</a:t>
            </a:r>
            <a:r>
              <a:rPr sz="1800" spc="30" dirty="0">
                <a:latin typeface="Arial"/>
                <a:cs typeface="Arial"/>
              </a:rPr>
              <a:t> </a:t>
            </a:r>
            <a:r>
              <a:rPr sz="1800" spc="-254" dirty="0">
                <a:latin typeface="Arial"/>
                <a:cs typeface="Arial"/>
              </a:rPr>
              <a:t>CNTs</a:t>
            </a:r>
            <a:r>
              <a:rPr sz="1800" spc="130" dirty="0">
                <a:latin typeface="Arial"/>
                <a:cs typeface="Arial"/>
              </a:rPr>
              <a:t> </a:t>
            </a:r>
            <a:r>
              <a:rPr sz="1800" dirty="0">
                <a:latin typeface="Arial"/>
                <a:cs typeface="Arial"/>
              </a:rPr>
              <a:t>in</a:t>
            </a:r>
            <a:r>
              <a:rPr sz="1800" spc="40" dirty="0">
                <a:latin typeface="Arial"/>
                <a:cs typeface="Arial"/>
              </a:rPr>
              <a:t> </a:t>
            </a:r>
            <a:r>
              <a:rPr sz="1800" spc="-40" dirty="0">
                <a:solidFill>
                  <a:srgbClr val="FF0000"/>
                </a:solidFill>
                <a:latin typeface="Arial"/>
                <a:cs typeface="Arial"/>
              </a:rPr>
              <a:t>high </a:t>
            </a:r>
            <a:r>
              <a:rPr sz="1800" dirty="0">
                <a:solidFill>
                  <a:srgbClr val="FF0000"/>
                </a:solidFill>
                <a:latin typeface="Arial"/>
                <a:cs typeface="Arial"/>
              </a:rPr>
              <a:t>yield</a:t>
            </a:r>
            <a:r>
              <a:rPr sz="1800" spc="85" dirty="0">
                <a:solidFill>
                  <a:srgbClr val="FF0000"/>
                </a:solidFill>
                <a:latin typeface="Arial"/>
                <a:cs typeface="Arial"/>
              </a:rPr>
              <a:t> </a:t>
            </a:r>
            <a:r>
              <a:rPr sz="1800" spc="-45" dirty="0">
                <a:solidFill>
                  <a:srgbClr val="FF0000"/>
                </a:solidFill>
                <a:latin typeface="Arial"/>
                <a:cs typeface="Arial"/>
              </a:rPr>
              <a:t>depends</a:t>
            </a:r>
            <a:r>
              <a:rPr sz="1800" spc="85" dirty="0">
                <a:solidFill>
                  <a:srgbClr val="FF0000"/>
                </a:solidFill>
                <a:latin typeface="Arial"/>
                <a:cs typeface="Arial"/>
              </a:rPr>
              <a:t> </a:t>
            </a:r>
            <a:r>
              <a:rPr sz="1800" dirty="0">
                <a:solidFill>
                  <a:srgbClr val="FF0000"/>
                </a:solidFill>
                <a:latin typeface="Arial"/>
                <a:cs typeface="Arial"/>
              </a:rPr>
              <a:t>on</a:t>
            </a:r>
            <a:r>
              <a:rPr sz="1800" spc="85" dirty="0">
                <a:solidFill>
                  <a:srgbClr val="FF0000"/>
                </a:solidFill>
                <a:latin typeface="Arial"/>
                <a:cs typeface="Arial"/>
              </a:rPr>
              <a:t> </a:t>
            </a:r>
            <a:r>
              <a:rPr sz="1800" dirty="0">
                <a:solidFill>
                  <a:srgbClr val="FF0000"/>
                </a:solidFill>
                <a:latin typeface="Arial"/>
                <a:cs typeface="Arial"/>
              </a:rPr>
              <a:t>the</a:t>
            </a:r>
            <a:r>
              <a:rPr sz="1800" spc="85" dirty="0">
                <a:solidFill>
                  <a:srgbClr val="FF0000"/>
                </a:solidFill>
                <a:latin typeface="Arial"/>
                <a:cs typeface="Arial"/>
              </a:rPr>
              <a:t> </a:t>
            </a:r>
            <a:r>
              <a:rPr sz="1800" spc="-40" dirty="0">
                <a:solidFill>
                  <a:srgbClr val="FF0000"/>
                </a:solidFill>
                <a:latin typeface="Arial"/>
                <a:cs typeface="Arial"/>
              </a:rPr>
              <a:t>uniformity</a:t>
            </a:r>
            <a:r>
              <a:rPr sz="1800" spc="85" dirty="0">
                <a:solidFill>
                  <a:srgbClr val="FF0000"/>
                </a:solidFill>
                <a:latin typeface="Arial"/>
                <a:cs typeface="Arial"/>
              </a:rPr>
              <a:t> </a:t>
            </a:r>
            <a:r>
              <a:rPr sz="1800" dirty="0">
                <a:solidFill>
                  <a:srgbClr val="FF0000"/>
                </a:solidFill>
                <a:latin typeface="Arial"/>
                <a:cs typeface="Arial"/>
              </a:rPr>
              <a:t>of</a:t>
            </a:r>
            <a:r>
              <a:rPr sz="1800" spc="125" dirty="0">
                <a:solidFill>
                  <a:srgbClr val="FF0000"/>
                </a:solidFill>
                <a:latin typeface="Arial"/>
                <a:cs typeface="Arial"/>
              </a:rPr>
              <a:t> </a:t>
            </a:r>
            <a:r>
              <a:rPr sz="1800" dirty="0">
                <a:solidFill>
                  <a:srgbClr val="FF0000"/>
                </a:solidFill>
                <a:latin typeface="Arial"/>
                <a:cs typeface="Arial"/>
              </a:rPr>
              <a:t>the</a:t>
            </a:r>
            <a:r>
              <a:rPr sz="1800" spc="85" dirty="0">
                <a:solidFill>
                  <a:srgbClr val="FF0000"/>
                </a:solidFill>
                <a:latin typeface="Arial"/>
                <a:cs typeface="Arial"/>
              </a:rPr>
              <a:t> </a:t>
            </a:r>
            <a:r>
              <a:rPr sz="1800" spc="-30" dirty="0">
                <a:solidFill>
                  <a:srgbClr val="FF0000"/>
                </a:solidFill>
                <a:latin typeface="Arial"/>
                <a:cs typeface="Arial"/>
              </a:rPr>
              <a:t>plasma</a:t>
            </a:r>
            <a:r>
              <a:rPr sz="1800" spc="85" dirty="0">
                <a:solidFill>
                  <a:srgbClr val="FF0000"/>
                </a:solidFill>
                <a:latin typeface="Arial"/>
                <a:cs typeface="Arial"/>
              </a:rPr>
              <a:t> </a:t>
            </a:r>
            <a:r>
              <a:rPr sz="1800" dirty="0">
                <a:solidFill>
                  <a:srgbClr val="FF0000"/>
                </a:solidFill>
                <a:latin typeface="Arial"/>
                <a:cs typeface="Arial"/>
              </a:rPr>
              <a:t>arc,</a:t>
            </a:r>
            <a:r>
              <a:rPr sz="1800" spc="85" dirty="0">
                <a:solidFill>
                  <a:srgbClr val="FF0000"/>
                </a:solidFill>
                <a:latin typeface="Arial"/>
                <a:cs typeface="Arial"/>
              </a:rPr>
              <a:t> </a:t>
            </a:r>
            <a:r>
              <a:rPr sz="1800" dirty="0">
                <a:solidFill>
                  <a:srgbClr val="FF0000"/>
                </a:solidFill>
                <a:latin typeface="Arial"/>
                <a:cs typeface="Arial"/>
              </a:rPr>
              <a:t>and</a:t>
            </a:r>
            <a:r>
              <a:rPr sz="1800" spc="90" dirty="0">
                <a:solidFill>
                  <a:srgbClr val="FF0000"/>
                </a:solidFill>
                <a:latin typeface="Arial"/>
                <a:cs typeface="Arial"/>
              </a:rPr>
              <a:t> </a:t>
            </a:r>
            <a:r>
              <a:rPr sz="1800" dirty="0">
                <a:solidFill>
                  <a:srgbClr val="FF0000"/>
                </a:solidFill>
                <a:latin typeface="Arial"/>
                <a:cs typeface="Arial"/>
              </a:rPr>
              <a:t>the</a:t>
            </a:r>
            <a:r>
              <a:rPr sz="1800" spc="85" dirty="0">
                <a:solidFill>
                  <a:srgbClr val="FF0000"/>
                </a:solidFill>
                <a:latin typeface="Arial"/>
                <a:cs typeface="Arial"/>
              </a:rPr>
              <a:t> </a:t>
            </a:r>
            <a:r>
              <a:rPr sz="1800" spc="-45" dirty="0">
                <a:solidFill>
                  <a:srgbClr val="FF0000"/>
                </a:solidFill>
                <a:latin typeface="Arial"/>
                <a:cs typeface="Arial"/>
              </a:rPr>
              <a:t>temperature</a:t>
            </a:r>
            <a:r>
              <a:rPr sz="1800" spc="85" dirty="0">
                <a:solidFill>
                  <a:srgbClr val="FF0000"/>
                </a:solidFill>
                <a:latin typeface="Arial"/>
                <a:cs typeface="Arial"/>
              </a:rPr>
              <a:t> </a:t>
            </a:r>
            <a:r>
              <a:rPr sz="1800" dirty="0">
                <a:latin typeface="Arial"/>
                <a:cs typeface="Arial"/>
              </a:rPr>
              <a:t>of</a:t>
            </a:r>
            <a:r>
              <a:rPr sz="1800" spc="125" dirty="0">
                <a:latin typeface="Arial"/>
                <a:cs typeface="Arial"/>
              </a:rPr>
              <a:t> </a:t>
            </a:r>
            <a:r>
              <a:rPr sz="1800" spc="-25" dirty="0">
                <a:latin typeface="Arial"/>
                <a:cs typeface="Arial"/>
              </a:rPr>
              <a:t>the </a:t>
            </a:r>
            <a:r>
              <a:rPr sz="1800" spc="-80" dirty="0">
                <a:latin typeface="Arial"/>
                <a:cs typeface="Arial"/>
              </a:rPr>
              <a:t>deposit</a:t>
            </a:r>
            <a:r>
              <a:rPr sz="1800" spc="-20" dirty="0">
                <a:latin typeface="Arial"/>
                <a:cs typeface="Arial"/>
              </a:rPr>
              <a:t> </a:t>
            </a:r>
            <a:r>
              <a:rPr sz="1800" spc="-80" dirty="0">
                <a:latin typeface="Arial"/>
                <a:cs typeface="Arial"/>
              </a:rPr>
              <a:t>forming</a:t>
            </a:r>
            <a:r>
              <a:rPr sz="1800" dirty="0">
                <a:latin typeface="Arial"/>
                <a:cs typeface="Arial"/>
              </a:rPr>
              <a:t> </a:t>
            </a:r>
            <a:r>
              <a:rPr sz="1800" spc="-160" dirty="0">
                <a:latin typeface="Arial"/>
                <a:cs typeface="Arial"/>
              </a:rPr>
              <a:t>on</a:t>
            </a:r>
            <a:r>
              <a:rPr sz="1800" spc="-5" dirty="0">
                <a:latin typeface="Arial"/>
                <a:cs typeface="Arial"/>
              </a:rPr>
              <a:t> </a:t>
            </a:r>
            <a:r>
              <a:rPr sz="1800" spc="-110" dirty="0">
                <a:latin typeface="Arial"/>
                <a:cs typeface="Arial"/>
              </a:rPr>
              <a:t>the</a:t>
            </a:r>
            <a:r>
              <a:rPr sz="1800" spc="-10" dirty="0">
                <a:latin typeface="Arial"/>
                <a:cs typeface="Arial"/>
              </a:rPr>
              <a:t> </a:t>
            </a:r>
            <a:r>
              <a:rPr sz="1800" spc="-95" dirty="0">
                <a:latin typeface="Arial"/>
                <a:cs typeface="Arial"/>
              </a:rPr>
              <a:t>carbon</a:t>
            </a:r>
            <a:r>
              <a:rPr sz="1800" spc="-10" dirty="0">
                <a:latin typeface="Arial"/>
                <a:cs typeface="Arial"/>
              </a:rPr>
              <a:t> electrode.</a:t>
            </a:r>
            <a:endParaRPr sz="1800" dirty="0">
              <a:latin typeface="Arial"/>
              <a:cs typeface="Arial"/>
            </a:endParaRPr>
          </a:p>
        </p:txBody>
      </p:sp>
      <p:pic>
        <p:nvPicPr>
          <p:cNvPr id="4" name="object 4"/>
          <p:cNvPicPr/>
          <p:nvPr/>
        </p:nvPicPr>
        <p:blipFill>
          <a:blip r:embed="rId3" cstate="print"/>
          <a:stretch>
            <a:fillRect/>
          </a:stretch>
        </p:blipFill>
        <p:spPr>
          <a:xfrm>
            <a:off x="304800" y="2133600"/>
            <a:ext cx="4051650" cy="3164098"/>
          </a:xfrm>
          <a:prstGeom prst="rect">
            <a:avLst/>
          </a:prstGeom>
        </p:spPr>
      </p:pic>
    </p:spTree>
    <p:extLst>
      <p:ext uri="{BB962C8B-B14F-4D97-AF65-F5344CB8AC3E}">
        <p14:creationId xmlns:p14="http://schemas.microsoft.com/office/powerpoint/2010/main" val="3189930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569404" y="416687"/>
            <a:ext cx="2288603" cy="282575"/>
          </a:xfrm>
          <a:prstGeom prst="rect">
            <a:avLst/>
          </a:prstGeom>
        </p:spPr>
      </p:pic>
      <p:sp>
        <p:nvSpPr>
          <p:cNvPr id="3" name="object 3"/>
          <p:cNvSpPr txBox="1"/>
          <p:nvPr/>
        </p:nvSpPr>
        <p:spPr>
          <a:xfrm>
            <a:off x="383540" y="827278"/>
            <a:ext cx="8300084" cy="1878964"/>
          </a:xfrm>
          <a:prstGeom prst="rect">
            <a:avLst/>
          </a:prstGeom>
        </p:spPr>
        <p:txBody>
          <a:bodyPr vert="horz" wrap="square" lIns="0" tIns="40640" rIns="0" bIns="0" rtlCol="0">
            <a:spAutoFit/>
          </a:bodyPr>
          <a:lstStyle/>
          <a:p>
            <a:pPr marL="284480" marR="5080" indent="-272415" algn="just">
              <a:lnSpc>
                <a:spcPct val="90000"/>
              </a:lnSpc>
              <a:spcBef>
                <a:spcPts val="320"/>
              </a:spcBef>
              <a:buClr>
                <a:srgbClr val="ACC2C8"/>
              </a:buClr>
              <a:buChar char="•"/>
              <a:tabLst>
                <a:tab pos="286385" algn="l"/>
              </a:tabLst>
            </a:pPr>
            <a:r>
              <a:rPr sz="1900" dirty="0">
                <a:solidFill>
                  <a:schemeClr val="tx1"/>
                </a:solidFill>
                <a:latin typeface="Arial"/>
                <a:cs typeface="Arial"/>
              </a:rPr>
              <a:t>In</a:t>
            </a:r>
            <a:r>
              <a:rPr sz="1900" spc="110" dirty="0">
                <a:solidFill>
                  <a:schemeClr val="tx1"/>
                </a:solidFill>
                <a:latin typeface="Arial"/>
                <a:cs typeface="Arial"/>
              </a:rPr>
              <a:t> </a:t>
            </a:r>
            <a:r>
              <a:rPr sz="1900" dirty="0">
                <a:solidFill>
                  <a:schemeClr val="tx1"/>
                </a:solidFill>
                <a:latin typeface="Arial"/>
                <a:cs typeface="Arial"/>
              </a:rPr>
              <a:t>1996</a:t>
            </a:r>
            <a:r>
              <a:rPr sz="1900" spc="135" dirty="0">
                <a:solidFill>
                  <a:schemeClr val="tx1"/>
                </a:solidFill>
                <a:latin typeface="Arial"/>
                <a:cs typeface="Arial"/>
              </a:rPr>
              <a:t> </a:t>
            </a:r>
            <a:r>
              <a:rPr sz="1900" spc="-285" dirty="0">
                <a:solidFill>
                  <a:schemeClr val="tx1"/>
                </a:solidFill>
                <a:latin typeface="Arial"/>
                <a:cs typeface="Arial"/>
              </a:rPr>
              <a:t>CNTs</a:t>
            </a:r>
            <a:r>
              <a:rPr sz="1900" spc="155" dirty="0">
                <a:solidFill>
                  <a:schemeClr val="tx1"/>
                </a:solidFill>
                <a:latin typeface="Arial"/>
                <a:cs typeface="Arial"/>
              </a:rPr>
              <a:t> </a:t>
            </a:r>
            <a:r>
              <a:rPr sz="1900" dirty="0">
                <a:solidFill>
                  <a:schemeClr val="tx1"/>
                </a:solidFill>
                <a:latin typeface="Arial"/>
                <a:cs typeface="Arial"/>
              </a:rPr>
              <a:t>were</a:t>
            </a:r>
            <a:r>
              <a:rPr sz="1900" spc="135" dirty="0">
                <a:solidFill>
                  <a:schemeClr val="tx1"/>
                </a:solidFill>
                <a:latin typeface="Arial"/>
                <a:cs typeface="Arial"/>
              </a:rPr>
              <a:t> </a:t>
            </a:r>
            <a:r>
              <a:rPr sz="1900" dirty="0">
                <a:solidFill>
                  <a:schemeClr val="tx1"/>
                </a:solidFill>
                <a:latin typeface="Arial"/>
                <a:cs typeface="Arial"/>
              </a:rPr>
              <a:t>first</a:t>
            </a:r>
            <a:r>
              <a:rPr sz="1900" spc="135" dirty="0">
                <a:solidFill>
                  <a:schemeClr val="tx1"/>
                </a:solidFill>
                <a:latin typeface="Arial"/>
                <a:cs typeface="Arial"/>
              </a:rPr>
              <a:t> </a:t>
            </a:r>
            <a:r>
              <a:rPr sz="1900" spc="-105" dirty="0">
                <a:solidFill>
                  <a:schemeClr val="tx1"/>
                </a:solidFill>
                <a:latin typeface="Arial"/>
                <a:cs typeface="Arial"/>
              </a:rPr>
              <a:t>synthesized</a:t>
            </a:r>
            <a:r>
              <a:rPr sz="1900" spc="140" dirty="0">
                <a:solidFill>
                  <a:schemeClr val="tx1"/>
                </a:solidFill>
                <a:latin typeface="Arial"/>
                <a:cs typeface="Arial"/>
              </a:rPr>
              <a:t> </a:t>
            </a:r>
            <a:r>
              <a:rPr sz="1900" spc="-65" dirty="0">
                <a:solidFill>
                  <a:schemeClr val="tx1"/>
                </a:solidFill>
                <a:latin typeface="Arial"/>
                <a:cs typeface="Arial"/>
              </a:rPr>
              <a:t>using</a:t>
            </a:r>
            <a:r>
              <a:rPr sz="1900" spc="135" dirty="0">
                <a:solidFill>
                  <a:schemeClr val="tx1"/>
                </a:solidFill>
                <a:latin typeface="Arial"/>
                <a:cs typeface="Arial"/>
              </a:rPr>
              <a:t> </a:t>
            </a:r>
            <a:r>
              <a:rPr sz="1900" dirty="0">
                <a:solidFill>
                  <a:schemeClr val="tx1"/>
                </a:solidFill>
                <a:latin typeface="Arial"/>
                <a:cs typeface="Arial"/>
              </a:rPr>
              <a:t>a</a:t>
            </a:r>
            <a:r>
              <a:rPr sz="1900" spc="130" dirty="0">
                <a:solidFill>
                  <a:schemeClr val="tx1"/>
                </a:solidFill>
                <a:latin typeface="Arial"/>
                <a:cs typeface="Arial"/>
              </a:rPr>
              <a:t> </a:t>
            </a:r>
            <a:r>
              <a:rPr sz="1900" spc="-65" dirty="0">
                <a:solidFill>
                  <a:schemeClr val="tx1"/>
                </a:solidFill>
                <a:latin typeface="Arial"/>
                <a:cs typeface="Arial"/>
              </a:rPr>
              <a:t>dual-</a:t>
            </a:r>
            <a:r>
              <a:rPr sz="1900" spc="-35" dirty="0">
                <a:solidFill>
                  <a:schemeClr val="tx1"/>
                </a:solidFill>
                <a:latin typeface="Arial"/>
                <a:cs typeface="Arial"/>
              </a:rPr>
              <a:t>pulsed</a:t>
            </a:r>
            <a:r>
              <a:rPr sz="1900" spc="135" dirty="0">
                <a:solidFill>
                  <a:schemeClr val="tx1"/>
                </a:solidFill>
                <a:latin typeface="Arial"/>
                <a:cs typeface="Arial"/>
              </a:rPr>
              <a:t> </a:t>
            </a:r>
            <a:r>
              <a:rPr sz="1900" spc="-30" dirty="0">
                <a:solidFill>
                  <a:schemeClr val="tx1"/>
                </a:solidFill>
                <a:latin typeface="Arial"/>
                <a:cs typeface="Arial"/>
              </a:rPr>
              <a:t>laser.</a:t>
            </a:r>
            <a:r>
              <a:rPr sz="1900" spc="135" dirty="0">
                <a:solidFill>
                  <a:schemeClr val="tx1"/>
                </a:solidFill>
                <a:latin typeface="Arial"/>
                <a:cs typeface="Arial"/>
              </a:rPr>
              <a:t> </a:t>
            </a:r>
            <a:r>
              <a:rPr sz="1900" spc="-100" dirty="0">
                <a:solidFill>
                  <a:schemeClr val="tx1"/>
                </a:solidFill>
                <a:latin typeface="Arial"/>
                <a:cs typeface="Arial"/>
              </a:rPr>
              <a:t>Samples</a:t>
            </a:r>
            <a:r>
              <a:rPr sz="1900" spc="135" dirty="0">
                <a:solidFill>
                  <a:schemeClr val="tx1"/>
                </a:solidFill>
                <a:latin typeface="Arial"/>
                <a:cs typeface="Arial"/>
              </a:rPr>
              <a:t> </a:t>
            </a:r>
            <a:r>
              <a:rPr sz="1900" spc="-20" dirty="0">
                <a:latin typeface="Arial"/>
                <a:cs typeface="Arial"/>
              </a:rPr>
              <a:t>were 	prepared </a:t>
            </a:r>
            <a:r>
              <a:rPr sz="1900" dirty="0">
                <a:latin typeface="Arial"/>
                <a:cs typeface="Arial"/>
              </a:rPr>
              <a:t>by</a:t>
            </a:r>
            <a:r>
              <a:rPr sz="1900" spc="-25" dirty="0">
                <a:latin typeface="Arial"/>
                <a:cs typeface="Arial"/>
              </a:rPr>
              <a:t> </a:t>
            </a:r>
            <a:r>
              <a:rPr sz="1900" spc="-70" dirty="0">
                <a:latin typeface="Arial"/>
                <a:cs typeface="Arial"/>
              </a:rPr>
              <a:t>laser</a:t>
            </a:r>
            <a:r>
              <a:rPr sz="1900" spc="-20" dirty="0">
                <a:latin typeface="Arial"/>
                <a:cs typeface="Arial"/>
              </a:rPr>
              <a:t> </a:t>
            </a:r>
            <a:r>
              <a:rPr sz="1900" spc="-60" dirty="0">
                <a:latin typeface="Arial"/>
                <a:cs typeface="Arial"/>
              </a:rPr>
              <a:t>vaporization</a:t>
            </a:r>
            <a:r>
              <a:rPr sz="1900" spc="-20" dirty="0">
                <a:latin typeface="Arial"/>
                <a:cs typeface="Arial"/>
              </a:rPr>
              <a:t> </a:t>
            </a:r>
            <a:r>
              <a:rPr sz="1900" dirty="0">
                <a:latin typeface="Arial"/>
                <a:cs typeface="Arial"/>
              </a:rPr>
              <a:t>of</a:t>
            </a:r>
            <a:r>
              <a:rPr sz="1900" spc="30" dirty="0">
                <a:latin typeface="Arial"/>
                <a:cs typeface="Arial"/>
              </a:rPr>
              <a:t> </a:t>
            </a:r>
            <a:r>
              <a:rPr sz="1900" spc="-35" dirty="0">
                <a:solidFill>
                  <a:schemeClr val="accent1"/>
                </a:solidFill>
                <a:latin typeface="Arial"/>
                <a:cs typeface="Arial"/>
              </a:rPr>
              <a:t>graphite</a:t>
            </a:r>
            <a:r>
              <a:rPr sz="1900" spc="-15" dirty="0">
                <a:solidFill>
                  <a:schemeClr val="accent1"/>
                </a:solidFill>
                <a:latin typeface="Arial"/>
                <a:cs typeface="Arial"/>
              </a:rPr>
              <a:t> </a:t>
            </a:r>
            <a:r>
              <a:rPr sz="1900" spc="-105" dirty="0">
                <a:solidFill>
                  <a:schemeClr val="accent1"/>
                </a:solidFill>
                <a:latin typeface="Arial"/>
                <a:cs typeface="Arial"/>
              </a:rPr>
              <a:t>rods</a:t>
            </a:r>
            <a:r>
              <a:rPr sz="1900" spc="-25" dirty="0">
                <a:solidFill>
                  <a:schemeClr val="accent1"/>
                </a:solidFill>
                <a:latin typeface="Arial"/>
                <a:cs typeface="Arial"/>
              </a:rPr>
              <a:t> </a:t>
            </a:r>
            <a:r>
              <a:rPr sz="1900" spc="-55" dirty="0">
                <a:solidFill>
                  <a:schemeClr val="accent1"/>
                </a:solidFill>
                <a:latin typeface="Arial"/>
                <a:cs typeface="Arial"/>
              </a:rPr>
              <a:t>with</a:t>
            </a:r>
            <a:r>
              <a:rPr sz="1900" spc="-20" dirty="0">
                <a:solidFill>
                  <a:schemeClr val="accent1"/>
                </a:solidFill>
                <a:latin typeface="Arial"/>
                <a:cs typeface="Arial"/>
              </a:rPr>
              <a:t> </a:t>
            </a:r>
            <a:r>
              <a:rPr sz="1900" dirty="0">
                <a:solidFill>
                  <a:schemeClr val="accent1"/>
                </a:solidFill>
                <a:latin typeface="Arial"/>
                <a:cs typeface="Arial"/>
              </a:rPr>
              <a:t>a</a:t>
            </a:r>
            <a:r>
              <a:rPr sz="1900" spc="-30" dirty="0">
                <a:solidFill>
                  <a:schemeClr val="accent1"/>
                </a:solidFill>
                <a:latin typeface="Arial"/>
                <a:cs typeface="Arial"/>
              </a:rPr>
              <a:t> </a:t>
            </a:r>
            <a:r>
              <a:rPr sz="1900" dirty="0">
                <a:solidFill>
                  <a:schemeClr val="accent1"/>
                </a:solidFill>
                <a:latin typeface="Arial"/>
                <a:cs typeface="Arial"/>
              </a:rPr>
              <a:t>50:50</a:t>
            </a:r>
            <a:r>
              <a:rPr sz="1900" spc="-25" dirty="0">
                <a:solidFill>
                  <a:schemeClr val="accent1"/>
                </a:solidFill>
                <a:latin typeface="Arial"/>
                <a:cs typeface="Arial"/>
              </a:rPr>
              <a:t> </a:t>
            </a:r>
            <a:r>
              <a:rPr sz="1900" spc="-70" dirty="0">
                <a:solidFill>
                  <a:schemeClr val="accent1"/>
                </a:solidFill>
                <a:latin typeface="Arial"/>
                <a:cs typeface="Arial"/>
              </a:rPr>
              <a:t>catalyst</a:t>
            </a:r>
            <a:r>
              <a:rPr sz="1900" spc="-20" dirty="0">
                <a:solidFill>
                  <a:schemeClr val="accent1"/>
                </a:solidFill>
                <a:latin typeface="Arial"/>
                <a:cs typeface="Arial"/>
              </a:rPr>
              <a:t> </a:t>
            </a:r>
            <a:r>
              <a:rPr sz="1900" spc="-95" dirty="0">
                <a:solidFill>
                  <a:schemeClr val="accent1"/>
                </a:solidFill>
                <a:latin typeface="Arial"/>
                <a:cs typeface="Arial"/>
              </a:rPr>
              <a:t>mixture</a:t>
            </a:r>
            <a:r>
              <a:rPr sz="1900" spc="-20" dirty="0">
                <a:solidFill>
                  <a:schemeClr val="accent1"/>
                </a:solidFill>
                <a:latin typeface="Arial"/>
                <a:cs typeface="Arial"/>
              </a:rPr>
              <a:t> </a:t>
            </a:r>
            <a:r>
              <a:rPr sz="1900" spc="-25" dirty="0">
                <a:solidFill>
                  <a:schemeClr val="accent1"/>
                </a:solidFill>
                <a:latin typeface="Arial"/>
                <a:cs typeface="Arial"/>
              </a:rPr>
              <a:t>of 	</a:t>
            </a:r>
            <a:r>
              <a:rPr sz="1900" spc="-20" dirty="0">
                <a:solidFill>
                  <a:schemeClr val="accent1"/>
                </a:solidFill>
                <a:latin typeface="Arial"/>
                <a:cs typeface="Arial"/>
              </a:rPr>
              <a:t>Cobalt</a:t>
            </a:r>
            <a:r>
              <a:rPr sz="1900" spc="-30" dirty="0">
                <a:solidFill>
                  <a:schemeClr val="accent1"/>
                </a:solidFill>
                <a:latin typeface="Arial"/>
                <a:cs typeface="Arial"/>
              </a:rPr>
              <a:t> </a:t>
            </a:r>
            <a:r>
              <a:rPr sz="1900" dirty="0">
                <a:solidFill>
                  <a:schemeClr val="accent1"/>
                </a:solidFill>
                <a:latin typeface="Arial"/>
                <a:cs typeface="Arial"/>
              </a:rPr>
              <a:t>and</a:t>
            </a:r>
            <a:r>
              <a:rPr sz="1900" spc="-30" dirty="0">
                <a:solidFill>
                  <a:schemeClr val="accent1"/>
                </a:solidFill>
                <a:latin typeface="Arial"/>
                <a:cs typeface="Arial"/>
              </a:rPr>
              <a:t> </a:t>
            </a:r>
            <a:r>
              <a:rPr sz="1900" spc="-55" dirty="0">
                <a:solidFill>
                  <a:schemeClr val="accent1"/>
                </a:solidFill>
                <a:latin typeface="Arial"/>
                <a:cs typeface="Arial"/>
              </a:rPr>
              <a:t>Nickel</a:t>
            </a:r>
            <a:r>
              <a:rPr sz="1900" spc="-30" dirty="0">
                <a:solidFill>
                  <a:schemeClr val="accent1"/>
                </a:solidFill>
                <a:latin typeface="Arial"/>
                <a:cs typeface="Arial"/>
              </a:rPr>
              <a:t> </a:t>
            </a:r>
            <a:r>
              <a:rPr sz="1900" dirty="0">
                <a:solidFill>
                  <a:schemeClr val="accent1"/>
                </a:solidFill>
                <a:latin typeface="Arial"/>
                <a:cs typeface="Arial"/>
              </a:rPr>
              <a:t>at</a:t>
            </a:r>
            <a:r>
              <a:rPr sz="1900" spc="-25" dirty="0">
                <a:solidFill>
                  <a:schemeClr val="accent1"/>
                </a:solidFill>
                <a:latin typeface="Arial"/>
                <a:cs typeface="Arial"/>
              </a:rPr>
              <a:t> </a:t>
            </a:r>
            <a:r>
              <a:rPr sz="1900" dirty="0">
                <a:solidFill>
                  <a:schemeClr val="accent1"/>
                </a:solidFill>
                <a:latin typeface="Arial"/>
                <a:cs typeface="Arial"/>
              </a:rPr>
              <a:t>1200°C</a:t>
            </a:r>
            <a:r>
              <a:rPr sz="1900" spc="-30" dirty="0">
                <a:solidFill>
                  <a:schemeClr val="accent1"/>
                </a:solidFill>
                <a:latin typeface="Arial"/>
                <a:cs typeface="Arial"/>
              </a:rPr>
              <a:t> </a:t>
            </a:r>
            <a:r>
              <a:rPr sz="1900" dirty="0">
                <a:solidFill>
                  <a:schemeClr val="accent1"/>
                </a:solidFill>
                <a:latin typeface="Arial"/>
                <a:cs typeface="Arial"/>
              </a:rPr>
              <a:t>in</a:t>
            </a:r>
            <a:r>
              <a:rPr sz="1900" spc="-35" dirty="0">
                <a:solidFill>
                  <a:schemeClr val="accent1"/>
                </a:solidFill>
                <a:latin typeface="Arial"/>
                <a:cs typeface="Arial"/>
              </a:rPr>
              <a:t> </a:t>
            </a:r>
            <a:r>
              <a:rPr sz="1900" spc="-25" dirty="0">
                <a:solidFill>
                  <a:schemeClr val="accent1"/>
                </a:solidFill>
                <a:latin typeface="Arial"/>
                <a:cs typeface="Arial"/>
              </a:rPr>
              <a:t>flowing </a:t>
            </a:r>
            <a:r>
              <a:rPr sz="1900" spc="-45" dirty="0">
                <a:solidFill>
                  <a:schemeClr val="accent1"/>
                </a:solidFill>
                <a:latin typeface="Arial"/>
                <a:cs typeface="Arial"/>
              </a:rPr>
              <a:t>argon</a:t>
            </a:r>
            <a:r>
              <a:rPr sz="1900" spc="-45" dirty="0">
                <a:latin typeface="Arial"/>
                <a:cs typeface="Arial"/>
              </a:rPr>
              <a:t>,</a:t>
            </a:r>
            <a:r>
              <a:rPr sz="1900" spc="-30" dirty="0">
                <a:latin typeface="Arial"/>
                <a:cs typeface="Arial"/>
              </a:rPr>
              <a:t> </a:t>
            </a:r>
            <a:r>
              <a:rPr sz="1900" spc="-35" dirty="0">
                <a:latin typeface="Arial"/>
                <a:cs typeface="Arial"/>
              </a:rPr>
              <a:t>followed</a:t>
            </a:r>
            <a:r>
              <a:rPr sz="1900" spc="-30" dirty="0">
                <a:latin typeface="Arial"/>
                <a:cs typeface="Arial"/>
              </a:rPr>
              <a:t> </a:t>
            </a:r>
            <a:r>
              <a:rPr sz="1900" dirty="0">
                <a:latin typeface="Arial"/>
                <a:cs typeface="Arial"/>
              </a:rPr>
              <a:t>by</a:t>
            </a:r>
            <a:r>
              <a:rPr sz="1900" spc="-25" dirty="0">
                <a:latin typeface="Arial"/>
                <a:cs typeface="Arial"/>
              </a:rPr>
              <a:t> </a:t>
            </a:r>
            <a:r>
              <a:rPr sz="1900" spc="-25" dirty="0">
                <a:solidFill>
                  <a:srgbClr val="FF0000"/>
                </a:solidFill>
                <a:latin typeface="Arial"/>
                <a:cs typeface="Arial"/>
              </a:rPr>
              <a:t>heat</a:t>
            </a:r>
            <a:r>
              <a:rPr sz="1900" spc="-35" dirty="0">
                <a:solidFill>
                  <a:srgbClr val="FF0000"/>
                </a:solidFill>
                <a:latin typeface="Arial"/>
                <a:cs typeface="Arial"/>
              </a:rPr>
              <a:t> </a:t>
            </a:r>
            <a:r>
              <a:rPr sz="1900" spc="-70" dirty="0">
                <a:solidFill>
                  <a:srgbClr val="FF0000"/>
                </a:solidFill>
                <a:latin typeface="Arial"/>
                <a:cs typeface="Arial"/>
              </a:rPr>
              <a:t>treatment</a:t>
            </a:r>
            <a:r>
              <a:rPr sz="1900" spc="-30" dirty="0">
                <a:solidFill>
                  <a:srgbClr val="FF0000"/>
                </a:solidFill>
                <a:latin typeface="Arial"/>
                <a:cs typeface="Arial"/>
              </a:rPr>
              <a:t> </a:t>
            </a:r>
            <a:r>
              <a:rPr sz="1900" dirty="0">
                <a:solidFill>
                  <a:srgbClr val="FF0000"/>
                </a:solidFill>
                <a:latin typeface="Arial"/>
                <a:cs typeface="Arial"/>
              </a:rPr>
              <a:t>in</a:t>
            </a:r>
            <a:r>
              <a:rPr sz="1900" spc="-25" dirty="0">
                <a:solidFill>
                  <a:srgbClr val="FF0000"/>
                </a:solidFill>
                <a:latin typeface="Arial"/>
                <a:cs typeface="Arial"/>
              </a:rPr>
              <a:t> </a:t>
            </a:r>
            <a:r>
              <a:rPr sz="1900" spc="-50" dirty="0">
                <a:solidFill>
                  <a:srgbClr val="FF0000"/>
                </a:solidFill>
                <a:latin typeface="Arial"/>
                <a:cs typeface="Arial"/>
              </a:rPr>
              <a:t>a 	</a:t>
            </a:r>
            <a:r>
              <a:rPr sz="1900" spc="-120" dirty="0">
                <a:solidFill>
                  <a:srgbClr val="FF0000"/>
                </a:solidFill>
                <a:latin typeface="Arial"/>
                <a:cs typeface="Arial"/>
              </a:rPr>
              <a:t>vacuum</a:t>
            </a:r>
            <a:r>
              <a:rPr sz="1900" spc="130" dirty="0">
                <a:solidFill>
                  <a:srgbClr val="FF0000"/>
                </a:solidFill>
                <a:latin typeface="Arial"/>
                <a:cs typeface="Arial"/>
              </a:rPr>
              <a:t> </a:t>
            </a:r>
            <a:r>
              <a:rPr sz="1900" dirty="0">
                <a:solidFill>
                  <a:srgbClr val="FF0000"/>
                </a:solidFill>
                <a:latin typeface="Arial"/>
                <a:cs typeface="Arial"/>
              </a:rPr>
              <a:t>at</a:t>
            </a:r>
            <a:r>
              <a:rPr sz="1900" spc="130" dirty="0">
                <a:solidFill>
                  <a:srgbClr val="FF0000"/>
                </a:solidFill>
                <a:latin typeface="Arial"/>
                <a:cs typeface="Arial"/>
              </a:rPr>
              <a:t> </a:t>
            </a:r>
            <a:r>
              <a:rPr sz="1900" dirty="0">
                <a:solidFill>
                  <a:srgbClr val="FF0000"/>
                </a:solidFill>
                <a:latin typeface="Arial"/>
                <a:cs typeface="Arial"/>
              </a:rPr>
              <a:t>1000°C</a:t>
            </a:r>
            <a:r>
              <a:rPr sz="1900" spc="130" dirty="0">
                <a:solidFill>
                  <a:srgbClr val="FF0000"/>
                </a:solidFill>
                <a:latin typeface="Arial"/>
                <a:cs typeface="Arial"/>
              </a:rPr>
              <a:t> </a:t>
            </a:r>
            <a:r>
              <a:rPr sz="1900" dirty="0">
                <a:latin typeface="Arial"/>
                <a:cs typeface="Arial"/>
              </a:rPr>
              <a:t>to</a:t>
            </a:r>
            <a:r>
              <a:rPr sz="1900" spc="135" dirty="0">
                <a:latin typeface="Arial"/>
                <a:cs typeface="Arial"/>
              </a:rPr>
              <a:t> </a:t>
            </a:r>
            <a:r>
              <a:rPr sz="1900" spc="-40" dirty="0">
                <a:latin typeface="Arial"/>
                <a:cs typeface="Arial"/>
              </a:rPr>
              <a:t>remove</a:t>
            </a:r>
            <a:r>
              <a:rPr sz="1900" spc="130" dirty="0">
                <a:latin typeface="Arial"/>
                <a:cs typeface="Arial"/>
              </a:rPr>
              <a:t> </a:t>
            </a:r>
            <a:r>
              <a:rPr sz="1900" dirty="0">
                <a:latin typeface="Arial"/>
                <a:cs typeface="Arial"/>
              </a:rPr>
              <a:t>the</a:t>
            </a:r>
            <a:r>
              <a:rPr sz="1900" spc="135" dirty="0">
                <a:latin typeface="Arial"/>
                <a:cs typeface="Arial"/>
              </a:rPr>
              <a:t> </a:t>
            </a:r>
            <a:r>
              <a:rPr sz="1900" dirty="0">
                <a:latin typeface="Arial"/>
                <a:cs typeface="Arial"/>
              </a:rPr>
              <a:t>C60</a:t>
            </a:r>
            <a:r>
              <a:rPr sz="1900" spc="130" dirty="0">
                <a:latin typeface="Arial"/>
                <a:cs typeface="Arial"/>
              </a:rPr>
              <a:t> </a:t>
            </a:r>
            <a:r>
              <a:rPr sz="1900" dirty="0">
                <a:latin typeface="Arial"/>
                <a:cs typeface="Arial"/>
              </a:rPr>
              <a:t>and</a:t>
            </a:r>
            <a:r>
              <a:rPr sz="1900" spc="125" dirty="0">
                <a:latin typeface="Arial"/>
                <a:cs typeface="Arial"/>
              </a:rPr>
              <a:t> </a:t>
            </a:r>
            <a:r>
              <a:rPr sz="1900" dirty="0">
                <a:latin typeface="Arial"/>
                <a:cs typeface="Arial"/>
              </a:rPr>
              <a:t>other</a:t>
            </a:r>
            <a:r>
              <a:rPr sz="1900" spc="135" dirty="0">
                <a:latin typeface="Arial"/>
                <a:cs typeface="Arial"/>
              </a:rPr>
              <a:t> </a:t>
            </a:r>
            <a:r>
              <a:rPr sz="1900" spc="-55" dirty="0">
                <a:latin typeface="Arial"/>
                <a:cs typeface="Arial"/>
              </a:rPr>
              <a:t>fullerenes.</a:t>
            </a:r>
            <a:r>
              <a:rPr sz="1900" spc="130" dirty="0">
                <a:latin typeface="Arial"/>
                <a:cs typeface="Arial"/>
              </a:rPr>
              <a:t> </a:t>
            </a:r>
            <a:r>
              <a:rPr sz="1900" spc="-40" dirty="0">
                <a:latin typeface="Arial"/>
                <a:cs typeface="Arial"/>
              </a:rPr>
              <a:t>The</a:t>
            </a:r>
            <a:r>
              <a:rPr sz="1900" spc="135" dirty="0">
                <a:latin typeface="Arial"/>
                <a:cs typeface="Arial"/>
              </a:rPr>
              <a:t> </a:t>
            </a:r>
            <a:r>
              <a:rPr sz="1900" dirty="0">
                <a:solidFill>
                  <a:srgbClr val="FF0000"/>
                </a:solidFill>
                <a:latin typeface="Arial"/>
                <a:cs typeface="Arial"/>
              </a:rPr>
              <a:t>initial</a:t>
            </a:r>
            <a:r>
              <a:rPr sz="1900" spc="125" dirty="0">
                <a:solidFill>
                  <a:srgbClr val="FF0000"/>
                </a:solidFill>
                <a:latin typeface="Arial"/>
                <a:cs typeface="Arial"/>
              </a:rPr>
              <a:t> </a:t>
            </a:r>
            <a:r>
              <a:rPr sz="1900" spc="-25" dirty="0">
                <a:latin typeface="Arial"/>
                <a:cs typeface="Arial"/>
              </a:rPr>
              <a:t>laser 	</a:t>
            </a:r>
            <a:r>
              <a:rPr sz="1900" spc="-50" dirty="0">
                <a:latin typeface="Arial"/>
                <a:cs typeface="Arial"/>
              </a:rPr>
              <a:t>vaporization</a:t>
            </a:r>
            <a:r>
              <a:rPr sz="1900" spc="-5" dirty="0">
                <a:latin typeface="Arial"/>
                <a:cs typeface="Arial"/>
              </a:rPr>
              <a:t> </a:t>
            </a:r>
            <a:r>
              <a:rPr sz="1900" spc="-90" dirty="0">
                <a:latin typeface="Arial"/>
                <a:cs typeface="Arial"/>
              </a:rPr>
              <a:t>pulse</a:t>
            </a:r>
            <a:r>
              <a:rPr sz="1900" spc="5" dirty="0">
                <a:latin typeface="Arial"/>
                <a:cs typeface="Arial"/>
              </a:rPr>
              <a:t> </a:t>
            </a:r>
            <a:r>
              <a:rPr sz="1900" spc="-95" dirty="0">
                <a:latin typeface="Arial"/>
                <a:cs typeface="Arial"/>
              </a:rPr>
              <a:t>was</a:t>
            </a:r>
            <a:r>
              <a:rPr sz="1900" spc="10" dirty="0">
                <a:latin typeface="Arial"/>
                <a:cs typeface="Arial"/>
              </a:rPr>
              <a:t> </a:t>
            </a:r>
            <a:r>
              <a:rPr sz="1900" spc="-35" dirty="0">
                <a:latin typeface="Arial"/>
                <a:cs typeface="Arial"/>
              </a:rPr>
              <a:t>followed</a:t>
            </a:r>
            <a:r>
              <a:rPr sz="1900" dirty="0">
                <a:latin typeface="Arial"/>
                <a:cs typeface="Arial"/>
              </a:rPr>
              <a:t> by</a:t>
            </a:r>
            <a:r>
              <a:rPr sz="1900" spc="5" dirty="0">
                <a:latin typeface="Arial"/>
                <a:cs typeface="Arial"/>
              </a:rPr>
              <a:t> </a:t>
            </a:r>
            <a:r>
              <a:rPr sz="1900" dirty="0">
                <a:latin typeface="Arial"/>
                <a:cs typeface="Arial"/>
              </a:rPr>
              <a:t>a</a:t>
            </a:r>
            <a:r>
              <a:rPr sz="1900" spc="5" dirty="0">
                <a:latin typeface="Arial"/>
                <a:cs typeface="Arial"/>
              </a:rPr>
              <a:t> </a:t>
            </a:r>
            <a:r>
              <a:rPr sz="1900" spc="-140" dirty="0">
                <a:solidFill>
                  <a:srgbClr val="FF0000"/>
                </a:solidFill>
                <a:latin typeface="Arial"/>
                <a:cs typeface="Arial"/>
              </a:rPr>
              <a:t>second</a:t>
            </a:r>
            <a:r>
              <a:rPr sz="1900" spc="10" dirty="0">
                <a:solidFill>
                  <a:srgbClr val="FF0000"/>
                </a:solidFill>
                <a:latin typeface="Arial"/>
                <a:cs typeface="Arial"/>
              </a:rPr>
              <a:t> </a:t>
            </a:r>
            <a:r>
              <a:rPr sz="1900" spc="-110" dirty="0">
                <a:solidFill>
                  <a:srgbClr val="FF0000"/>
                </a:solidFill>
                <a:latin typeface="Arial"/>
                <a:cs typeface="Arial"/>
              </a:rPr>
              <a:t>pulse</a:t>
            </a:r>
            <a:r>
              <a:rPr sz="1900" spc="-110" dirty="0">
                <a:latin typeface="Arial"/>
                <a:cs typeface="Arial"/>
              </a:rPr>
              <a:t>,</a:t>
            </a:r>
            <a:r>
              <a:rPr sz="1900" spc="5" dirty="0">
                <a:latin typeface="Arial"/>
                <a:cs typeface="Arial"/>
              </a:rPr>
              <a:t> </a:t>
            </a:r>
            <a:r>
              <a:rPr sz="1900" dirty="0">
                <a:latin typeface="Arial"/>
                <a:cs typeface="Arial"/>
              </a:rPr>
              <a:t>to</a:t>
            </a:r>
            <a:r>
              <a:rPr sz="1900" spc="5" dirty="0">
                <a:latin typeface="Arial"/>
                <a:cs typeface="Arial"/>
              </a:rPr>
              <a:t> </a:t>
            </a:r>
            <a:r>
              <a:rPr sz="1900" spc="-35" dirty="0">
                <a:latin typeface="Arial"/>
                <a:cs typeface="Arial"/>
              </a:rPr>
              <a:t>vaporize</a:t>
            </a:r>
            <a:r>
              <a:rPr sz="1900" dirty="0">
                <a:latin typeface="Arial"/>
                <a:cs typeface="Arial"/>
              </a:rPr>
              <a:t> </a:t>
            </a:r>
            <a:r>
              <a:rPr sz="1900" spc="-10" dirty="0">
                <a:latin typeface="Arial"/>
                <a:cs typeface="Arial"/>
              </a:rPr>
              <a:t>the</a:t>
            </a:r>
            <a:r>
              <a:rPr sz="1900" spc="5" dirty="0">
                <a:latin typeface="Arial"/>
                <a:cs typeface="Arial"/>
              </a:rPr>
              <a:t> </a:t>
            </a:r>
            <a:r>
              <a:rPr sz="1900" dirty="0">
                <a:latin typeface="Arial"/>
                <a:cs typeface="Arial"/>
              </a:rPr>
              <a:t>target </a:t>
            </a:r>
            <a:r>
              <a:rPr sz="1900" spc="-55" dirty="0">
                <a:latin typeface="Arial"/>
                <a:cs typeface="Arial"/>
              </a:rPr>
              <a:t>more 	</a:t>
            </a:r>
            <a:r>
              <a:rPr sz="1900" spc="-85" dirty="0">
                <a:latin typeface="Arial"/>
                <a:cs typeface="Arial"/>
              </a:rPr>
              <a:t>uniformly.</a:t>
            </a:r>
            <a:r>
              <a:rPr sz="1900" spc="25" dirty="0">
                <a:latin typeface="Arial"/>
                <a:cs typeface="Arial"/>
              </a:rPr>
              <a:t> </a:t>
            </a:r>
            <a:r>
              <a:rPr sz="1900" spc="-165" dirty="0">
                <a:latin typeface="Arial"/>
                <a:cs typeface="Arial"/>
              </a:rPr>
              <a:t>The</a:t>
            </a:r>
            <a:r>
              <a:rPr sz="1900" spc="45" dirty="0">
                <a:latin typeface="Arial"/>
                <a:cs typeface="Arial"/>
              </a:rPr>
              <a:t> </a:t>
            </a:r>
            <a:r>
              <a:rPr sz="1900" spc="-150" dirty="0">
                <a:latin typeface="Arial"/>
                <a:cs typeface="Arial"/>
              </a:rPr>
              <a:t>use</a:t>
            </a:r>
            <a:r>
              <a:rPr sz="1900" spc="50" dirty="0">
                <a:latin typeface="Arial"/>
                <a:cs typeface="Arial"/>
              </a:rPr>
              <a:t> </a:t>
            </a:r>
            <a:r>
              <a:rPr sz="1900" dirty="0">
                <a:latin typeface="Arial"/>
                <a:cs typeface="Arial"/>
              </a:rPr>
              <a:t>of</a:t>
            </a:r>
            <a:r>
              <a:rPr sz="1900" spc="90" dirty="0">
                <a:latin typeface="Arial"/>
                <a:cs typeface="Arial"/>
              </a:rPr>
              <a:t> </a:t>
            </a:r>
            <a:r>
              <a:rPr sz="1900" dirty="0">
                <a:solidFill>
                  <a:srgbClr val="FF0000"/>
                </a:solidFill>
                <a:latin typeface="Arial"/>
                <a:cs typeface="Arial"/>
              </a:rPr>
              <a:t>two</a:t>
            </a:r>
            <a:r>
              <a:rPr sz="1900" spc="40" dirty="0">
                <a:solidFill>
                  <a:srgbClr val="FF0000"/>
                </a:solidFill>
                <a:latin typeface="Arial"/>
                <a:cs typeface="Arial"/>
              </a:rPr>
              <a:t> </a:t>
            </a:r>
            <a:r>
              <a:rPr sz="1900" spc="-195" dirty="0">
                <a:solidFill>
                  <a:srgbClr val="FF0000"/>
                </a:solidFill>
                <a:latin typeface="Arial"/>
                <a:cs typeface="Arial"/>
              </a:rPr>
              <a:t>successive</a:t>
            </a:r>
            <a:r>
              <a:rPr sz="1900" spc="65" dirty="0">
                <a:solidFill>
                  <a:srgbClr val="FF0000"/>
                </a:solidFill>
                <a:latin typeface="Arial"/>
                <a:cs typeface="Arial"/>
              </a:rPr>
              <a:t> </a:t>
            </a:r>
            <a:r>
              <a:rPr sz="1900" spc="-40" dirty="0">
                <a:latin typeface="Arial"/>
                <a:cs typeface="Arial"/>
              </a:rPr>
              <a:t>laser</a:t>
            </a:r>
            <a:r>
              <a:rPr sz="1900" spc="50" dirty="0">
                <a:latin typeface="Arial"/>
                <a:cs typeface="Arial"/>
              </a:rPr>
              <a:t> </a:t>
            </a:r>
            <a:r>
              <a:rPr sz="1900" spc="-135" dirty="0">
                <a:latin typeface="Arial"/>
                <a:cs typeface="Arial"/>
              </a:rPr>
              <a:t>pulses</a:t>
            </a:r>
            <a:r>
              <a:rPr sz="1900" spc="50" dirty="0">
                <a:latin typeface="Arial"/>
                <a:cs typeface="Arial"/>
              </a:rPr>
              <a:t> </a:t>
            </a:r>
            <a:r>
              <a:rPr sz="1900" spc="-150" dirty="0">
                <a:solidFill>
                  <a:srgbClr val="FF0000"/>
                </a:solidFill>
                <a:latin typeface="Arial"/>
                <a:cs typeface="Arial"/>
              </a:rPr>
              <a:t>minimizes</a:t>
            </a:r>
            <a:r>
              <a:rPr sz="1900" spc="45" dirty="0">
                <a:solidFill>
                  <a:srgbClr val="FF0000"/>
                </a:solidFill>
                <a:latin typeface="Arial"/>
                <a:cs typeface="Arial"/>
              </a:rPr>
              <a:t> </a:t>
            </a:r>
            <a:r>
              <a:rPr sz="1900" dirty="0">
                <a:latin typeface="Arial"/>
                <a:cs typeface="Arial"/>
              </a:rPr>
              <a:t>the</a:t>
            </a:r>
            <a:r>
              <a:rPr sz="1900" spc="45" dirty="0">
                <a:latin typeface="Arial"/>
                <a:cs typeface="Arial"/>
              </a:rPr>
              <a:t> </a:t>
            </a:r>
            <a:r>
              <a:rPr sz="1900" spc="-120" dirty="0">
                <a:latin typeface="Arial"/>
                <a:cs typeface="Arial"/>
              </a:rPr>
              <a:t>amount</a:t>
            </a:r>
            <a:r>
              <a:rPr sz="1900" spc="50" dirty="0">
                <a:latin typeface="Arial"/>
                <a:cs typeface="Arial"/>
              </a:rPr>
              <a:t> </a:t>
            </a:r>
            <a:r>
              <a:rPr sz="1900" dirty="0">
                <a:latin typeface="Arial"/>
                <a:cs typeface="Arial"/>
              </a:rPr>
              <a:t>of</a:t>
            </a:r>
            <a:r>
              <a:rPr sz="1900" spc="90" dirty="0">
                <a:latin typeface="Arial"/>
                <a:cs typeface="Arial"/>
              </a:rPr>
              <a:t> </a:t>
            </a:r>
            <a:r>
              <a:rPr sz="1900" spc="-45" dirty="0">
                <a:latin typeface="Arial"/>
                <a:cs typeface="Arial"/>
              </a:rPr>
              <a:t>carbon 	</a:t>
            </a:r>
            <a:r>
              <a:rPr sz="1900" spc="-85" dirty="0">
                <a:latin typeface="Arial"/>
                <a:cs typeface="Arial"/>
              </a:rPr>
              <a:t>deposited</a:t>
            </a:r>
            <a:r>
              <a:rPr sz="1900" spc="15" dirty="0">
                <a:latin typeface="Arial"/>
                <a:cs typeface="Arial"/>
              </a:rPr>
              <a:t> </a:t>
            </a:r>
            <a:r>
              <a:rPr sz="1900" spc="-180" dirty="0">
                <a:latin typeface="Arial"/>
                <a:cs typeface="Arial"/>
              </a:rPr>
              <a:t>as</a:t>
            </a:r>
            <a:r>
              <a:rPr sz="1900" spc="10" dirty="0">
                <a:latin typeface="Arial"/>
                <a:cs typeface="Arial"/>
              </a:rPr>
              <a:t> </a:t>
            </a:r>
            <a:r>
              <a:rPr sz="1900" spc="-20" dirty="0">
                <a:solidFill>
                  <a:srgbClr val="FF0000"/>
                </a:solidFill>
                <a:latin typeface="Arial"/>
                <a:cs typeface="Arial"/>
              </a:rPr>
              <a:t>soot</a:t>
            </a:r>
            <a:r>
              <a:rPr sz="1900" spc="-20" dirty="0">
                <a:latin typeface="Arial"/>
                <a:cs typeface="Arial"/>
              </a:rPr>
              <a:t>.</a:t>
            </a:r>
            <a:endParaRPr sz="1900" dirty="0">
              <a:latin typeface="Arial"/>
              <a:cs typeface="Arial"/>
            </a:endParaRPr>
          </a:p>
        </p:txBody>
      </p:sp>
      <p:pic>
        <p:nvPicPr>
          <p:cNvPr id="5" name="object 5"/>
          <p:cNvPicPr/>
          <p:nvPr/>
        </p:nvPicPr>
        <p:blipFill>
          <a:blip r:embed="rId4" cstate="print"/>
          <a:stretch>
            <a:fillRect/>
          </a:stretch>
        </p:blipFill>
        <p:spPr>
          <a:xfrm>
            <a:off x="2126932" y="2971799"/>
            <a:ext cx="5112068" cy="34695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C20C7E-4843-6C5B-D8E4-D1F7D4B5E87A}"/>
              </a:ext>
            </a:extLst>
          </p:cNvPr>
          <p:cNvSpPr txBox="1"/>
          <p:nvPr/>
        </p:nvSpPr>
        <p:spPr>
          <a:xfrm>
            <a:off x="762000" y="1066800"/>
            <a:ext cx="7848600" cy="2451440"/>
          </a:xfrm>
          <a:prstGeom prst="rect">
            <a:avLst/>
          </a:prstGeom>
          <a:noFill/>
        </p:spPr>
        <p:txBody>
          <a:bodyPr wrap="square">
            <a:spAutoFit/>
          </a:bodyPr>
          <a:lstStyle/>
          <a:p>
            <a:pPr marL="284480" marR="5080" indent="-272415" algn="just">
              <a:lnSpc>
                <a:spcPct val="90000"/>
              </a:lnSpc>
              <a:spcBef>
                <a:spcPts val="325"/>
              </a:spcBef>
              <a:buClr>
                <a:srgbClr val="ACC2C8"/>
              </a:buClr>
              <a:buChar char="•"/>
              <a:tabLst>
                <a:tab pos="286385" algn="l"/>
              </a:tabLst>
            </a:pPr>
            <a:r>
              <a:rPr lang="en-US" sz="1800" spc="-265" dirty="0">
                <a:latin typeface="Arial"/>
                <a:cs typeface="Arial"/>
              </a:rPr>
              <a:t>The</a:t>
            </a:r>
            <a:r>
              <a:rPr lang="en-US" sz="1800" spc="130" dirty="0">
                <a:latin typeface="Arial"/>
                <a:cs typeface="Arial"/>
              </a:rPr>
              <a:t> </a:t>
            </a:r>
            <a:r>
              <a:rPr lang="en-US" sz="1800" spc="-180" dirty="0">
                <a:latin typeface="Arial"/>
                <a:cs typeface="Arial"/>
              </a:rPr>
              <a:t>second</a:t>
            </a:r>
            <a:r>
              <a:rPr lang="en-US" sz="1800" spc="50" dirty="0">
                <a:latin typeface="Arial"/>
                <a:cs typeface="Arial"/>
              </a:rPr>
              <a:t> </a:t>
            </a:r>
            <a:r>
              <a:rPr lang="en-US" sz="1800" spc="-75" dirty="0">
                <a:latin typeface="Arial"/>
                <a:cs typeface="Arial"/>
              </a:rPr>
              <a:t>laser</a:t>
            </a:r>
            <a:r>
              <a:rPr lang="en-US" sz="1800" spc="-55" dirty="0">
                <a:latin typeface="Arial"/>
                <a:cs typeface="Arial"/>
              </a:rPr>
              <a:t> </a:t>
            </a:r>
            <a:r>
              <a:rPr lang="en-US" sz="1800" spc="-145" dirty="0">
                <a:latin typeface="Arial"/>
                <a:cs typeface="Arial"/>
              </a:rPr>
              <a:t>pulse</a:t>
            </a:r>
            <a:r>
              <a:rPr lang="en-US" sz="1800" spc="15" dirty="0">
                <a:latin typeface="Arial"/>
                <a:cs typeface="Arial"/>
              </a:rPr>
              <a:t> </a:t>
            </a:r>
            <a:r>
              <a:rPr lang="en-US" sz="1800" spc="-90" dirty="0">
                <a:latin typeface="Arial"/>
                <a:cs typeface="Arial"/>
              </a:rPr>
              <a:t>breaks</a:t>
            </a:r>
            <a:r>
              <a:rPr lang="en-US" sz="1800" spc="-45" dirty="0">
                <a:latin typeface="Arial"/>
                <a:cs typeface="Arial"/>
              </a:rPr>
              <a:t> </a:t>
            </a:r>
            <a:r>
              <a:rPr lang="en-US" sz="1800" spc="-75" dirty="0">
                <a:latin typeface="Arial"/>
                <a:cs typeface="Arial"/>
              </a:rPr>
              <a:t>up</a:t>
            </a:r>
            <a:r>
              <a:rPr lang="en-US" sz="1800" spc="-55" dirty="0">
                <a:latin typeface="Arial"/>
                <a:cs typeface="Arial"/>
              </a:rPr>
              <a:t> </a:t>
            </a:r>
            <a:r>
              <a:rPr lang="en-US" sz="1800" spc="-100" dirty="0">
                <a:latin typeface="Arial"/>
                <a:cs typeface="Arial"/>
              </a:rPr>
              <a:t>the</a:t>
            </a:r>
            <a:r>
              <a:rPr lang="en-US" sz="1800" spc="-30" dirty="0">
                <a:latin typeface="Arial"/>
                <a:cs typeface="Arial"/>
              </a:rPr>
              <a:t> </a:t>
            </a:r>
            <a:r>
              <a:rPr lang="en-US" sz="1800" spc="-10" dirty="0">
                <a:latin typeface="Arial"/>
                <a:cs typeface="Arial"/>
              </a:rPr>
              <a:t>larger</a:t>
            </a:r>
            <a:r>
              <a:rPr lang="en-US" sz="1800" spc="-120" dirty="0">
                <a:latin typeface="Arial"/>
                <a:cs typeface="Arial"/>
              </a:rPr>
              <a:t> </a:t>
            </a:r>
            <a:r>
              <a:rPr lang="en-US" sz="1800" spc="-70" dirty="0">
                <a:latin typeface="Arial"/>
                <a:cs typeface="Arial"/>
              </a:rPr>
              <a:t>particles</a:t>
            </a:r>
            <a:r>
              <a:rPr lang="en-US" sz="1800" spc="-65" dirty="0">
                <a:latin typeface="Arial"/>
                <a:cs typeface="Arial"/>
              </a:rPr>
              <a:t> </a:t>
            </a:r>
            <a:r>
              <a:rPr lang="en-US" sz="1800" spc="-20" dirty="0">
                <a:latin typeface="Arial"/>
                <a:cs typeface="Arial"/>
              </a:rPr>
              <a:t>ablated</a:t>
            </a:r>
            <a:r>
              <a:rPr lang="en-US" sz="1800" spc="-25" dirty="0">
                <a:latin typeface="Arial"/>
                <a:cs typeface="Arial"/>
              </a:rPr>
              <a:t> </a:t>
            </a:r>
            <a:r>
              <a:rPr lang="en-US" sz="1800" dirty="0">
                <a:latin typeface="Arial"/>
                <a:cs typeface="Arial"/>
              </a:rPr>
              <a:t>by</a:t>
            </a:r>
            <a:r>
              <a:rPr lang="en-US" sz="1800" spc="-25" dirty="0">
                <a:latin typeface="Arial"/>
                <a:cs typeface="Arial"/>
              </a:rPr>
              <a:t> </a:t>
            </a:r>
            <a:r>
              <a:rPr lang="en-US" sz="1800" spc="-100" dirty="0">
                <a:latin typeface="Arial"/>
                <a:cs typeface="Arial"/>
              </a:rPr>
              <a:t>the</a:t>
            </a:r>
            <a:r>
              <a:rPr lang="en-US" sz="1800" spc="-20" dirty="0">
                <a:latin typeface="Arial"/>
                <a:cs typeface="Arial"/>
              </a:rPr>
              <a:t> first</a:t>
            </a:r>
            <a:r>
              <a:rPr lang="en-US" sz="1800" spc="-25" dirty="0">
                <a:latin typeface="Arial"/>
                <a:cs typeface="Arial"/>
              </a:rPr>
              <a:t> </a:t>
            </a:r>
            <a:r>
              <a:rPr lang="en-US" sz="1800" spc="-165" dirty="0">
                <a:latin typeface="Arial"/>
                <a:cs typeface="Arial"/>
              </a:rPr>
              <a:t>one,</a:t>
            </a:r>
            <a:r>
              <a:rPr lang="en-US" sz="1800" spc="35" dirty="0">
                <a:latin typeface="Arial"/>
                <a:cs typeface="Arial"/>
              </a:rPr>
              <a:t> </a:t>
            </a:r>
            <a:r>
              <a:rPr lang="en-US" sz="1800" spc="-25" dirty="0">
                <a:latin typeface="Arial"/>
                <a:cs typeface="Arial"/>
              </a:rPr>
              <a:t>and 	</a:t>
            </a:r>
            <a:r>
              <a:rPr lang="en-US" sz="1800" dirty="0">
                <a:latin typeface="Arial"/>
                <a:cs typeface="Arial"/>
              </a:rPr>
              <a:t>feeds</a:t>
            </a:r>
            <a:r>
              <a:rPr lang="en-US" sz="1800" spc="-20" dirty="0">
                <a:latin typeface="Arial"/>
                <a:cs typeface="Arial"/>
              </a:rPr>
              <a:t> </a:t>
            </a:r>
            <a:r>
              <a:rPr lang="en-US" sz="1800" spc="-75" dirty="0">
                <a:latin typeface="Arial"/>
                <a:cs typeface="Arial"/>
              </a:rPr>
              <a:t>them</a:t>
            </a:r>
            <a:r>
              <a:rPr lang="en-US" sz="1800" spc="-25" dirty="0">
                <a:latin typeface="Arial"/>
                <a:cs typeface="Arial"/>
              </a:rPr>
              <a:t> </a:t>
            </a:r>
            <a:r>
              <a:rPr lang="en-US" sz="1800" dirty="0">
                <a:latin typeface="Arial"/>
                <a:cs typeface="Arial"/>
              </a:rPr>
              <a:t>into</a:t>
            </a:r>
            <a:r>
              <a:rPr lang="en-US" sz="1800" spc="-25" dirty="0">
                <a:latin typeface="Arial"/>
                <a:cs typeface="Arial"/>
              </a:rPr>
              <a:t> </a:t>
            </a:r>
            <a:r>
              <a:rPr lang="en-US" sz="1800" dirty="0">
                <a:latin typeface="Arial"/>
                <a:cs typeface="Arial"/>
              </a:rPr>
              <a:t>the</a:t>
            </a:r>
            <a:r>
              <a:rPr lang="en-US" sz="1800" spc="-20" dirty="0">
                <a:latin typeface="Arial"/>
                <a:cs typeface="Arial"/>
              </a:rPr>
              <a:t> </a:t>
            </a:r>
            <a:r>
              <a:rPr lang="en-US" sz="1800" spc="-25" dirty="0">
                <a:latin typeface="Arial"/>
                <a:cs typeface="Arial"/>
              </a:rPr>
              <a:t>growing</a:t>
            </a:r>
            <a:r>
              <a:rPr lang="en-US" sz="1800" spc="-15" dirty="0">
                <a:latin typeface="Arial"/>
                <a:cs typeface="Arial"/>
              </a:rPr>
              <a:t> </a:t>
            </a:r>
            <a:r>
              <a:rPr lang="en-US" sz="1800" spc="-70" dirty="0">
                <a:latin typeface="Arial"/>
                <a:cs typeface="Arial"/>
              </a:rPr>
              <a:t>nanotube</a:t>
            </a:r>
            <a:r>
              <a:rPr lang="en-US" sz="1800" spc="-20" dirty="0">
                <a:latin typeface="Arial"/>
                <a:cs typeface="Arial"/>
              </a:rPr>
              <a:t> </a:t>
            </a:r>
            <a:r>
              <a:rPr lang="en-US" sz="1800" spc="-85" dirty="0">
                <a:latin typeface="Arial"/>
                <a:cs typeface="Arial"/>
              </a:rPr>
              <a:t>structure.</a:t>
            </a:r>
            <a:r>
              <a:rPr lang="en-US" sz="1800" spc="-20" dirty="0">
                <a:latin typeface="Arial"/>
                <a:cs typeface="Arial"/>
              </a:rPr>
              <a:t> </a:t>
            </a:r>
          </a:p>
          <a:p>
            <a:pPr marL="284480" marR="5080" indent="-272415" algn="just">
              <a:lnSpc>
                <a:spcPct val="90000"/>
              </a:lnSpc>
              <a:spcBef>
                <a:spcPts val="325"/>
              </a:spcBef>
              <a:buClr>
                <a:srgbClr val="ACC2C8"/>
              </a:buClr>
              <a:buChar char="•"/>
              <a:tabLst>
                <a:tab pos="286385" algn="l"/>
              </a:tabLst>
            </a:pPr>
            <a:r>
              <a:rPr lang="en-US" sz="1800" spc="-105" dirty="0">
                <a:latin typeface="Arial"/>
                <a:cs typeface="Arial"/>
              </a:rPr>
              <a:t>The</a:t>
            </a:r>
            <a:r>
              <a:rPr lang="en-US" sz="1800" spc="-25" dirty="0">
                <a:latin typeface="Arial"/>
                <a:cs typeface="Arial"/>
              </a:rPr>
              <a:t> </a:t>
            </a:r>
            <a:r>
              <a:rPr lang="en-US" sz="1800" spc="-10" dirty="0">
                <a:latin typeface="Arial"/>
                <a:cs typeface="Arial"/>
              </a:rPr>
              <a:t>material</a:t>
            </a:r>
            <a:r>
              <a:rPr lang="en-US" sz="1800" spc="-15" dirty="0">
                <a:latin typeface="Arial"/>
                <a:cs typeface="Arial"/>
              </a:rPr>
              <a:t> </a:t>
            </a:r>
            <a:r>
              <a:rPr lang="en-US" sz="1800" spc="-50" dirty="0">
                <a:latin typeface="Arial"/>
                <a:cs typeface="Arial"/>
              </a:rPr>
              <a:t>produced</a:t>
            </a:r>
            <a:r>
              <a:rPr lang="en-US" sz="1800" spc="-20" dirty="0">
                <a:latin typeface="Arial"/>
                <a:cs typeface="Arial"/>
              </a:rPr>
              <a:t> </a:t>
            </a:r>
            <a:r>
              <a:rPr lang="en-US" sz="1800" dirty="0">
                <a:latin typeface="Arial"/>
                <a:cs typeface="Arial"/>
              </a:rPr>
              <a:t>by</a:t>
            </a:r>
            <a:r>
              <a:rPr lang="en-US" sz="1800" spc="-25" dirty="0">
                <a:latin typeface="Arial"/>
                <a:cs typeface="Arial"/>
              </a:rPr>
              <a:t> </a:t>
            </a:r>
            <a:r>
              <a:rPr lang="en-US" sz="1800" spc="-35" dirty="0">
                <a:latin typeface="Arial"/>
                <a:cs typeface="Arial"/>
              </a:rPr>
              <a:t>this 	</a:t>
            </a:r>
            <a:r>
              <a:rPr lang="en-US" sz="1800" spc="-120" dirty="0">
                <a:latin typeface="Arial"/>
                <a:cs typeface="Arial"/>
              </a:rPr>
              <a:t>method</a:t>
            </a:r>
            <a:r>
              <a:rPr lang="en-US" sz="1800" spc="-15" dirty="0">
                <a:latin typeface="Arial"/>
                <a:cs typeface="Arial"/>
              </a:rPr>
              <a:t> </a:t>
            </a:r>
            <a:r>
              <a:rPr lang="en-US" sz="1800" spc="-45" dirty="0">
                <a:latin typeface="Arial"/>
                <a:cs typeface="Arial"/>
              </a:rPr>
              <a:t>appears</a:t>
            </a:r>
            <a:r>
              <a:rPr lang="en-US" sz="1800" spc="-35" dirty="0">
                <a:latin typeface="Arial"/>
                <a:cs typeface="Arial"/>
              </a:rPr>
              <a:t> </a:t>
            </a:r>
            <a:r>
              <a:rPr lang="en-US" sz="1800" spc="-60" dirty="0">
                <a:latin typeface="Arial"/>
                <a:cs typeface="Arial"/>
              </a:rPr>
              <a:t>as</a:t>
            </a:r>
            <a:r>
              <a:rPr lang="en-US" sz="1800" spc="-25" dirty="0">
                <a:latin typeface="Arial"/>
                <a:cs typeface="Arial"/>
              </a:rPr>
              <a:t> </a:t>
            </a:r>
            <a:r>
              <a:rPr lang="en-US" sz="1800" dirty="0">
                <a:latin typeface="Arial"/>
                <a:cs typeface="Arial"/>
              </a:rPr>
              <a:t>a</a:t>
            </a:r>
            <a:r>
              <a:rPr lang="en-US" sz="1800" spc="-30" dirty="0">
                <a:latin typeface="Arial"/>
                <a:cs typeface="Arial"/>
              </a:rPr>
              <a:t> </a:t>
            </a:r>
            <a:r>
              <a:rPr lang="en-US" sz="1800" spc="-45" dirty="0">
                <a:solidFill>
                  <a:srgbClr val="FF0000"/>
                </a:solidFill>
                <a:latin typeface="Arial"/>
                <a:cs typeface="Arial"/>
              </a:rPr>
              <a:t>mat</a:t>
            </a:r>
            <a:r>
              <a:rPr lang="en-US" sz="1800" spc="-25" dirty="0">
                <a:solidFill>
                  <a:srgbClr val="FF0000"/>
                </a:solidFill>
                <a:latin typeface="Arial"/>
                <a:cs typeface="Arial"/>
              </a:rPr>
              <a:t> </a:t>
            </a:r>
            <a:r>
              <a:rPr lang="en-US" sz="1800" dirty="0">
                <a:solidFill>
                  <a:srgbClr val="FF0000"/>
                </a:solidFill>
                <a:latin typeface="Arial"/>
                <a:cs typeface="Arial"/>
              </a:rPr>
              <a:t>of</a:t>
            </a:r>
            <a:r>
              <a:rPr lang="en-US" sz="1800" spc="25" dirty="0">
                <a:solidFill>
                  <a:srgbClr val="FF0000"/>
                </a:solidFill>
                <a:latin typeface="Arial"/>
                <a:cs typeface="Arial"/>
              </a:rPr>
              <a:t> </a:t>
            </a:r>
            <a:r>
              <a:rPr lang="en-US" sz="1800" spc="-70" dirty="0">
                <a:solidFill>
                  <a:srgbClr val="FF0000"/>
                </a:solidFill>
                <a:latin typeface="Arial"/>
                <a:cs typeface="Arial"/>
              </a:rPr>
              <a:t>"ropes",</a:t>
            </a:r>
            <a:r>
              <a:rPr lang="en-US" sz="1800" spc="-20" dirty="0">
                <a:solidFill>
                  <a:srgbClr val="FF0000"/>
                </a:solidFill>
                <a:latin typeface="Arial"/>
                <a:cs typeface="Arial"/>
              </a:rPr>
              <a:t> 10-</a:t>
            </a:r>
            <a:r>
              <a:rPr lang="en-US" sz="1800" spc="-105" dirty="0">
                <a:solidFill>
                  <a:srgbClr val="FF0000"/>
                </a:solidFill>
                <a:latin typeface="Arial"/>
                <a:cs typeface="Arial"/>
              </a:rPr>
              <a:t>20nm</a:t>
            </a:r>
            <a:r>
              <a:rPr lang="en-US" sz="1800" spc="-25" dirty="0">
                <a:solidFill>
                  <a:srgbClr val="FF0000"/>
                </a:solidFill>
                <a:latin typeface="Arial"/>
                <a:cs typeface="Arial"/>
              </a:rPr>
              <a:t> </a:t>
            </a:r>
            <a:r>
              <a:rPr lang="en-US" sz="1800" dirty="0">
                <a:solidFill>
                  <a:srgbClr val="FF0000"/>
                </a:solidFill>
                <a:latin typeface="Arial"/>
                <a:cs typeface="Arial"/>
              </a:rPr>
              <a:t>in</a:t>
            </a:r>
            <a:r>
              <a:rPr lang="en-US" sz="1800" spc="-30" dirty="0">
                <a:solidFill>
                  <a:srgbClr val="FF0000"/>
                </a:solidFill>
                <a:latin typeface="Arial"/>
                <a:cs typeface="Arial"/>
              </a:rPr>
              <a:t> </a:t>
            </a:r>
            <a:r>
              <a:rPr lang="en-US" sz="1800" spc="-65" dirty="0">
                <a:solidFill>
                  <a:srgbClr val="FF0000"/>
                </a:solidFill>
                <a:latin typeface="Arial"/>
                <a:cs typeface="Arial"/>
              </a:rPr>
              <a:t>diameter</a:t>
            </a:r>
            <a:r>
              <a:rPr lang="en-US" sz="1800" spc="-30" dirty="0">
                <a:solidFill>
                  <a:srgbClr val="FF0000"/>
                </a:solidFill>
                <a:latin typeface="Arial"/>
                <a:cs typeface="Arial"/>
              </a:rPr>
              <a:t> </a:t>
            </a:r>
            <a:r>
              <a:rPr lang="en-US" sz="1800" dirty="0">
                <a:solidFill>
                  <a:srgbClr val="FF0000"/>
                </a:solidFill>
                <a:latin typeface="Arial"/>
                <a:cs typeface="Arial"/>
              </a:rPr>
              <a:t>and</a:t>
            </a:r>
            <a:r>
              <a:rPr lang="en-US" sz="1800" spc="-30" dirty="0">
                <a:solidFill>
                  <a:srgbClr val="FF0000"/>
                </a:solidFill>
                <a:latin typeface="Arial"/>
                <a:cs typeface="Arial"/>
              </a:rPr>
              <a:t> </a:t>
            </a:r>
            <a:r>
              <a:rPr lang="en-US" sz="1800" dirty="0">
                <a:solidFill>
                  <a:srgbClr val="FF0000"/>
                </a:solidFill>
                <a:latin typeface="Arial"/>
                <a:cs typeface="Arial"/>
              </a:rPr>
              <a:t>up</a:t>
            </a:r>
            <a:r>
              <a:rPr lang="en-US" sz="1800" spc="-25" dirty="0">
                <a:solidFill>
                  <a:srgbClr val="FF0000"/>
                </a:solidFill>
                <a:latin typeface="Arial"/>
                <a:cs typeface="Arial"/>
              </a:rPr>
              <a:t> </a:t>
            </a:r>
            <a:r>
              <a:rPr lang="en-US" sz="1800" dirty="0">
                <a:solidFill>
                  <a:srgbClr val="FF0000"/>
                </a:solidFill>
                <a:latin typeface="Arial"/>
                <a:cs typeface="Arial"/>
              </a:rPr>
              <a:t>to</a:t>
            </a:r>
            <a:r>
              <a:rPr lang="en-US" sz="1800" spc="-25" dirty="0">
                <a:solidFill>
                  <a:srgbClr val="FF0000"/>
                </a:solidFill>
                <a:latin typeface="Arial"/>
                <a:cs typeface="Arial"/>
              </a:rPr>
              <a:t> </a:t>
            </a:r>
            <a:r>
              <a:rPr lang="en-US" sz="1800" spc="-40" dirty="0">
                <a:solidFill>
                  <a:srgbClr val="FF0000"/>
                </a:solidFill>
                <a:latin typeface="Arial"/>
                <a:cs typeface="Arial"/>
              </a:rPr>
              <a:t>100µm</a:t>
            </a:r>
            <a:r>
              <a:rPr lang="en-US" sz="1800" spc="-30" dirty="0">
                <a:solidFill>
                  <a:srgbClr val="FF0000"/>
                </a:solidFill>
                <a:latin typeface="Arial"/>
                <a:cs typeface="Arial"/>
              </a:rPr>
              <a:t> </a:t>
            </a:r>
            <a:r>
              <a:rPr lang="en-US" sz="1800" spc="-25" dirty="0">
                <a:solidFill>
                  <a:srgbClr val="FF0000"/>
                </a:solidFill>
                <a:latin typeface="Arial"/>
                <a:cs typeface="Arial"/>
              </a:rPr>
              <a:t>or </a:t>
            </a:r>
            <a:r>
              <a:rPr lang="en-US" sz="1800" spc="-135" dirty="0">
                <a:solidFill>
                  <a:srgbClr val="FF0000"/>
                </a:solidFill>
                <a:latin typeface="Arial"/>
                <a:cs typeface="Arial"/>
              </a:rPr>
              <a:t>more</a:t>
            </a:r>
            <a:r>
              <a:rPr lang="en-US" sz="1800" dirty="0">
                <a:solidFill>
                  <a:srgbClr val="FF0000"/>
                </a:solidFill>
                <a:latin typeface="Arial"/>
                <a:cs typeface="Arial"/>
              </a:rPr>
              <a:t> </a:t>
            </a:r>
            <a:r>
              <a:rPr lang="en-US" sz="1800" spc="-90" dirty="0">
                <a:solidFill>
                  <a:srgbClr val="FF0000"/>
                </a:solidFill>
                <a:latin typeface="Arial"/>
                <a:cs typeface="Arial"/>
              </a:rPr>
              <a:t>in</a:t>
            </a:r>
            <a:r>
              <a:rPr lang="en-US" sz="1800" spc="-40" dirty="0">
                <a:solidFill>
                  <a:srgbClr val="FF0000"/>
                </a:solidFill>
                <a:latin typeface="Arial"/>
                <a:cs typeface="Arial"/>
              </a:rPr>
              <a:t> </a:t>
            </a:r>
            <a:r>
              <a:rPr lang="en-US" sz="1800" spc="-95" dirty="0">
                <a:solidFill>
                  <a:srgbClr val="FF0000"/>
                </a:solidFill>
                <a:latin typeface="Arial"/>
                <a:cs typeface="Arial"/>
              </a:rPr>
              <a:t>length</a:t>
            </a:r>
            <a:r>
              <a:rPr lang="en-US" sz="1800" spc="-95" dirty="0">
                <a:latin typeface="Arial"/>
                <a:cs typeface="Arial"/>
              </a:rPr>
              <a:t>.</a:t>
            </a:r>
            <a:r>
              <a:rPr lang="en-US" sz="1800" spc="-35" dirty="0">
                <a:latin typeface="Arial"/>
                <a:cs typeface="Arial"/>
              </a:rPr>
              <a:t> </a:t>
            </a:r>
          </a:p>
          <a:p>
            <a:pPr marL="284480" marR="5080" indent="-272415" algn="just">
              <a:lnSpc>
                <a:spcPct val="90000"/>
              </a:lnSpc>
              <a:spcBef>
                <a:spcPts val="325"/>
              </a:spcBef>
              <a:buClr>
                <a:srgbClr val="ACC2C8"/>
              </a:buClr>
              <a:buChar char="•"/>
              <a:tabLst>
                <a:tab pos="286385" algn="l"/>
              </a:tabLst>
            </a:pPr>
            <a:r>
              <a:rPr lang="en-US" sz="1800" spc="-225" dirty="0">
                <a:latin typeface="Arial"/>
                <a:cs typeface="Arial"/>
              </a:rPr>
              <a:t>Each</a:t>
            </a:r>
            <a:r>
              <a:rPr lang="en-US" sz="1800" spc="95" dirty="0">
                <a:latin typeface="Arial"/>
                <a:cs typeface="Arial"/>
              </a:rPr>
              <a:t> </a:t>
            </a:r>
            <a:r>
              <a:rPr lang="en-US" sz="1800" spc="-45" dirty="0">
                <a:latin typeface="Arial"/>
                <a:cs typeface="Arial"/>
              </a:rPr>
              <a:t>rope</a:t>
            </a:r>
            <a:r>
              <a:rPr lang="en-US" sz="1800" spc="-65" dirty="0">
                <a:latin typeface="Arial"/>
                <a:cs typeface="Arial"/>
              </a:rPr>
              <a:t> </a:t>
            </a:r>
            <a:r>
              <a:rPr lang="en-US" sz="1800" spc="-145" dirty="0">
                <a:latin typeface="Arial"/>
                <a:cs typeface="Arial"/>
              </a:rPr>
              <a:t>is</a:t>
            </a:r>
            <a:r>
              <a:rPr lang="en-US" sz="1800" spc="15" dirty="0">
                <a:latin typeface="Arial"/>
                <a:cs typeface="Arial"/>
              </a:rPr>
              <a:t> </a:t>
            </a:r>
            <a:r>
              <a:rPr lang="en-US" sz="1800" spc="-90" dirty="0">
                <a:latin typeface="Arial"/>
                <a:cs typeface="Arial"/>
              </a:rPr>
              <a:t>found</a:t>
            </a:r>
            <a:r>
              <a:rPr lang="en-US" sz="1800" dirty="0">
                <a:latin typeface="Arial"/>
                <a:cs typeface="Arial"/>
              </a:rPr>
              <a:t> to</a:t>
            </a:r>
            <a:r>
              <a:rPr lang="en-US" sz="1800" spc="10" dirty="0">
                <a:latin typeface="Arial"/>
                <a:cs typeface="Arial"/>
              </a:rPr>
              <a:t> </a:t>
            </a:r>
            <a:r>
              <a:rPr lang="en-US" sz="1800" spc="-185" dirty="0">
                <a:latin typeface="Arial"/>
                <a:cs typeface="Arial"/>
              </a:rPr>
              <a:t>consist</a:t>
            </a:r>
            <a:r>
              <a:rPr lang="en-US" sz="1800" spc="55" dirty="0">
                <a:latin typeface="Arial"/>
                <a:cs typeface="Arial"/>
              </a:rPr>
              <a:t> </a:t>
            </a:r>
            <a:r>
              <a:rPr lang="en-US" sz="1800" spc="-35" dirty="0">
                <a:latin typeface="Arial"/>
                <a:cs typeface="Arial"/>
              </a:rPr>
              <a:t>primarily</a:t>
            </a:r>
            <a:r>
              <a:rPr lang="en-US" sz="1800" spc="15" dirty="0">
                <a:latin typeface="Arial"/>
                <a:cs typeface="Arial"/>
              </a:rPr>
              <a:t> </a:t>
            </a:r>
            <a:r>
              <a:rPr lang="en-US" sz="1800" dirty="0">
                <a:latin typeface="Arial"/>
                <a:cs typeface="Arial"/>
              </a:rPr>
              <a:t>of</a:t>
            </a:r>
            <a:r>
              <a:rPr lang="en-US" sz="1800" spc="55" dirty="0">
                <a:latin typeface="Arial"/>
                <a:cs typeface="Arial"/>
              </a:rPr>
              <a:t> </a:t>
            </a:r>
            <a:r>
              <a:rPr lang="en-US" sz="1800" dirty="0">
                <a:latin typeface="Arial"/>
                <a:cs typeface="Arial"/>
              </a:rPr>
              <a:t>a</a:t>
            </a:r>
            <a:r>
              <a:rPr lang="en-US" sz="1800" spc="10" dirty="0">
                <a:latin typeface="Arial"/>
                <a:cs typeface="Arial"/>
              </a:rPr>
              <a:t> </a:t>
            </a:r>
            <a:r>
              <a:rPr lang="en-US" sz="1800" spc="-95" dirty="0">
                <a:latin typeface="Arial"/>
                <a:cs typeface="Arial"/>
              </a:rPr>
              <a:t>bundle</a:t>
            </a:r>
            <a:r>
              <a:rPr lang="en-US" sz="1800" spc="10" dirty="0">
                <a:latin typeface="Arial"/>
                <a:cs typeface="Arial"/>
              </a:rPr>
              <a:t> </a:t>
            </a:r>
            <a:r>
              <a:rPr lang="en-US" sz="1800" dirty="0">
                <a:latin typeface="Arial"/>
                <a:cs typeface="Arial"/>
              </a:rPr>
              <a:t>of</a:t>
            </a:r>
            <a:r>
              <a:rPr lang="en-US" sz="1800" spc="65" dirty="0">
                <a:latin typeface="Arial"/>
                <a:cs typeface="Arial"/>
              </a:rPr>
              <a:t> </a:t>
            </a:r>
            <a:r>
              <a:rPr lang="en-US" sz="1800" spc="-114" dirty="0">
                <a:solidFill>
                  <a:srgbClr val="FF0000"/>
                </a:solidFill>
                <a:latin typeface="Arial"/>
                <a:cs typeface="Arial"/>
              </a:rPr>
              <a:t>single</a:t>
            </a:r>
            <a:r>
              <a:rPr lang="en-US" sz="1800" spc="15" dirty="0">
                <a:solidFill>
                  <a:srgbClr val="FF0000"/>
                </a:solidFill>
                <a:latin typeface="Arial"/>
                <a:cs typeface="Arial"/>
              </a:rPr>
              <a:t> </a:t>
            </a:r>
            <a:r>
              <a:rPr lang="en-US" sz="1800" spc="-10" dirty="0">
                <a:solidFill>
                  <a:srgbClr val="FF0000"/>
                </a:solidFill>
                <a:latin typeface="Arial"/>
                <a:cs typeface="Arial"/>
              </a:rPr>
              <a:t>walled </a:t>
            </a:r>
            <a:r>
              <a:rPr lang="en-US" sz="1800" spc="-140" dirty="0">
                <a:latin typeface="Arial"/>
                <a:cs typeface="Arial"/>
              </a:rPr>
              <a:t>nanotubes,</a:t>
            </a:r>
            <a:r>
              <a:rPr lang="en-US" sz="1800" spc="5" dirty="0">
                <a:latin typeface="Arial"/>
                <a:cs typeface="Arial"/>
              </a:rPr>
              <a:t> </a:t>
            </a:r>
            <a:r>
              <a:rPr lang="en-US" sz="1800" spc="-30" dirty="0">
                <a:latin typeface="Arial"/>
                <a:cs typeface="Arial"/>
              </a:rPr>
              <a:t>aligned</a:t>
            </a:r>
            <a:r>
              <a:rPr lang="en-US" sz="1800" spc="-100" dirty="0">
                <a:latin typeface="Arial"/>
                <a:cs typeface="Arial"/>
              </a:rPr>
              <a:t> </a:t>
            </a:r>
            <a:r>
              <a:rPr lang="en-US" sz="1800" spc="-35" dirty="0">
                <a:latin typeface="Arial"/>
                <a:cs typeface="Arial"/>
              </a:rPr>
              <a:t>along</a:t>
            </a:r>
            <a:r>
              <a:rPr lang="en-US" sz="1800" spc="-10" dirty="0">
                <a:latin typeface="Arial"/>
                <a:cs typeface="Arial"/>
              </a:rPr>
              <a:t> </a:t>
            </a:r>
            <a:r>
              <a:rPr lang="en-US" sz="1800" dirty="0">
                <a:latin typeface="Arial"/>
                <a:cs typeface="Arial"/>
              </a:rPr>
              <a:t>a</a:t>
            </a:r>
            <a:r>
              <a:rPr lang="en-US" sz="1800" spc="-15" dirty="0">
                <a:latin typeface="Arial"/>
                <a:cs typeface="Arial"/>
              </a:rPr>
              <a:t> </a:t>
            </a:r>
            <a:r>
              <a:rPr lang="en-US" sz="1800" spc="-225" dirty="0">
                <a:latin typeface="Arial"/>
                <a:cs typeface="Arial"/>
              </a:rPr>
              <a:t>common</a:t>
            </a:r>
            <a:r>
              <a:rPr lang="en-US" sz="1800" spc="95" dirty="0">
                <a:latin typeface="Arial"/>
                <a:cs typeface="Arial"/>
              </a:rPr>
              <a:t> </a:t>
            </a:r>
            <a:r>
              <a:rPr lang="en-US" sz="1800" spc="-65" dirty="0">
                <a:latin typeface="Arial"/>
                <a:cs typeface="Arial"/>
              </a:rPr>
              <a:t>axis.</a:t>
            </a:r>
            <a:r>
              <a:rPr lang="en-US" sz="1800" spc="-5" dirty="0">
                <a:latin typeface="Arial"/>
                <a:cs typeface="Arial"/>
              </a:rPr>
              <a:t> </a:t>
            </a:r>
          </a:p>
          <a:p>
            <a:pPr marL="284480" marR="5080" indent="-272415" algn="just">
              <a:lnSpc>
                <a:spcPct val="90000"/>
              </a:lnSpc>
              <a:spcBef>
                <a:spcPts val="325"/>
              </a:spcBef>
              <a:buClr>
                <a:srgbClr val="ACC2C8"/>
              </a:buClr>
              <a:buChar char="•"/>
              <a:tabLst>
                <a:tab pos="286385" algn="l"/>
              </a:tabLst>
            </a:pPr>
            <a:r>
              <a:rPr lang="en-US" sz="1800" spc="-65" dirty="0">
                <a:latin typeface="Arial"/>
                <a:cs typeface="Arial"/>
              </a:rPr>
              <a:t>By</a:t>
            </a:r>
            <a:r>
              <a:rPr lang="en-US" sz="1800" spc="-10" dirty="0">
                <a:latin typeface="Arial"/>
                <a:cs typeface="Arial"/>
              </a:rPr>
              <a:t> </a:t>
            </a:r>
            <a:r>
              <a:rPr lang="en-US" sz="1800" spc="-35" dirty="0">
                <a:solidFill>
                  <a:srgbClr val="FF0000"/>
                </a:solidFill>
                <a:latin typeface="Arial"/>
                <a:cs typeface="Arial"/>
              </a:rPr>
              <a:t>varying</a:t>
            </a:r>
            <a:r>
              <a:rPr lang="en-US" sz="1800" spc="-10" dirty="0">
                <a:solidFill>
                  <a:srgbClr val="FF0000"/>
                </a:solidFill>
                <a:latin typeface="Arial"/>
                <a:cs typeface="Arial"/>
              </a:rPr>
              <a:t> </a:t>
            </a:r>
            <a:r>
              <a:rPr lang="en-US" sz="1800" spc="-45" dirty="0">
                <a:latin typeface="Arial"/>
                <a:cs typeface="Arial"/>
              </a:rPr>
              <a:t>the</a:t>
            </a:r>
            <a:r>
              <a:rPr lang="en-US" sz="1800" dirty="0">
                <a:latin typeface="Arial"/>
                <a:cs typeface="Arial"/>
              </a:rPr>
              <a:t> </a:t>
            </a:r>
            <a:r>
              <a:rPr lang="en-US" sz="1800" spc="-70" dirty="0">
                <a:latin typeface="Arial"/>
                <a:cs typeface="Arial"/>
              </a:rPr>
              <a:t>growth</a:t>
            </a:r>
            <a:r>
              <a:rPr lang="en-US" sz="1800" spc="-15" dirty="0">
                <a:latin typeface="Arial"/>
                <a:cs typeface="Arial"/>
              </a:rPr>
              <a:t> </a:t>
            </a:r>
            <a:r>
              <a:rPr lang="en-US" sz="1800" spc="-90" dirty="0">
                <a:solidFill>
                  <a:srgbClr val="FF0000"/>
                </a:solidFill>
                <a:latin typeface="Arial"/>
                <a:cs typeface="Arial"/>
              </a:rPr>
              <a:t>temperature</a:t>
            </a:r>
            <a:r>
              <a:rPr lang="en-US" sz="1800" spc="-90" dirty="0">
                <a:latin typeface="Arial"/>
                <a:cs typeface="Arial"/>
              </a:rPr>
              <a:t>,</a:t>
            </a:r>
            <a:r>
              <a:rPr lang="en-US" sz="1800" spc="-5" dirty="0">
                <a:latin typeface="Arial"/>
                <a:cs typeface="Arial"/>
              </a:rPr>
              <a:t> </a:t>
            </a:r>
            <a:r>
              <a:rPr lang="en-US" sz="1800" spc="-25" dirty="0">
                <a:latin typeface="Arial"/>
                <a:cs typeface="Arial"/>
              </a:rPr>
              <a:t>the 	</a:t>
            </a:r>
            <a:r>
              <a:rPr lang="en-US" sz="1800" dirty="0">
                <a:solidFill>
                  <a:srgbClr val="FF0000"/>
                </a:solidFill>
                <a:latin typeface="Arial"/>
                <a:cs typeface="Arial"/>
              </a:rPr>
              <a:t>catalyst</a:t>
            </a:r>
            <a:r>
              <a:rPr lang="en-US" sz="1800" spc="195" dirty="0">
                <a:solidFill>
                  <a:srgbClr val="FF0000"/>
                </a:solidFill>
                <a:latin typeface="Arial"/>
                <a:cs typeface="Arial"/>
              </a:rPr>
              <a:t> </a:t>
            </a:r>
            <a:r>
              <a:rPr lang="en-US" sz="1800" spc="-70" dirty="0">
                <a:latin typeface="Arial"/>
                <a:cs typeface="Arial"/>
              </a:rPr>
              <a:t>composition,</a:t>
            </a:r>
            <a:r>
              <a:rPr lang="en-US" sz="1800" spc="195" dirty="0">
                <a:latin typeface="Arial"/>
                <a:cs typeface="Arial"/>
              </a:rPr>
              <a:t> </a:t>
            </a:r>
            <a:r>
              <a:rPr lang="en-US" sz="1800" dirty="0">
                <a:latin typeface="Arial"/>
                <a:cs typeface="Arial"/>
              </a:rPr>
              <a:t>and</a:t>
            </a:r>
            <a:r>
              <a:rPr lang="en-US" sz="1800" spc="195" dirty="0">
                <a:latin typeface="Arial"/>
                <a:cs typeface="Arial"/>
              </a:rPr>
              <a:t> </a:t>
            </a:r>
            <a:r>
              <a:rPr lang="en-US" sz="1800" dirty="0">
                <a:latin typeface="Arial"/>
                <a:cs typeface="Arial"/>
              </a:rPr>
              <a:t>other</a:t>
            </a:r>
            <a:r>
              <a:rPr lang="en-US" sz="1800" spc="200" dirty="0">
                <a:latin typeface="Arial"/>
                <a:cs typeface="Arial"/>
              </a:rPr>
              <a:t> </a:t>
            </a:r>
            <a:r>
              <a:rPr lang="en-US" sz="1800" spc="-35" dirty="0">
                <a:latin typeface="Arial"/>
                <a:cs typeface="Arial"/>
              </a:rPr>
              <a:t>process</a:t>
            </a:r>
            <a:r>
              <a:rPr lang="en-US" sz="1800" spc="204" dirty="0">
                <a:latin typeface="Arial"/>
                <a:cs typeface="Arial"/>
              </a:rPr>
              <a:t> </a:t>
            </a:r>
            <a:r>
              <a:rPr lang="en-US" sz="1800" spc="-25" dirty="0">
                <a:solidFill>
                  <a:srgbClr val="FF0000"/>
                </a:solidFill>
                <a:latin typeface="Arial"/>
                <a:cs typeface="Arial"/>
              </a:rPr>
              <a:t>parameters</a:t>
            </a:r>
            <a:r>
              <a:rPr lang="en-US" sz="1800" spc="-25" dirty="0">
                <a:latin typeface="Arial"/>
                <a:cs typeface="Arial"/>
              </a:rPr>
              <a:t>,</a:t>
            </a:r>
            <a:r>
              <a:rPr lang="en-US" sz="1800" spc="200" dirty="0">
                <a:latin typeface="Arial"/>
                <a:cs typeface="Arial"/>
              </a:rPr>
              <a:t> </a:t>
            </a:r>
            <a:r>
              <a:rPr lang="en-US" sz="1800" dirty="0">
                <a:latin typeface="Arial"/>
                <a:cs typeface="Arial"/>
              </a:rPr>
              <a:t>the</a:t>
            </a:r>
            <a:r>
              <a:rPr lang="en-US" sz="1800" spc="204" dirty="0">
                <a:latin typeface="Arial"/>
                <a:cs typeface="Arial"/>
              </a:rPr>
              <a:t> </a:t>
            </a:r>
            <a:r>
              <a:rPr lang="en-US" sz="1800" dirty="0">
                <a:latin typeface="Arial"/>
                <a:cs typeface="Arial"/>
              </a:rPr>
              <a:t>average</a:t>
            </a:r>
            <a:r>
              <a:rPr lang="en-US" sz="1800" spc="200" dirty="0">
                <a:latin typeface="Arial"/>
                <a:cs typeface="Arial"/>
              </a:rPr>
              <a:t> </a:t>
            </a:r>
            <a:r>
              <a:rPr lang="en-US" sz="1800" spc="-70" dirty="0">
                <a:latin typeface="Arial"/>
                <a:cs typeface="Arial"/>
              </a:rPr>
              <a:t>nanotube 	</a:t>
            </a:r>
            <a:r>
              <a:rPr lang="en-US" sz="1800" spc="-85" dirty="0">
                <a:solidFill>
                  <a:srgbClr val="FF0000"/>
                </a:solidFill>
                <a:latin typeface="Arial"/>
                <a:cs typeface="Arial"/>
              </a:rPr>
              <a:t>diameter</a:t>
            </a:r>
            <a:r>
              <a:rPr lang="en-US" sz="1800" spc="-35" dirty="0">
                <a:solidFill>
                  <a:srgbClr val="FF0000"/>
                </a:solidFill>
                <a:latin typeface="Arial"/>
                <a:cs typeface="Arial"/>
              </a:rPr>
              <a:t> </a:t>
            </a:r>
            <a:r>
              <a:rPr lang="en-US" sz="1800" spc="-80" dirty="0">
                <a:solidFill>
                  <a:srgbClr val="FF0000"/>
                </a:solidFill>
                <a:latin typeface="Arial"/>
                <a:cs typeface="Arial"/>
              </a:rPr>
              <a:t>and</a:t>
            </a:r>
            <a:r>
              <a:rPr lang="en-US" sz="1800" spc="10" dirty="0">
                <a:solidFill>
                  <a:srgbClr val="FF0000"/>
                </a:solidFill>
                <a:latin typeface="Arial"/>
                <a:cs typeface="Arial"/>
              </a:rPr>
              <a:t> </a:t>
            </a:r>
            <a:r>
              <a:rPr lang="en-US" sz="1800" spc="-145" dirty="0">
                <a:solidFill>
                  <a:srgbClr val="FF0000"/>
                </a:solidFill>
                <a:latin typeface="Arial"/>
                <a:cs typeface="Arial"/>
              </a:rPr>
              <a:t>size</a:t>
            </a:r>
            <a:r>
              <a:rPr lang="en-US" sz="1800" dirty="0">
                <a:solidFill>
                  <a:srgbClr val="FF0000"/>
                </a:solidFill>
                <a:latin typeface="Arial"/>
                <a:cs typeface="Arial"/>
              </a:rPr>
              <a:t> </a:t>
            </a:r>
            <a:r>
              <a:rPr lang="en-US" sz="1800" spc="-90" dirty="0">
                <a:latin typeface="Arial"/>
                <a:cs typeface="Arial"/>
              </a:rPr>
              <a:t>distribution</a:t>
            </a:r>
            <a:r>
              <a:rPr lang="en-US" sz="1800" dirty="0">
                <a:latin typeface="Arial"/>
                <a:cs typeface="Arial"/>
              </a:rPr>
              <a:t> </a:t>
            </a:r>
            <a:r>
              <a:rPr lang="en-US" sz="1800" spc="-170" dirty="0">
                <a:latin typeface="Arial"/>
                <a:cs typeface="Arial"/>
              </a:rPr>
              <a:t>can</a:t>
            </a:r>
            <a:r>
              <a:rPr lang="en-US" sz="1800" spc="-5" dirty="0">
                <a:latin typeface="Arial"/>
                <a:cs typeface="Arial"/>
              </a:rPr>
              <a:t> </a:t>
            </a:r>
            <a:r>
              <a:rPr lang="en-US" sz="1800" spc="-30" dirty="0">
                <a:latin typeface="Arial"/>
                <a:cs typeface="Arial"/>
              </a:rPr>
              <a:t>be</a:t>
            </a:r>
            <a:r>
              <a:rPr lang="en-US" sz="1800" spc="-10" dirty="0">
                <a:latin typeface="Arial"/>
                <a:cs typeface="Arial"/>
              </a:rPr>
              <a:t> varied.</a:t>
            </a:r>
            <a:endParaRPr lang="en-US" sz="1800" dirty="0">
              <a:latin typeface="Arial"/>
              <a:cs typeface="Arial"/>
            </a:endParaRPr>
          </a:p>
        </p:txBody>
      </p:sp>
    </p:spTree>
    <p:extLst>
      <p:ext uri="{BB962C8B-B14F-4D97-AF65-F5344CB8AC3E}">
        <p14:creationId xmlns:p14="http://schemas.microsoft.com/office/powerpoint/2010/main" val="2894644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0463" y="416179"/>
            <a:ext cx="4718926" cy="354838"/>
          </a:xfrm>
          <a:prstGeom prst="rect">
            <a:avLst/>
          </a:prstGeom>
        </p:spPr>
      </p:pic>
      <p:sp>
        <p:nvSpPr>
          <p:cNvPr id="3" name="object 3"/>
          <p:cNvSpPr txBox="1"/>
          <p:nvPr/>
        </p:nvSpPr>
        <p:spPr>
          <a:xfrm>
            <a:off x="421640" y="1008633"/>
            <a:ext cx="8007984" cy="629018"/>
          </a:xfrm>
          <a:prstGeom prst="rect">
            <a:avLst/>
          </a:prstGeom>
        </p:spPr>
        <p:txBody>
          <a:bodyPr vert="horz" wrap="square" lIns="0" tIns="13335" rIns="0" bIns="0" rtlCol="0">
            <a:spAutoFit/>
          </a:bodyPr>
          <a:lstStyle/>
          <a:p>
            <a:pPr marL="323215" marR="522605" indent="-273050">
              <a:lnSpc>
                <a:spcPct val="100000"/>
              </a:lnSpc>
              <a:spcBef>
                <a:spcPts val="105"/>
              </a:spcBef>
              <a:buClr>
                <a:srgbClr val="ACC2C8"/>
              </a:buClr>
              <a:buChar char="•"/>
              <a:tabLst>
                <a:tab pos="323215" algn="l"/>
              </a:tabLst>
            </a:pPr>
            <a:r>
              <a:rPr sz="2000" spc="-250" dirty="0">
                <a:latin typeface="Arial"/>
                <a:cs typeface="Arial"/>
              </a:rPr>
              <a:t>The</a:t>
            </a:r>
            <a:r>
              <a:rPr sz="2000" spc="-15" dirty="0">
                <a:latin typeface="Arial"/>
                <a:cs typeface="Arial"/>
              </a:rPr>
              <a:t> </a:t>
            </a:r>
            <a:r>
              <a:rPr sz="2000" spc="-150" dirty="0">
                <a:latin typeface="Arial"/>
                <a:cs typeface="Arial"/>
              </a:rPr>
              <a:t>simplest</a:t>
            </a:r>
            <a:r>
              <a:rPr sz="2000" spc="-55" dirty="0">
                <a:latin typeface="Arial"/>
                <a:cs typeface="Arial"/>
              </a:rPr>
              <a:t> </a:t>
            </a:r>
            <a:r>
              <a:rPr sz="2000" spc="-140" dirty="0">
                <a:latin typeface="Arial"/>
                <a:cs typeface="Arial"/>
              </a:rPr>
              <a:t>method</a:t>
            </a:r>
            <a:r>
              <a:rPr sz="2000" spc="-15" dirty="0">
                <a:latin typeface="Arial"/>
                <a:cs typeface="Arial"/>
              </a:rPr>
              <a:t> </a:t>
            </a:r>
            <a:r>
              <a:rPr sz="2000" spc="-20" dirty="0">
                <a:latin typeface="Arial"/>
                <a:cs typeface="Arial"/>
              </a:rPr>
              <a:t>to</a:t>
            </a:r>
            <a:r>
              <a:rPr sz="2000" spc="-35" dirty="0">
                <a:latin typeface="Arial"/>
                <a:cs typeface="Arial"/>
              </a:rPr>
              <a:t> </a:t>
            </a:r>
            <a:r>
              <a:rPr sz="2000" spc="-114" dirty="0">
                <a:latin typeface="Arial"/>
                <a:cs typeface="Arial"/>
              </a:rPr>
              <a:t>produce</a:t>
            </a:r>
            <a:r>
              <a:rPr sz="2000" spc="-35" dirty="0">
                <a:latin typeface="Arial"/>
                <a:cs typeface="Arial"/>
              </a:rPr>
              <a:t> </a:t>
            </a:r>
            <a:r>
              <a:rPr sz="2000" spc="-105" dirty="0">
                <a:latin typeface="Arial"/>
                <a:cs typeface="Arial"/>
              </a:rPr>
              <a:t>nanoparticles</a:t>
            </a:r>
            <a:r>
              <a:rPr sz="2000" spc="-55" dirty="0">
                <a:latin typeface="Arial"/>
                <a:cs typeface="Arial"/>
              </a:rPr>
              <a:t> </a:t>
            </a:r>
            <a:r>
              <a:rPr sz="2000" spc="-175" dirty="0">
                <a:latin typeface="Arial"/>
                <a:cs typeface="Arial"/>
              </a:rPr>
              <a:t>is</a:t>
            </a:r>
            <a:r>
              <a:rPr sz="2000" spc="-10" dirty="0">
                <a:latin typeface="Arial"/>
                <a:cs typeface="Arial"/>
              </a:rPr>
              <a:t> </a:t>
            </a:r>
            <a:r>
              <a:rPr sz="2000" dirty="0">
                <a:latin typeface="Arial"/>
                <a:cs typeface="Arial"/>
              </a:rPr>
              <a:t>by</a:t>
            </a:r>
            <a:r>
              <a:rPr sz="2000" spc="-30" dirty="0">
                <a:latin typeface="Arial"/>
                <a:cs typeface="Arial"/>
              </a:rPr>
              <a:t> </a:t>
            </a:r>
            <a:r>
              <a:rPr sz="2000" spc="-95" dirty="0">
                <a:latin typeface="Arial"/>
                <a:cs typeface="Arial"/>
              </a:rPr>
              <a:t>heating</a:t>
            </a:r>
            <a:r>
              <a:rPr sz="2000" spc="-30" dirty="0">
                <a:latin typeface="Arial"/>
                <a:cs typeface="Arial"/>
              </a:rPr>
              <a:t> </a:t>
            </a:r>
            <a:r>
              <a:rPr sz="2000" spc="-120" dirty="0">
                <a:latin typeface="Arial"/>
                <a:cs typeface="Arial"/>
              </a:rPr>
              <a:t>the</a:t>
            </a:r>
            <a:r>
              <a:rPr sz="2000" spc="-20" dirty="0">
                <a:latin typeface="Arial"/>
                <a:cs typeface="Arial"/>
              </a:rPr>
              <a:t> </a:t>
            </a:r>
            <a:r>
              <a:rPr sz="2000" spc="-40" dirty="0">
                <a:latin typeface="Arial"/>
                <a:cs typeface="Arial"/>
              </a:rPr>
              <a:t>desired </a:t>
            </a:r>
            <a:r>
              <a:rPr sz="2000" spc="-60" dirty="0">
                <a:latin typeface="Arial"/>
                <a:cs typeface="Arial"/>
              </a:rPr>
              <a:t>material</a:t>
            </a:r>
            <a:r>
              <a:rPr sz="2000" spc="-30" dirty="0">
                <a:latin typeface="Arial"/>
                <a:cs typeface="Arial"/>
              </a:rPr>
              <a:t> </a:t>
            </a:r>
            <a:r>
              <a:rPr sz="2000" spc="-125" dirty="0">
                <a:latin typeface="Arial"/>
                <a:cs typeface="Arial"/>
              </a:rPr>
              <a:t>in</a:t>
            </a:r>
            <a:r>
              <a:rPr sz="2000" spc="-5" dirty="0">
                <a:latin typeface="Arial"/>
                <a:cs typeface="Arial"/>
              </a:rPr>
              <a:t> </a:t>
            </a:r>
            <a:r>
              <a:rPr sz="2000" dirty="0">
                <a:latin typeface="Arial"/>
                <a:cs typeface="Arial"/>
              </a:rPr>
              <a:t>a</a:t>
            </a:r>
            <a:r>
              <a:rPr sz="2000" spc="5" dirty="0">
                <a:latin typeface="Arial"/>
                <a:cs typeface="Arial"/>
              </a:rPr>
              <a:t> </a:t>
            </a:r>
            <a:r>
              <a:rPr sz="2000" spc="-125" dirty="0">
                <a:latin typeface="Arial"/>
                <a:cs typeface="Arial"/>
              </a:rPr>
              <a:t>furnance</a:t>
            </a:r>
            <a:r>
              <a:rPr sz="2000" spc="-15" dirty="0">
                <a:latin typeface="Arial"/>
                <a:cs typeface="Arial"/>
              </a:rPr>
              <a:t> </a:t>
            </a:r>
            <a:r>
              <a:rPr sz="2000" spc="-110" dirty="0">
                <a:latin typeface="Arial"/>
                <a:cs typeface="Arial"/>
              </a:rPr>
              <a:t>containing</a:t>
            </a:r>
            <a:r>
              <a:rPr sz="2000" spc="-35" dirty="0">
                <a:latin typeface="Arial"/>
                <a:cs typeface="Arial"/>
              </a:rPr>
              <a:t> </a:t>
            </a:r>
            <a:r>
              <a:rPr sz="2000" spc="-120" dirty="0">
                <a:latin typeface="Arial"/>
                <a:cs typeface="Arial"/>
              </a:rPr>
              <a:t>the</a:t>
            </a:r>
            <a:r>
              <a:rPr sz="2000" spc="-5" dirty="0">
                <a:latin typeface="Arial"/>
                <a:cs typeface="Arial"/>
              </a:rPr>
              <a:t> </a:t>
            </a:r>
            <a:r>
              <a:rPr sz="2000" spc="-90" dirty="0">
                <a:latin typeface="Arial"/>
                <a:cs typeface="Arial"/>
              </a:rPr>
              <a:t>desired</a:t>
            </a:r>
            <a:r>
              <a:rPr sz="2000" spc="-40" dirty="0">
                <a:latin typeface="Arial"/>
                <a:cs typeface="Arial"/>
              </a:rPr>
              <a:t> </a:t>
            </a:r>
            <a:r>
              <a:rPr sz="2000" spc="-10" dirty="0">
                <a:latin typeface="Arial"/>
                <a:cs typeface="Arial"/>
              </a:rPr>
              <a:t>material.</a:t>
            </a:r>
            <a:endParaRPr sz="2000" dirty="0">
              <a:latin typeface="Arial"/>
              <a:cs typeface="Arial"/>
            </a:endParaRPr>
          </a:p>
        </p:txBody>
      </p:sp>
      <p:pic>
        <p:nvPicPr>
          <p:cNvPr id="6" name="Picture 5">
            <a:extLst>
              <a:ext uri="{FF2B5EF4-FFF2-40B4-BE49-F238E27FC236}">
                <a16:creationId xmlns:a16="http://schemas.microsoft.com/office/drawing/2014/main" id="{1C3595C8-BF35-3FB1-AE59-D899DB9E0AD5}"/>
              </a:ext>
            </a:extLst>
          </p:cNvPr>
          <p:cNvPicPr>
            <a:picLocks noChangeAspect="1"/>
          </p:cNvPicPr>
          <p:nvPr/>
        </p:nvPicPr>
        <p:blipFill>
          <a:blip r:embed="rId3"/>
          <a:stretch>
            <a:fillRect/>
          </a:stretch>
        </p:blipFill>
        <p:spPr>
          <a:xfrm>
            <a:off x="1047750" y="2057400"/>
            <a:ext cx="7048500" cy="396478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13052D-5CA5-A6AF-DFF0-F546F603E003}"/>
              </a:ext>
            </a:extLst>
          </p:cNvPr>
          <p:cNvPicPr>
            <a:picLocks noChangeAspect="1"/>
          </p:cNvPicPr>
          <p:nvPr/>
        </p:nvPicPr>
        <p:blipFill>
          <a:blip r:embed="rId2">
            <a:extLst>
              <a:ext uri="{28A0092B-C50C-407E-A947-70E740481C1C}">
                <a14:useLocalDpi xmlns:a14="http://schemas.microsoft.com/office/drawing/2010/main" val="0"/>
              </a:ext>
            </a:extLst>
          </a:blip>
          <a:srcRect l="9167" t="14445" r="12500" b="54445"/>
          <a:stretch/>
        </p:blipFill>
        <p:spPr>
          <a:xfrm>
            <a:off x="609600" y="838200"/>
            <a:ext cx="7503886" cy="1676400"/>
          </a:xfrm>
          <a:prstGeom prst="rect">
            <a:avLst/>
          </a:prstGeom>
        </p:spPr>
      </p:pic>
      <p:pic>
        <p:nvPicPr>
          <p:cNvPr id="7" name="Picture 6">
            <a:extLst>
              <a:ext uri="{FF2B5EF4-FFF2-40B4-BE49-F238E27FC236}">
                <a16:creationId xmlns:a16="http://schemas.microsoft.com/office/drawing/2014/main" id="{8B06BFB2-090E-D592-2B5D-5971D0554F6E}"/>
              </a:ext>
            </a:extLst>
          </p:cNvPr>
          <p:cNvPicPr>
            <a:picLocks noChangeAspect="1"/>
          </p:cNvPicPr>
          <p:nvPr/>
        </p:nvPicPr>
        <p:blipFill>
          <a:blip r:embed="rId2">
            <a:extLst>
              <a:ext uri="{28A0092B-C50C-407E-A947-70E740481C1C}">
                <a14:useLocalDpi xmlns:a14="http://schemas.microsoft.com/office/drawing/2010/main" val="0"/>
              </a:ext>
            </a:extLst>
          </a:blip>
          <a:srcRect l="17500" t="47037" r="47500" b="7037"/>
          <a:stretch/>
        </p:blipFill>
        <p:spPr>
          <a:xfrm>
            <a:off x="2438400" y="3162301"/>
            <a:ext cx="4267200" cy="3149600"/>
          </a:xfrm>
          <a:prstGeom prst="rect">
            <a:avLst/>
          </a:prstGeom>
        </p:spPr>
      </p:pic>
    </p:spTree>
    <p:extLst>
      <p:ext uri="{BB962C8B-B14F-4D97-AF65-F5344CB8AC3E}">
        <p14:creationId xmlns:p14="http://schemas.microsoft.com/office/powerpoint/2010/main" val="3336636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0463" y="416179"/>
            <a:ext cx="4718926" cy="354838"/>
          </a:xfrm>
          <a:prstGeom prst="rect">
            <a:avLst/>
          </a:prstGeom>
        </p:spPr>
      </p:pic>
      <p:sp>
        <p:nvSpPr>
          <p:cNvPr id="3" name="object 3"/>
          <p:cNvSpPr txBox="1"/>
          <p:nvPr/>
        </p:nvSpPr>
        <p:spPr>
          <a:xfrm>
            <a:off x="421640" y="1008633"/>
            <a:ext cx="8007984" cy="5269865"/>
          </a:xfrm>
          <a:prstGeom prst="rect">
            <a:avLst/>
          </a:prstGeom>
        </p:spPr>
        <p:txBody>
          <a:bodyPr vert="horz" wrap="square" lIns="0" tIns="13335" rIns="0" bIns="0" rtlCol="0">
            <a:spAutoFit/>
          </a:bodyPr>
          <a:lstStyle/>
          <a:p>
            <a:pPr marL="323215" marR="522605" indent="-273050">
              <a:lnSpc>
                <a:spcPct val="100000"/>
              </a:lnSpc>
              <a:spcBef>
                <a:spcPts val="105"/>
              </a:spcBef>
              <a:buClr>
                <a:srgbClr val="ACC2C8"/>
              </a:buClr>
              <a:buChar char="•"/>
              <a:tabLst>
                <a:tab pos="323215" algn="l"/>
              </a:tabLst>
            </a:pPr>
            <a:r>
              <a:rPr sz="2000" spc="-250" dirty="0">
                <a:latin typeface="Arial"/>
                <a:cs typeface="Arial"/>
              </a:rPr>
              <a:t>The</a:t>
            </a:r>
            <a:r>
              <a:rPr sz="2000" spc="-15" dirty="0">
                <a:latin typeface="Arial"/>
                <a:cs typeface="Arial"/>
              </a:rPr>
              <a:t> </a:t>
            </a:r>
            <a:r>
              <a:rPr sz="2000" spc="-150" dirty="0">
                <a:latin typeface="Arial"/>
                <a:cs typeface="Arial"/>
              </a:rPr>
              <a:t>simplest</a:t>
            </a:r>
            <a:r>
              <a:rPr sz="2000" spc="-55" dirty="0">
                <a:latin typeface="Arial"/>
                <a:cs typeface="Arial"/>
              </a:rPr>
              <a:t> </a:t>
            </a:r>
            <a:r>
              <a:rPr sz="2000" spc="-140" dirty="0">
                <a:latin typeface="Arial"/>
                <a:cs typeface="Arial"/>
              </a:rPr>
              <a:t>method</a:t>
            </a:r>
            <a:r>
              <a:rPr sz="2000" spc="-15" dirty="0">
                <a:latin typeface="Arial"/>
                <a:cs typeface="Arial"/>
              </a:rPr>
              <a:t> </a:t>
            </a:r>
            <a:r>
              <a:rPr sz="2000" spc="-20" dirty="0">
                <a:latin typeface="Arial"/>
                <a:cs typeface="Arial"/>
              </a:rPr>
              <a:t>to</a:t>
            </a:r>
            <a:r>
              <a:rPr sz="2000" spc="-35" dirty="0">
                <a:latin typeface="Arial"/>
                <a:cs typeface="Arial"/>
              </a:rPr>
              <a:t> </a:t>
            </a:r>
            <a:r>
              <a:rPr sz="2000" spc="-114" dirty="0">
                <a:latin typeface="Arial"/>
                <a:cs typeface="Arial"/>
              </a:rPr>
              <a:t>produce</a:t>
            </a:r>
            <a:r>
              <a:rPr sz="2000" spc="-35" dirty="0">
                <a:latin typeface="Arial"/>
                <a:cs typeface="Arial"/>
              </a:rPr>
              <a:t> </a:t>
            </a:r>
            <a:r>
              <a:rPr sz="2000" spc="-105" dirty="0">
                <a:latin typeface="Arial"/>
                <a:cs typeface="Arial"/>
              </a:rPr>
              <a:t>nanoparticles</a:t>
            </a:r>
            <a:r>
              <a:rPr sz="2000" spc="-55" dirty="0">
                <a:latin typeface="Arial"/>
                <a:cs typeface="Arial"/>
              </a:rPr>
              <a:t> </a:t>
            </a:r>
            <a:r>
              <a:rPr sz="2000" spc="-175" dirty="0">
                <a:latin typeface="Arial"/>
                <a:cs typeface="Arial"/>
              </a:rPr>
              <a:t>is</a:t>
            </a:r>
            <a:r>
              <a:rPr sz="2000" spc="-10" dirty="0">
                <a:latin typeface="Arial"/>
                <a:cs typeface="Arial"/>
              </a:rPr>
              <a:t> </a:t>
            </a:r>
            <a:r>
              <a:rPr sz="2000" dirty="0">
                <a:latin typeface="Arial"/>
                <a:cs typeface="Arial"/>
              </a:rPr>
              <a:t>by</a:t>
            </a:r>
            <a:r>
              <a:rPr sz="2000" spc="-30" dirty="0">
                <a:latin typeface="Arial"/>
                <a:cs typeface="Arial"/>
              </a:rPr>
              <a:t> </a:t>
            </a:r>
            <a:r>
              <a:rPr sz="2000" spc="-95" dirty="0">
                <a:latin typeface="Arial"/>
                <a:cs typeface="Arial"/>
              </a:rPr>
              <a:t>heating</a:t>
            </a:r>
            <a:r>
              <a:rPr sz="2000" spc="-30" dirty="0">
                <a:latin typeface="Arial"/>
                <a:cs typeface="Arial"/>
              </a:rPr>
              <a:t> </a:t>
            </a:r>
            <a:r>
              <a:rPr sz="2000" spc="-120" dirty="0">
                <a:latin typeface="Arial"/>
                <a:cs typeface="Arial"/>
              </a:rPr>
              <a:t>the</a:t>
            </a:r>
            <a:r>
              <a:rPr sz="2000" spc="-20" dirty="0">
                <a:latin typeface="Arial"/>
                <a:cs typeface="Arial"/>
              </a:rPr>
              <a:t> </a:t>
            </a:r>
            <a:r>
              <a:rPr sz="2000" spc="-40" dirty="0">
                <a:latin typeface="Arial"/>
                <a:cs typeface="Arial"/>
              </a:rPr>
              <a:t>desired </a:t>
            </a:r>
            <a:r>
              <a:rPr sz="2000" spc="-60" dirty="0">
                <a:latin typeface="Arial"/>
                <a:cs typeface="Arial"/>
              </a:rPr>
              <a:t>material</a:t>
            </a:r>
            <a:r>
              <a:rPr sz="2000" spc="-30" dirty="0">
                <a:latin typeface="Arial"/>
                <a:cs typeface="Arial"/>
              </a:rPr>
              <a:t> </a:t>
            </a:r>
            <a:r>
              <a:rPr sz="2000" spc="-125" dirty="0">
                <a:latin typeface="Arial"/>
                <a:cs typeface="Arial"/>
              </a:rPr>
              <a:t>in</a:t>
            </a:r>
            <a:r>
              <a:rPr sz="2000" spc="-5" dirty="0">
                <a:latin typeface="Arial"/>
                <a:cs typeface="Arial"/>
              </a:rPr>
              <a:t> </a:t>
            </a:r>
            <a:r>
              <a:rPr sz="2000" dirty="0">
                <a:latin typeface="Arial"/>
                <a:cs typeface="Arial"/>
              </a:rPr>
              <a:t>a</a:t>
            </a:r>
            <a:r>
              <a:rPr sz="2000" spc="5" dirty="0">
                <a:latin typeface="Arial"/>
                <a:cs typeface="Arial"/>
              </a:rPr>
              <a:t> </a:t>
            </a:r>
            <a:r>
              <a:rPr sz="2000" spc="-125" dirty="0">
                <a:latin typeface="Arial"/>
                <a:cs typeface="Arial"/>
              </a:rPr>
              <a:t>furnance</a:t>
            </a:r>
            <a:r>
              <a:rPr sz="2000" spc="-15" dirty="0">
                <a:latin typeface="Arial"/>
                <a:cs typeface="Arial"/>
              </a:rPr>
              <a:t> </a:t>
            </a:r>
            <a:r>
              <a:rPr sz="2000" spc="-110" dirty="0">
                <a:latin typeface="Arial"/>
                <a:cs typeface="Arial"/>
              </a:rPr>
              <a:t>containing</a:t>
            </a:r>
            <a:r>
              <a:rPr sz="2000" spc="-35" dirty="0">
                <a:latin typeface="Arial"/>
                <a:cs typeface="Arial"/>
              </a:rPr>
              <a:t> </a:t>
            </a:r>
            <a:r>
              <a:rPr sz="2000" spc="-120" dirty="0">
                <a:latin typeface="Arial"/>
                <a:cs typeface="Arial"/>
              </a:rPr>
              <a:t>the</a:t>
            </a:r>
            <a:r>
              <a:rPr sz="2000" spc="-5" dirty="0">
                <a:latin typeface="Arial"/>
                <a:cs typeface="Arial"/>
              </a:rPr>
              <a:t> </a:t>
            </a:r>
            <a:r>
              <a:rPr sz="2000" spc="-90" dirty="0">
                <a:latin typeface="Arial"/>
                <a:cs typeface="Arial"/>
              </a:rPr>
              <a:t>desired</a:t>
            </a:r>
            <a:r>
              <a:rPr sz="2000" spc="-40" dirty="0">
                <a:latin typeface="Arial"/>
                <a:cs typeface="Arial"/>
              </a:rPr>
              <a:t> </a:t>
            </a:r>
            <a:r>
              <a:rPr sz="2000" spc="-10" dirty="0">
                <a:latin typeface="Arial"/>
                <a:cs typeface="Arial"/>
              </a:rPr>
              <a:t>material.</a:t>
            </a:r>
            <a:endParaRPr sz="2000" dirty="0">
              <a:latin typeface="Arial"/>
              <a:cs typeface="Arial"/>
            </a:endParaRPr>
          </a:p>
          <a:p>
            <a:pPr marL="323215" indent="-272415">
              <a:lnSpc>
                <a:spcPct val="100000"/>
              </a:lnSpc>
              <a:spcBef>
                <a:spcPts val="480"/>
              </a:spcBef>
              <a:buClr>
                <a:srgbClr val="ACC2C8"/>
              </a:buClr>
              <a:buChar char="•"/>
              <a:tabLst>
                <a:tab pos="323215" algn="l"/>
              </a:tabLst>
            </a:pPr>
            <a:r>
              <a:rPr sz="2000" spc="-105" dirty="0">
                <a:latin typeface="Arial"/>
                <a:cs typeface="Arial"/>
              </a:rPr>
              <a:t>Large</a:t>
            </a:r>
            <a:r>
              <a:rPr sz="2000" spc="-10" dirty="0">
                <a:latin typeface="Arial"/>
                <a:cs typeface="Arial"/>
              </a:rPr>
              <a:t> </a:t>
            </a:r>
            <a:r>
              <a:rPr sz="2000" spc="-190" dirty="0">
                <a:latin typeface="Arial"/>
                <a:cs typeface="Arial"/>
              </a:rPr>
              <a:t>amounts</a:t>
            </a:r>
            <a:r>
              <a:rPr sz="2000" spc="-10" dirty="0">
                <a:latin typeface="Arial"/>
                <a:cs typeface="Arial"/>
              </a:rPr>
              <a:t> </a:t>
            </a:r>
            <a:r>
              <a:rPr sz="2000" dirty="0">
                <a:latin typeface="Arial"/>
                <a:cs typeface="Arial"/>
              </a:rPr>
              <a:t>of</a:t>
            </a:r>
            <a:r>
              <a:rPr sz="2000" spc="65" dirty="0">
                <a:latin typeface="Arial"/>
                <a:cs typeface="Arial"/>
              </a:rPr>
              <a:t> </a:t>
            </a:r>
            <a:r>
              <a:rPr sz="2000" spc="-300" dirty="0">
                <a:latin typeface="Arial"/>
                <a:cs typeface="Arial"/>
              </a:rPr>
              <a:t>CNTs</a:t>
            </a:r>
            <a:r>
              <a:rPr sz="2000" spc="20" dirty="0">
                <a:latin typeface="Arial"/>
                <a:cs typeface="Arial"/>
              </a:rPr>
              <a:t> </a:t>
            </a:r>
            <a:r>
              <a:rPr sz="2000" spc="-175" dirty="0">
                <a:latin typeface="Arial"/>
                <a:cs typeface="Arial"/>
              </a:rPr>
              <a:t>can</a:t>
            </a:r>
            <a:r>
              <a:rPr sz="2000" spc="15" dirty="0">
                <a:latin typeface="Arial"/>
                <a:cs typeface="Arial"/>
              </a:rPr>
              <a:t> </a:t>
            </a:r>
            <a:r>
              <a:rPr sz="2000" spc="-25" dirty="0">
                <a:latin typeface="Arial"/>
                <a:cs typeface="Arial"/>
              </a:rPr>
              <a:t>be</a:t>
            </a:r>
            <a:endParaRPr sz="2000" dirty="0">
              <a:latin typeface="Arial"/>
              <a:cs typeface="Arial"/>
            </a:endParaRPr>
          </a:p>
          <a:p>
            <a:pPr marL="323215" indent="-272415">
              <a:lnSpc>
                <a:spcPct val="100000"/>
              </a:lnSpc>
              <a:spcBef>
                <a:spcPts val="480"/>
              </a:spcBef>
              <a:buClr>
                <a:srgbClr val="ACC2C8"/>
              </a:buClr>
              <a:buChar char="•"/>
              <a:tabLst>
                <a:tab pos="323215" algn="l"/>
              </a:tabLst>
            </a:pPr>
            <a:r>
              <a:rPr sz="2000" spc="-80" dirty="0">
                <a:latin typeface="Arial"/>
                <a:cs typeface="Arial"/>
              </a:rPr>
              <a:t>formed</a:t>
            </a:r>
            <a:r>
              <a:rPr sz="2000" spc="-60" dirty="0">
                <a:latin typeface="Arial"/>
                <a:cs typeface="Arial"/>
              </a:rPr>
              <a:t> </a:t>
            </a:r>
            <a:r>
              <a:rPr sz="2000" dirty="0">
                <a:latin typeface="Arial"/>
                <a:cs typeface="Arial"/>
              </a:rPr>
              <a:t>by</a:t>
            </a:r>
            <a:r>
              <a:rPr sz="2000" spc="-20" dirty="0">
                <a:latin typeface="Arial"/>
                <a:cs typeface="Arial"/>
              </a:rPr>
              <a:t> </a:t>
            </a:r>
            <a:r>
              <a:rPr sz="2000" spc="-65" dirty="0">
                <a:solidFill>
                  <a:srgbClr val="FF0000"/>
                </a:solidFill>
                <a:latin typeface="Arial"/>
                <a:cs typeface="Arial"/>
              </a:rPr>
              <a:t>catalytic</a:t>
            </a:r>
            <a:r>
              <a:rPr sz="2000" spc="-40" dirty="0">
                <a:solidFill>
                  <a:srgbClr val="FF0000"/>
                </a:solidFill>
                <a:latin typeface="Arial"/>
                <a:cs typeface="Arial"/>
              </a:rPr>
              <a:t> </a:t>
            </a:r>
            <a:r>
              <a:rPr sz="2000" spc="-220" dirty="0">
                <a:solidFill>
                  <a:srgbClr val="FF0000"/>
                </a:solidFill>
                <a:latin typeface="Arial"/>
                <a:cs typeface="Arial"/>
              </a:rPr>
              <a:t>CVD</a:t>
            </a:r>
            <a:r>
              <a:rPr sz="2000" spc="-5" dirty="0">
                <a:solidFill>
                  <a:srgbClr val="FF0000"/>
                </a:solidFill>
                <a:latin typeface="Arial"/>
                <a:cs typeface="Arial"/>
              </a:rPr>
              <a:t> </a:t>
            </a:r>
            <a:r>
              <a:rPr sz="2000" spc="-25" dirty="0">
                <a:solidFill>
                  <a:srgbClr val="FF0000"/>
                </a:solidFill>
                <a:latin typeface="Arial"/>
                <a:cs typeface="Arial"/>
              </a:rPr>
              <a:t>of</a:t>
            </a:r>
            <a:endParaRPr sz="2000" dirty="0">
              <a:latin typeface="Arial"/>
              <a:cs typeface="Arial"/>
            </a:endParaRPr>
          </a:p>
          <a:p>
            <a:pPr marL="323215" indent="-272415">
              <a:lnSpc>
                <a:spcPct val="100000"/>
              </a:lnSpc>
              <a:spcBef>
                <a:spcPts val="480"/>
              </a:spcBef>
              <a:buClr>
                <a:srgbClr val="ACC2C8"/>
              </a:buClr>
              <a:buChar char="•"/>
              <a:tabLst>
                <a:tab pos="323215" algn="l"/>
              </a:tabLst>
            </a:pPr>
            <a:r>
              <a:rPr sz="2000" spc="-100" dirty="0">
                <a:solidFill>
                  <a:srgbClr val="FF0000"/>
                </a:solidFill>
                <a:latin typeface="Arial"/>
                <a:cs typeface="Arial"/>
              </a:rPr>
              <a:t>acetylene</a:t>
            </a:r>
            <a:r>
              <a:rPr sz="2000" spc="-25" dirty="0">
                <a:solidFill>
                  <a:srgbClr val="FF0000"/>
                </a:solidFill>
                <a:latin typeface="Arial"/>
                <a:cs typeface="Arial"/>
              </a:rPr>
              <a:t> </a:t>
            </a:r>
            <a:r>
              <a:rPr sz="2000" spc="-100" dirty="0">
                <a:solidFill>
                  <a:srgbClr val="FF0000"/>
                </a:solidFill>
                <a:latin typeface="Arial"/>
                <a:cs typeface="Arial"/>
              </a:rPr>
              <a:t>over</a:t>
            </a:r>
            <a:r>
              <a:rPr sz="2000" spc="-25" dirty="0">
                <a:solidFill>
                  <a:srgbClr val="FF0000"/>
                </a:solidFill>
                <a:latin typeface="Arial"/>
                <a:cs typeface="Arial"/>
              </a:rPr>
              <a:t> </a:t>
            </a:r>
            <a:r>
              <a:rPr sz="2000" spc="-65" dirty="0">
                <a:solidFill>
                  <a:srgbClr val="FF0000"/>
                </a:solidFill>
                <a:latin typeface="Arial"/>
                <a:cs typeface="Arial"/>
              </a:rPr>
              <a:t>Cobalt</a:t>
            </a:r>
            <a:r>
              <a:rPr sz="2000" spc="-25" dirty="0">
                <a:solidFill>
                  <a:srgbClr val="FF0000"/>
                </a:solidFill>
                <a:latin typeface="Arial"/>
                <a:cs typeface="Arial"/>
              </a:rPr>
              <a:t> </a:t>
            </a:r>
            <a:r>
              <a:rPr sz="2000" spc="-85" dirty="0">
                <a:solidFill>
                  <a:srgbClr val="FF0000"/>
                </a:solidFill>
                <a:latin typeface="Arial"/>
                <a:cs typeface="Arial"/>
              </a:rPr>
              <a:t>and</a:t>
            </a:r>
            <a:r>
              <a:rPr sz="2000" spc="-15" dirty="0">
                <a:solidFill>
                  <a:srgbClr val="FF0000"/>
                </a:solidFill>
                <a:latin typeface="Arial"/>
                <a:cs typeface="Arial"/>
              </a:rPr>
              <a:t> </a:t>
            </a:r>
            <a:r>
              <a:rPr sz="2000" spc="-20" dirty="0">
                <a:solidFill>
                  <a:srgbClr val="FF0000"/>
                </a:solidFill>
                <a:latin typeface="Arial"/>
                <a:cs typeface="Arial"/>
              </a:rPr>
              <a:t>iron</a:t>
            </a:r>
            <a:endParaRPr sz="2000" dirty="0">
              <a:latin typeface="Arial"/>
              <a:cs typeface="Arial"/>
            </a:endParaRPr>
          </a:p>
          <a:p>
            <a:pPr marL="323215" indent="-272415">
              <a:lnSpc>
                <a:spcPct val="100000"/>
              </a:lnSpc>
              <a:spcBef>
                <a:spcPts val="480"/>
              </a:spcBef>
              <a:buClr>
                <a:srgbClr val="ACC2C8"/>
              </a:buClr>
              <a:buChar char="•"/>
              <a:tabLst>
                <a:tab pos="323215" algn="l"/>
              </a:tabLst>
            </a:pPr>
            <a:r>
              <a:rPr sz="2000" spc="-114" dirty="0">
                <a:solidFill>
                  <a:srgbClr val="FF0000"/>
                </a:solidFill>
                <a:latin typeface="Arial"/>
                <a:cs typeface="Arial"/>
              </a:rPr>
              <a:t>catalysts</a:t>
            </a:r>
            <a:r>
              <a:rPr sz="2000" spc="-10" dirty="0">
                <a:solidFill>
                  <a:srgbClr val="FF0000"/>
                </a:solidFill>
                <a:latin typeface="Arial"/>
                <a:cs typeface="Arial"/>
              </a:rPr>
              <a:t> </a:t>
            </a:r>
            <a:r>
              <a:rPr sz="2000" spc="-100" dirty="0">
                <a:solidFill>
                  <a:srgbClr val="FF0000"/>
                </a:solidFill>
                <a:latin typeface="Arial"/>
                <a:cs typeface="Arial"/>
              </a:rPr>
              <a:t>supported</a:t>
            </a:r>
            <a:r>
              <a:rPr sz="2000" spc="-10" dirty="0">
                <a:solidFill>
                  <a:srgbClr val="FF0000"/>
                </a:solidFill>
                <a:latin typeface="Arial"/>
                <a:cs typeface="Arial"/>
              </a:rPr>
              <a:t> </a:t>
            </a:r>
            <a:r>
              <a:rPr sz="2000" spc="-180" dirty="0">
                <a:solidFill>
                  <a:srgbClr val="FF0000"/>
                </a:solidFill>
                <a:latin typeface="Arial"/>
                <a:cs typeface="Arial"/>
              </a:rPr>
              <a:t>on</a:t>
            </a:r>
            <a:r>
              <a:rPr sz="2000" spc="20" dirty="0">
                <a:solidFill>
                  <a:srgbClr val="FF0000"/>
                </a:solidFill>
                <a:latin typeface="Arial"/>
                <a:cs typeface="Arial"/>
              </a:rPr>
              <a:t> </a:t>
            </a:r>
            <a:r>
              <a:rPr sz="2000" spc="-110" dirty="0">
                <a:solidFill>
                  <a:srgbClr val="FF0000"/>
                </a:solidFill>
                <a:latin typeface="Arial"/>
                <a:cs typeface="Arial"/>
              </a:rPr>
              <a:t>silica</a:t>
            </a:r>
            <a:r>
              <a:rPr sz="2000" spc="-10" dirty="0">
                <a:solidFill>
                  <a:srgbClr val="FF0000"/>
                </a:solidFill>
                <a:latin typeface="Arial"/>
                <a:cs typeface="Arial"/>
              </a:rPr>
              <a:t> </a:t>
            </a:r>
            <a:r>
              <a:rPr sz="2000" spc="-25" dirty="0">
                <a:solidFill>
                  <a:srgbClr val="FF0000"/>
                </a:solidFill>
                <a:latin typeface="Arial"/>
                <a:cs typeface="Arial"/>
              </a:rPr>
              <a:t>or</a:t>
            </a:r>
            <a:endParaRPr sz="2000" dirty="0">
              <a:latin typeface="Arial"/>
              <a:cs typeface="Arial"/>
            </a:endParaRPr>
          </a:p>
          <a:p>
            <a:pPr marL="323215" indent="-272415">
              <a:lnSpc>
                <a:spcPct val="100000"/>
              </a:lnSpc>
              <a:spcBef>
                <a:spcPts val="484"/>
              </a:spcBef>
              <a:buClr>
                <a:srgbClr val="ACC2C8"/>
              </a:buClr>
              <a:buChar char="•"/>
              <a:tabLst>
                <a:tab pos="323215" algn="l"/>
              </a:tabLst>
            </a:pPr>
            <a:r>
              <a:rPr sz="2000" spc="-85" dirty="0">
                <a:solidFill>
                  <a:srgbClr val="FF0000"/>
                </a:solidFill>
                <a:latin typeface="Arial"/>
                <a:cs typeface="Arial"/>
              </a:rPr>
              <a:t>zeolite</a:t>
            </a:r>
            <a:r>
              <a:rPr sz="2000" spc="-85" dirty="0">
                <a:latin typeface="Arial"/>
                <a:cs typeface="Arial"/>
              </a:rPr>
              <a:t>.</a:t>
            </a:r>
            <a:r>
              <a:rPr sz="2000" spc="-25" dirty="0">
                <a:latin typeface="Arial"/>
                <a:cs typeface="Arial"/>
              </a:rPr>
              <a:t> </a:t>
            </a:r>
            <a:r>
              <a:rPr sz="2000" spc="-175" dirty="0">
                <a:latin typeface="Arial"/>
                <a:cs typeface="Arial"/>
              </a:rPr>
              <a:t>In</a:t>
            </a:r>
            <a:r>
              <a:rPr sz="2000" spc="15" dirty="0">
                <a:latin typeface="Arial"/>
                <a:cs typeface="Arial"/>
              </a:rPr>
              <a:t> </a:t>
            </a:r>
            <a:r>
              <a:rPr sz="2000" spc="-155" dirty="0">
                <a:latin typeface="Arial"/>
                <a:cs typeface="Arial"/>
              </a:rPr>
              <a:t>this</a:t>
            </a:r>
            <a:r>
              <a:rPr sz="2000" spc="15" dirty="0">
                <a:latin typeface="Arial"/>
                <a:cs typeface="Arial"/>
              </a:rPr>
              <a:t> </a:t>
            </a:r>
            <a:r>
              <a:rPr sz="2000" spc="-140" dirty="0">
                <a:latin typeface="Arial"/>
                <a:cs typeface="Arial"/>
              </a:rPr>
              <a:t>method</a:t>
            </a:r>
            <a:r>
              <a:rPr sz="2000" dirty="0">
                <a:latin typeface="Arial"/>
                <a:cs typeface="Arial"/>
              </a:rPr>
              <a:t> </a:t>
            </a:r>
            <a:r>
              <a:rPr sz="2000" spc="-175" dirty="0">
                <a:latin typeface="Arial"/>
                <a:cs typeface="Arial"/>
              </a:rPr>
              <a:t>gases</a:t>
            </a:r>
            <a:r>
              <a:rPr sz="2000" spc="-5" dirty="0">
                <a:latin typeface="Arial"/>
                <a:cs typeface="Arial"/>
              </a:rPr>
              <a:t> </a:t>
            </a:r>
            <a:r>
              <a:rPr sz="2000" spc="-20" dirty="0">
                <a:latin typeface="Arial"/>
                <a:cs typeface="Arial"/>
              </a:rPr>
              <a:t>like</a:t>
            </a:r>
            <a:endParaRPr sz="2000" dirty="0">
              <a:latin typeface="Arial"/>
              <a:cs typeface="Arial"/>
            </a:endParaRPr>
          </a:p>
          <a:p>
            <a:pPr marL="323215" indent="-272415">
              <a:lnSpc>
                <a:spcPct val="100000"/>
              </a:lnSpc>
              <a:spcBef>
                <a:spcPts val="480"/>
              </a:spcBef>
              <a:buClr>
                <a:srgbClr val="ACC2C8"/>
              </a:buClr>
              <a:buChar char="•"/>
              <a:tabLst>
                <a:tab pos="323215" algn="l"/>
              </a:tabLst>
            </a:pPr>
            <a:r>
              <a:rPr sz="2000" spc="-114" dirty="0">
                <a:latin typeface="Arial"/>
                <a:cs typeface="Arial"/>
              </a:rPr>
              <a:t>CH</a:t>
            </a:r>
            <a:r>
              <a:rPr sz="1950" spc="-172" baseline="-21367" dirty="0">
                <a:latin typeface="Arial"/>
                <a:cs typeface="Arial"/>
              </a:rPr>
              <a:t>4</a:t>
            </a:r>
            <a:r>
              <a:rPr sz="1950" spc="165" baseline="-21367" dirty="0">
                <a:latin typeface="Arial"/>
                <a:cs typeface="Arial"/>
              </a:rPr>
              <a:t> </a:t>
            </a:r>
            <a:r>
              <a:rPr sz="2000" spc="-85" dirty="0">
                <a:latin typeface="Arial"/>
                <a:cs typeface="Arial"/>
              </a:rPr>
              <a:t>and</a:t>
            </a:r>
            <a:r>
              <a:rPr sz="2000" spc="-55" dirty="0">
                <a:latin typeface="Arial"/>
                <a:cs typeface="Arial"/>
              </a:rPr>
              <a:t> </a:t>
            </a:r>
            <a:r>
              <a:rPr sz="2000" spc="-85" dirty="0">
                <a:latin typeface="Arial"/>
                <a:cs typeface="Arial"/>
              </a:rPr>
              <a:t>C</a:t>
            </a:r>
            <a:r>
              <a:rPr sz="1950" spc="-127" baseline="-21367" dirty="0">
                <a:latin typeface="Arial"/>
                <a:cs typeface="Arial"/>
              </a:rPr>
              <a:t>2</a:t>
            </a:r>
            <a:r>
              <a:rPr sz="2000" spc="-85" dirty="0">
                <a:latin typeface="Arial"/>
                <a:cs typeface="Arial"/>
              </a:rPr>
              <a:t>H</a:t>
            </a:r>
            <a:r>
              <a:rPr sz="1950" spc="-127" baseline="-21367" dirty="0">
                <a:latin typeface="Arial"/>
                <a:cs typeface="Arial"/>
              </a:rPr>
              <a:t>6</a:t>
            </a:r>
            <a:r>
              <a:rPr sz="2000" spc="-85" dirty="0">
                <a:latin typeface="Arial"/>
                <a:cs typeface="Arial"/>
              </a:rPr>
              <a:t>are</a:t>
            </a:r>
            <a:r>
              <a:rPr sz="2000" spc="-35" dirty="0">
                <a:latin typeface="Arial"/>
                <a:cs typeface="Arial"/>
              </a:rPr>
              <a:t> </a:t>
            </a:r>
            <a:r>
              <a:rPr sz="2000" spc="-114" dirty="0">
                <a:latin typeface="Arial"/>
                <a:cs typeface="Arial"/>
              </a:rPr>
              <a:t>cracked</a:t>
            </a:r>
            <a:r>
              <a:rPr sz="2000" spc="-25" dirty="0">
                <a:latin typeface="Arial"/>
                <a:cs typeface="Arial"/>
              </a:rPr>
              <a:t> </a:t>
            </a:r>
            <a:r>
              <a:rPr sz="2000" spc="-10" dirty="0">
                <a:latin typeface="Arial"/>
                <a:cs typeface="Arial"/>
              </a:rPr>
              <a:t>under</a:t>
            </a:r>
            <a:endParaRPr sz="2000" dirty="0">
              <a:latin typeface="Arial"/>
              <a:cs typeface="Arial"/>
            </a:endParaRPr>
          </a:p>
          <a:p>
            <a:pPr marL="323215" indent="-272415">
              <a:lnSpc>
                <a:spcPct val="100000"/>
              </a:lnSpc>
              <a:spcBef>
                <a:spcPts val="480"/>
              </a:spcBef>
              <a:buClr>
                <a:srgbClr val="ACC2C8"/>
              </a:buClr>
              <a:buChar char="•"/>
              <a:tabLst>
                <a:tab pos="323215" algn="l"/>
              </a:tabLst>
            </a:pPr>
            <a:r>
              <a:rPr sz="2000" spc="-120" dirty="0">
                <a:latin typeface="Arial"/>
                <a:cs typeface="Arial"/>
              </a:rPr>
              <a:t>the</a:t>
            </a:r>
            <a:r>
              <a:rPr sz="2000" spc="-10" dirty="0">
                <a:latin typeface="Arial"/>
                <a:cs typeface="Arial"/>
              </a:rPr>
              <a:t> </a:t>
            </a:r>
            <a:r>
              <a:rPr sz="2000" spc="-150" dirty="0">
                <a:latin typeface="Arial"/>
                <a:cs typeface="Arial"/>
              </a:rPr>
              <a:t>pressure</a:t>
            </a:r>
            <a:r>
              <a:rPr sz="2000" spc="-35" dirty="0">
                <a:latin typeface="Arial"/>
                <a:cs typeface="Arial"/>
              </a:rPr>
              <a:t> </a:t>
            </a:r>
            <a:r>
              <a:rPr sz="2000" dirty="0">
                <a:latin typeface="Arial"/>
                <a:cs typeface="Arial"/>
              </a:rPr>
              <a:t>of</a:t>
            </a:r>
            <a:r>
              <a:rPr sz="2000" spc="55" dirty="0">
                <a:latin typeface="Arial"/>
                <a:cs typeface="Arial"/>
              </a:rPr>
              <a:t> </a:t>
            </a:r>
            <a:r>
              <a:rPr sz="2000" dirty="0">
                <a:solidFill>
                  <a:srgbClr val="FF0000"/>
                </a:solidFill>
                <a:latin typeface="Arial"/>
                <a:cs typeface="Arial"/>
              </a:rPr>
              <a:t>10</a:t>
            </a:r>
            <a:r>
              <a:rPr sz="1950" baseline="25641" dirty="0">
                <a:solidFill>
                  <a:srgbClr val="FF0000"/>
                </a:solidFill>
                <a:latin typeface="Arial"/>
                <a:cs typeface="Arial"/>
              </a:rPr>
              <a:t>4</a:t>
            </a:r>
            <a:r>
              <a:rPr sz="1950" spc="292" baseline="25641" dirty="0">
                <a:solidFill>
                  <a:srgbClr val="FF0000"/>
                </a:solidFill>
                <a:latin typeface="Arial"/>
                <a:cs typeface="Arial"/>
              </a:rPr>
              <a:t> </a:t>
            </a:r>
            <a:r>
              <a:rPr sz="2000" spc="-245" dirty="0">
                <a:solidFill>
                  <a:srgbClr val="FF0000"/>
                </a:solidFill>
                <a:latin typeface="Arial"/>
                <a:cs typeface="Arial"/>
              </a:rPr>
              <a:t>Pa</a:t>
            </a:r>
            <a:r>
              <a:rPr sz="2000" spc="-15" dirty="0">
                <a:solidFill>
                  <a:srgbClr val="FF0000"/>
                </a:solidFill>
                <a:latin typeface="Arial"/>
                <a:cs typeface="Arial"/>
              </a:rPr>
              <a:t> </a:t>
            </a:r>
            <a:r>
              <a:rPr sz="2000" spc="-125" dirty="0">
                <a:latin typeface="Arial"/>
                <a:cs typeface="Arial"/>
              </a:rPr>
              <a:t>in</a:t>
            </a:r>
            <a:r>
              <a:rPr sz="2000" spc="-5" dirty="0">
                <a:latin typeface="Arial"/>
                <a:cs typeface="Arial"/>
              </a:rPr>
              <a:t> </a:t>
            </a:r>
            <a:r>
              <a:rPr sz="2000" spc="-20" dirty="0">
                <a:latin typeface="Arial"/>
                <a:cs typeface="Arial"/>
              </a:rPr>
              <a:t>presence</a:t>
            </a:r>
            <a:endParaRPr sz="2000" dirty="0">
              <a:latin typeface="Arial"/>
              <a:cs typeface="Arial"/>
            </a:endParaRPr>
          </a:p>
          <a:p>
            <a:pPr marL="323215" indent="-272415">
              <a:lnSpc>
                <a:spcPct val="100000"/>
              </a:lnSpc>
              <a:spcBef>
                <a:spcPts val="480"/>
              </a:spcBef>
              <a:buClr>
                <a:srgbClr val="ACC2C8"/>
              </a:buClr>
              <a:buChar char="•"/>
              <a:tabLst>
                <a:tab pos="323215" algn="l"/>
              </a:tabLst>
            </a:pPr>
            <a:r>
              <a:rPr sz="2000" dirty="0">
                <a:latin typeface="Arial"/>
                <a:cs typeface="Arial"/>
              </a:rPr>
              <a:t>of</a:t>
            </a:r>
            <a:r>
              <a:rPr sz="2000" spc="45" dirty="0">
                <a:latin typeface="Arial"/>
                <a:cs typeface="Arial"/>
              </a:rPr>
              <a:t> </a:t>
            </a:r>
            <a:r>
              <a:rPr sz="2000" spc="-85" dirty="0">
                <a:latin typeface="Arial"/>
                <a:cs typeface="Arial"/>
              </a:rPr>
              <a:t>catalyst</a:t>
            </a:r>
            <a:r>
              <a:rPr sz="2000" spc="-25" dirty="0">
                <a:latin typeface="Arial"/>
                <a:cs typeface="Arial"/>
              </a:rPr>
              <a:t> </a:t>
            </a:r>
            <a:r>
              <a:rPr sz="2000" spc="-70" dirty="0">
                <a:latin typeface="Arial"/>
                <a:cs typeface="Arial"/>
              </a:rPr>
              <a:t>like</a:t>
            </a:r>
            <a:r>
              <a:rPr sz="2000" spc="-25" dirty="0">
                <a:latin typeface="Arial"/>
                <a:cs typeface="Arial"/>
              </a:rPr>
              <a:t> </a:t>
            </a:r>
            <a:r>
              <a:rPr sz="2000" spc="-220" dirty="0">
                <a:latin typeface="Arial"/>
                <a:cs typeface="Arial"/>
              </a:rPr>
              <a:t>Fe,</a:t>
            </a:r>
            <a:r>
              <a:rPr sz="2000" spc="-5" dirty="0">
                <a:latin typeface="Arial"/>
                <a:cs typeface="Arial"/>
              </a:rPr>
              <a:t> </a:t>
            </a:r>
            <a:r>
              <a:rPr sz="2000" spc="-185" dirty="0">
                <a:latin typeface="Arial"/>
                <a:cs typeface="Arial"/>
              </a:rPr>
              <a:t>Co,</a:t>
            </a:r>
            <a:r>
              <a:rPr sz="2000" spc="-5" dirty="0">
                <a:latin typeface="Arial"/>
                <a:cs typeface="Arial"/>
              </a:rPr>
              <a:t> </a:t>
            </a:r>
            <a:r>
              <a:rPr sz="2000" spc="-120" dirty="0">
                <a:latin typeface="Arial"/>
                <a:cs typeface="Arial"/>
              </a:rPr>
              <a:t>NI,</a:t>
            </a:r>
            <a:r>
              <a:rPr sz="2000" dirty="0">
                <a:latin typeface="Arial"/>
                <a:cs typeface="Arial"/>
              </a:rPr>
              <a:t> </a:t>
            </a:r>
            <a:r>
              <a:rPr sz="2000" spc="-185" dirty="0">
                <a:latin typeface="Arial"/>
                <a:cs typeface="Arial"/>
              </a:rPr>
              <a:t>Pt</a:t>
            </a:r>
            <a:r>
              <a:rPr sz="2000" spc="-10" dirty="0">
                <a:latin typeface="Arial"/>
                <a:cs typeface="Arial"/>
              </a:rPr>
              <a:t> </a:t>
            </a:r>
            <a:r>
              <a:rPr sz="2000" spc="-50" dirty="0">
                <a:latin typeface="Arial"/>
                <a:cs typeface="Arial"/>
              </a:rPr>
              <a:t>.</a:t>
            </a:r>
            <a:endParaRPr sz="2000" dirty="0">
              <a:latin typeface="Arial"/>
              <a:cs typeface="Arial"/>
            </a:endParaRPr>
          </a:p>
          <a:p>
            <a:pPr marL="323215" indent="-272415">
              <a:lnSpc>
                <a:spcPct val="100000"/>
              </a:lnSpc>
              <a:spcBef>
                <a:spcPts val="480"/>
              </a:spcBef>
              <a:buClr>
                <a:srgbClr val="ACC2C8"/>
              </a:buClr>
              <a:buChar char="•"/>
              <a:tabLst>
                <a:tab pos="323215" algn="l"/>
              </a:tabLst>
            </a:pPr>
            <a:r>
              <a:rPr sz="2000" spc="-90" dirty="0">
                <a:latin typeface="Arial"/>
                <a:cs typeface="Arial"/>
              </a:rPr>
              <a:t>Catalyst</a:t>
            </a:r>
            <a:r>
              <a:rPr sz="2000" spc="-45" dirty="0">
                <a:latin typeface="Arial"/>
                <a:cs typeface="Arial"/>
              </a:rPr>
              <a:t> </a:t>
            </a:r>
            <a:r>
              <a:rPr sz="2000" spc="-80" dirty="0">
                <a:latin typeface="Arial"/>
                <a:cs typeface="Arial"/>
              </a:rPr>
              <a:t>plays</a:t>
            </a:r>
            <a:r>
              <a:rPr sz="2000" spc="-35" dirty="0">
                <a:latin typeface="Arial"/>
                <a:cs typeface="Arial"/>
              </a:rPr>
              <a:t> </a:t>
            </a:r>
            <a:r>
              <a:rPr sz="2000" spc="-60" dirty="0">
                <a:latin typeface="Arial"/>
                <a:cs typeface="Arial"/>
              </a:rPr>
              <a:t>very</a:t>
            </a:r>
            <a:r>
              <a:rPr sz="2000" spc="-35" dirty="0">
                <a:latin typeface="Arial"/>
                <a:cs typeface="Arial"/>
              </a:rPr>
              <a:t> </a:t>
            </a:r>
            <a:r>
              <a:rPr sz="2000" spc="-75" dirty="0">
                <a:latin typeface="Arial"/>
                <a:cs typeface="Arial"/>
              </a:rPr>
              <a:t>important</a:t>
            </a:r>
            <a:r>
              <a:rPr sz="2000" spc="-45" dirty="0">
                <a:latin typeface="Arial"/>
                <a:cs typeface="Arial"/>
              </a:rPr>
              <a:t> </a:t>
            </a:r>
            <a:r>
              <a:rPr sz="2000" spc="-20" dirty="0">
                <a:latin typeface="Arial"/>
                <a:cs typeface="Arial"/>
              </a:rPr>
              <a:t>role</a:t>
            </a:r>
            <a:endParaRPr sz="2000" dirty="0">
              <a:latin typeface="Arial"/>
              <a:cs typeface="Arial"/>
            </a:endParaRPr>
          </a:p>
          <a:p>
            <a:pPr marL="323215" indent="-272415">
              <a:lnSpc>
                <a:spcPct val="100000"/>
              </a:lnSpc>
              <a:spcBef>
                <a:spcPts val="480"/>
              </a:spcBef>
              <a:buClr>
                <a:srgbClr val="ACC2C8"/>
              </a:buClr>
              <a:buChar char="•"/>
              <a:tabLst>
                <a:tab pos="323215" algn="l"/>
              </a:tabLst>
            </a:pPr>
            <a:r>
              <a:rPr sz="2000" spc="-125" dirty="0">
                <a:latin typeface="Arial"/>
                <a:cs typeface="Arial"/>
              </a:rPr>
              <a:t>in</a:t>
            </a:r>
            <a:r>
              <a:rPr sz="2000" spc="-10" dirty="0">
                <a:latin typeface="Arial"/>
                <a:cs typeface="Arial"/>
              </a:rPr>
              <a:t> </a:t>
            </a:r>
            <a:r>
              <a:rPr sz="2000" spc="-80" dirty="0">
                <a:latin typeface="Arial"/>
                <a:cs typeface="Arial"/>
              </a:rPr>
              <a:t>formation</a:t>
            </a:r>
            <a:r>
              <a:rPr sz="2000" spc="-50" dirty="0">
                <a:latin typeface="Arial"/>
                <a:cs typeface="Arial"/>
              </a:rPr>
              <a:t> </a:t>
            </a:r>
            <a:r>
              <a:rPr sz="2000" dirty="0">
                <a:latin typeface="Arial"/>
                <a:cs typeface="Arial"/>
              </a:rPr>
              <a:t>of</a:t>
            </a:r>
            <a:r>
              <a:rPr sz="2000" spc="55" dirty="0">
                <a:latin typeface="Arial"/>
                <a:cs typeface="Arial"/>
              </a:rPr>
              <a:t> </a:t>
            </a:r>
            <a:r>
              <a:rPr sz="2000" spc="-105" dirty="0">
                <a:latin typeface="Arial"/>
                <a:cs typeface="Arial"/>
              </a:rPr>
              <a:t>carbon</a:t>
            </a:r>
            <a:r>
              <a:rPr sz="2000" spc="-25" dirty="0">
                <a:latin typeface="Arial"/>
                <a:cs typeface="Arial"/>
              </a:rPr>
              <a:t> </a:t>
            </a:r>
            <a:r>
              <a:rPr sz="2000" spc="-45" dirty="0">
                <a:latin typeface="Arial"/>
                <a:cs typeface="Arial"/>
              </a:rPr>
              <a:t>nanotubes.</a:t>
            </a:r>
            <a:endParaRPr sz="2000" dirty="0">
              <a:latin typeface="Arial"/>
              <a:cs typeface="Arial"/>
            </a:endParaRPr>
          </a:p>
          <a:p>
            <a:pPr marL="323215" marR="55880" indent="-273050">
              <a:lnSpc>
                <a:spcPct val="100000"/>
              </a:lnSpc>
              <a:spcBef>
                <a:spcPts val="480"/>
              </a:spcBef>
              <a:buClr>
                <a:srgbClr val="ACC2C8"/>
              </a:buClr>
              <a:buChar char="•"/>
              <a:tabLst>
                <a:tab pos="323215" algn="l"/>
              </a:tabLst>
            </a:pPr>
            <a:r>
              <a:rPr sz="2000" spc="-185" dirty="0">
                <a:latin typeface="Arial"/>
                <a:cs typeface="Arial"/>
              </a:rPr>
              <a:t>Both</a:t>
            </a:r>
            <a:r>
              <a:rPr sz="2000" spc="-25" dirty="0">
                <a:latin typeface="Arial"/>
                <a:cs typeface="Arial"/>
              </a:rPr>
              <a:t> </a:t>
            </a:r>
            <a:r>
              <a:rPr sz="2000" spc="-125" dirty="0">
                <a:solidFill>
                  <a:srgbClr val="FF0000"/>
                </a:solidFill>
                <a:latin typeface="Arial"/>
                <a:cs typeface="Arial"/>
              </a:rPr>
              <a:t>MWNT</a:t>
            </a:r>
            <a:r>
              <a:rPr sz="2000" spc="-15" dirty="0">
                <a:solidFill>
                  <a:srgbClr val="FF0000"/>
                </a:solidFill>
                <a:latin typeface="Arial"/>
                <a:cs typeface="Arial"/>
              </a:rPr>
              <a:t> </a:t>
            </a:r>
            <a:r>
              <a:rPr sz="2000" spc="-85" dirty="0">
                <a:solidFill>
                  <a:srgbClr val="FF0000"/>
                </a:solidFill>
                <a:latin typeface="Arial"/>
                <a:cs typeface="Arial"/>
              </a:rPr>
              <a:t>and</a:t>
            </a:r>
            <a:r>
              <a:rPr sz="2000" spc="-20" dirty="0">
                <a:solidFill>
                  <a:srgbClr val="FF0000"/>
                </a:solidFill>
                <a:latin typeface="Arial"/>
                <a:cs typeface="Arial"/>
              </a:rPr>
              <a:t> </a:t>
            </a:r>
            <a:r>
              <a:rPr sz="2000" spc="-185" dirty="0">
                <a:solidFill>
                  <a:srgbClr val="FF0000"/>
                </a:solidFill>
                <a:latin typeface="Arial"/>
                <a:cs typeface="Arial"/>
              </a:rPr>
              <a:t>SWNT</a:t>
            </a:r>
            <a:r>
              <a:rPr sz="2000" dirty="0">
                <a:solidFill>
                  <a:srgbClr val="FF0000"/>
                </a:solidFill>
                <a:latin typeface="Arial"/>
                <a:cs typeface="Arial"/>
              </a:rPr>
              <a:t> </a:t>
            </a:r>
            <a:r>
              <a:rPr sz="2000" spc="-170" dirty="0">
                <a:latin typeface="Arial"/>
                <a:cs typeface="Arial"/>
              </a:rPr>
              <a:t>can</a:t>
            </a:r>
            <a:r>
              <a:rPr sz="2000" spc="-10" dirty="0">
                <a:latin typeface="Arial"/>
                <a:cs typeface="Arial"/>
              </a:rPr>
              <a:t> </a:t>
            </a:r>
            <a:r>
              <a:rPr sz="2000" spc="-30" dirty="0">
                <a:latin typeface="Arial"/>
                <a:cs typeface="Arial"/>
              </a:rPr>
              <a:t>be</a:t>
            </a:r>
            <a:r>
              <a:rPr sz="2000" spc="-20" dirty="0">
                <a:latin typeface="Arial"/>
                <a:cs typeface="Arial"/>
              </a:rPr>
              <a:t> </a:t>
            </a:r>
            <a:r>
              <a:rPr sz="2000" spc="-70" dirty="0">
                <a:latin typeface="Arial"/>
                <a:cs typeface="Arial"/>
              </a:rPr>
              <a:t>obtained</a:t>
            </a:r>
            <a:r>
              <a:rPr sz="2000" spc="-40" dirty="0">
                <a:latin typeface="Arial"/>
                <a:cs typeface="Arial"/>
              </a:rPr>
              <a:t> </a:t>
            </a:r>
            <a:r>
              <a:rPr sz="2000" dirty="0">
                <a:latin typeface="Arial"/>
                <a:cs typeface="Arial"/>
              </a:rPr>
              <a:t>by</a:t>
            </a:r>
            <a:r>
              <a:rPr sz="2000" spc="-10" dirty="0">
                <a:latin typeface="Arial"/>
                <a:cs typeface="Arial"/>
              </a:rPr>
              <a:t> </a:t>
            </a:r>
            <a:r>
              <a:rPr sz="2000" spc="-155" dirty="0">
                <a:latin typeface="Arial"/>
                <a:cs typeface="Arial"/>
              </a:rPr>
              <a:t>this</a:t>
            </a:r>
            <a:r>
              <a:rPr sz="2000" spc="-20" dirty="0">
                <a:latin typeface="Arial"/>
                <a:cs typeface="Arial"/>
              </a:rPr>
              <a:t> </a:t>
            </a:r>
            <a:r>
              <a:rPr sz="2000" spc="-145" dirty="0">
                <a:latin typeface="Arial"/>
                <a:cs typeface="Arial"/>
              </a:rPr>
              <a:t>method.</a:t>
            </a:r>
            <a:r>
              <a:rPr sz="2000" spc="-5" dirty="0">
                <a:latin typeface="Arial"/>
                <a:cs typeface="Arial"/>
              </a:rPr>
              <a:t> </a:t>
            </a:r>
            <a:r>
              <a:rPr sz="2000" spc="-185" dirty="0">
                <a:solidFill>
                  <a:srgbClr val="FF0000"/>
                </a:solidFill>
                <a:latin typeface="Arial"/>
                <a:cs typeface="Arial"/>
              </a:rPr>
              <a:t>SWNT</a:t>
            </a:r>
            <a:r>
              <a:rPr sz="2000" spc="-15" dirty="0">
                <a:solidFill>
                  <a:srgbClr val="FF0000"/>
                </a:solidFill>
                <a:latin typeface="Arial"/>
                <a:cs typeface="Arial"/>
              </a:rPr>
              <a:t> </a:t>
            </a:r>
            <a:r>
              <a:rPr sz="2000" spc="-170" dirty="0">
                <a:latin typeface="Arial"/>
                <a:cs typeface="Arial"/>
              </a:rPr>
              <a:t>can</a:t>
            </a:r>
            <a:r>
              <a:rPr sz="2000" spc="-10" dirty="0">
                <a:latin typeface="Arial"/>
                <a:cs typeface="Arial"/>
              </a:rPr>
              <a:t> </a:t>
            </a:r>
            <a:r>
              <a:rPr sz="2000" spc="-25" dirty="0">
                <a:latin typeface="Arial"/>
                <a:cs typeface="Arial"/>
              </a:rPr>
              <a:t>be </a:t>
            </a:r>
            <a:r>
              <a:rPr sz="2000" spc="-100" dirty="0">
                <a:latin typeface="Arial"/>
                <a:cs typeface="Arial"/>
              </a:rPr>
              <a:t>produced</a:t>
            </a:r>
            <a:r>
              <a:rPr sz="2000" spc="-40" dirty="0">
                <a:latin typeface="Arial"/>
                <a:cs typeface="Arial"/>
              </a:rPr>
              <a:t> </a:t>
            </a:r>
            <a:r>
              <a:rPr sz="2000" dirty="0">
                <a:latin typeface="Arial"/>
                <a:cs typeface="Arial"/>
              </a:rPr>
              <a:t>at</a:t>
            </a:r>
            <a:r>
              <a:rPr sz="2000" spc="-15" dirty="0">
                <a:latin typeface="Arial"/>
                <a:cs typeface="Arial"/>
              </a:rPr>
              <a:t> </a:t>
            </a:r>
            <a:r>
              <a:rPr sz="2000" spc="-20" dirty="0">
                <a:solidFill>
                  <a:srgbClr val="FF0000"/>
                </a:solidFill>
                <a:latin typeface="Arial"/>
                <a:cs typeface="Arial"/>
              </a:rPr>
              <a:t>600-</a:t>
            </a:r>
            <a:r>
              <a:rPr sz="2000" spc="-50" dirty="0">
                <a:solidFill>
                  <a:srgbClr val="FF0000"/>
                </a:solidFill>
                <a:latin typeface="Arial"/>
                <a:cs typeface="Arial"/>
              </a:rPr>
              <a:t>1150</a:t>
            </a:r>
            <a:r>
              <a:rPr sz="1950" spc="-75" baseline="25641" dirty="0">
                <a:solidFill>
                  <a:srgbClr val="FF0000"/>
                </a:solidFill>
                <a:latin typeface="Arial"/>
                <a:cs typeface="Arial"/>
              </a:rPr>
              <a:t>0</a:t>
            </a:r>
            <a:r>
              <a:rPr sz="2000" spc="-50" dirty="0">
                <a:solidFill>
                  <a:srgbClr val="FF0000"/>
                </a:solidFill>
                <a:latin typeface="Arial"/>
                <a:cs typeface="Arial"/>
              </a:rPr>
              <a:t>C</a:t>
            </a:r>
            <a:r>
              <a:rPr sz="2000" spc="-35" dirty="0">
                <a:solidFill>
                  <a:srgbClr val="FF0000"/>
                </a:solidFill>
                <a:latin typeface="Arial"/>
                <a:cs typeface="Arial"/>
              </a:rPr>
              <a:t> </a:t>
            </a:r>
            <a:r>
              <a:rPr sz="2000" spc="-85" dirty="0">
                <a:latin typeface="Arial"/>
                <a:cs typeface="Arial"/>
              </a:rPr>
              <a:t>and</a:t>
            </a:r>
            <a:r>
              <a:rPr sz="2000" spc="-15" dirty="0">
                <a:latin typeface="Arial"/>
                <a:cs typeface="Arial"/>
              </a:rPr>
              <a:t> </a:t>
            </a:r>
            <a:r>
              <a:rPr sz="2000" spc="-125" dirty="0">
                <a:solidFill>
                  <a:srgbClr val="FF0000"/>
                </a:solidFill>
                <a:latin typeface="Arial"/>
                <a:cs typeface="Arial"/>
              </a:rPr>
              <a:t>MWNT</a:t>
            </a:r>
            <a:r>
              <a:rPr sz="2000" spc="-15" dirty="0">
                <a:solidFill>
                  <a:srgbClr val="FF0000"/>
                </a:solidFill>
                <a:latin typeface="Arial"/>
                <a:cs typeface="Arial"/>
              </a:rPr>
              <a:t> </a:t>
            </a:r>
            <a:r>
              <a:rPr sz="2000" dirty="0">
                <a:latin typeface="Arial"/>
                <a:cs typeface="Arial"/>
              </a:rPr>
              <a:t>are</a:t>
            </a:r>
            <a:r>
              <a:rPr sz="2000" spc="-10" dirty="0">
                <a:latin typeface="Arial"/>
                <a:cs typeface="Arial"/>
              </a:rPr>
              <a:t> </a:t>
            </a:r>
            <a:r>
              <a:rPr sz="2000" spc="-105" dirty="0">
                <a:latin typeface="Arial"/>
                <a:cs typeface="Arial"/>
              </a:rPr>
              <a:t>produced</a:t>
            </a:r>
            <a:r>
              <a:rPr sz="2000" spc="-45" dirty="0">
                <a:latin typeface="Arial"/>
                <a:cs typeface="Arial"/>
              </a:rPr>
              <a:t> </a:t>
            </a:r>
            <a:r>
              <a:rPr sz="2000" dirty="0">
                <a:latin typeface="Arial"/>
                <a:cs typeface="Arial"/>
              </a:rPr>
              <a:t>at</a:t>
            </a:r>
            <a:r>
              <a:rPr sz="2000" spc="-10" dirty="0">
                <a:latin typeface="Arial"/>
                <a:cs typeface="Arial"/>
              </a:rPr>
              <a:t> </a:t>
            </a:r>
            <a:r>
              <a:rPr sz="2000" spc="-95" dirty="0">
                <a:latin typeface="Arial"/>
                <a:cs typeface="Arial"/>
              </a:rPr>
              <a:t>low</a:t>
            </a:r>
            <a:r>
              <a:rPr sz="2000" spc="-20" dirty="0">
                <a:latin typeface="Arial"/>
                <a:cs typeface="Arial"/>
              </a:rPr>
              <a:t> </a:t>
            </a:r>
            <a:r>
              <a:rPr sz="2000" spc="-95" dirty="0">
                <a:latin typeface="Arial"/>
                <a:cs typeface="Arial"/>
              </a:rPr>
              <a:t>temperature</a:t>
            </a:r>
            <a:r>
              <a:rPr sz="2000" spc="-40" dirty="0">
                <a:latin typeface="Arial"/>
                <a:cs typeface="Arial"/>
              </a:rPr>
              <a:t> </a:t>
            </a:r>
            <a:r>
              <a:rPr sz="2000" spc="-25" dirty="0">
                <a:latin typeface="Arial"/>
                <a:cs typeface="Arial"/>
              </a:rPr>
              <a:t>of </a:t>
            </a:r>
            <a:r>
              <a:rPr sz="2000" spc="-20" dirty="0">
                <a:solidFill>
                  <a:srgbClr val="FF0000"/>
                </a:solidFill>
                <a:latin typeface="Arial"/>
                <a:cs typeface="Arial"/>
              </a:rPr>
              <a:t>300-</a:t>
            </a:r>
            <a:r>
              <a:rPr sz="2000" spc="-10" dirty="0">
                <a:solidFill>
                  <a:srgbClr val="FF0000"/>
                </a:solidFill>
                <a:latin typeface="Arial"/>
                <a:cs typeface="Arial"/>
              </a:rPr>
              <a:t>800</a:t>
            </a:r>
            <a:r>
              <a:rPr sz="1950" spc="-15" baseline="25641" dirty="0">
                <a:solidFill>
                  <a:srgbClr val="FF0000"/>
                </a:solidFill>
                <a:latin typeface="Arial"/>
                <a:cs typeface="Arial"/>
              </a:rPr>
              <a:t>0</a:t>
            </a:r>
            <a:r>
              <a:rPr sz="2000" spc="-10" dirty="0">
                <a:solidFill>
                  <a:srgbClr val="FF0000"/>
                </a:solidFill>
                <a:latin typeface="Arial"/>
                <a:cs typeface="Arial"/>
              </a:rPr>
              <a:t>C</a:t>
            </a:r>
            <a:r>
              <a:rPr sz="2000" spc="-10" dirty="0">
                <a:latin typeface="Arial"/>
                <a:cs typeface="Arial"/>
              </a:rPr>
              <a:t>.</a:t>
            </a:r>
            <a:endParaRPr sz="2000" dirty="0">
              <a:latin typeface="Arial"/>
              <a:cs typeface="Arial"/>
            </a:endParaRPr>
          </a:p>
        </p:txBody>
      </p:sp>
      <p:pic>
        <p:nvPicPr>
          <p:cNvPr id="4" name="object 4"/>
          <p:cNvPicPr/>
          <p:nvPr/>
        </p:nvPicPr>
        <p:blipFill>
          <a:blip cstate="print"/>
          <a:stretch>
            <a:fillRect/>
          </a:stretch>
        </p:blipFill>
        <p:spPr>
          <a:xfrm>
            <a:off x="4419600" y="1752600"/>
            <a:ext cx="4572000" cy="3429000"/>
          </a:xfrm>
          <a:prstGeom prst="rect">
            <a:avLst/>
          </a:prstGeom>
        </p:spPr>
      </p:pic>
      <p:pic>
        <p:nvPicPr>
          <p:cNvPr id="6" name="Picture 5">
            <a:extLst>
              <a:ext uri="{FF2B5EF4-FFF2-40B4-BE49-F238E27FC236}">
                <a16:creationId xmlns:a16="http://schemas.microsoft.com/office/drawing/2014/main" id="{1C3595C8-BF35-3FB1-AE59-D899DB9E0AD5}"/>
              </a:ext>
            </a:extLst>
          </p:cNvPr>
          <p:cNvPicPr>
            <a:picLocks noChangeAspect="1"/>
          </p:cNvPicPr>
          <p:nvPr/>
        </p:nvPicPr>
        <p:blipFill>
          <a:blip r:embed="rId3"/>
          <a:stretch>
            <a:fillRect/>
          </a:stretch>
        </p:blipFill>
        <p:spPr>
          <a:xfrm>
            <a:off x="4419600" y="1676400"/>
            <a:ext cx="6096000" cy="3429000"/>
          </a:xfrm>
          <a:prstGeom prst="rect">
            <a:avLst/>
          </a:prstGeom>
        </p:spPr>
      </p:pic>
    </p:spTree>
    <p:extLst>
      <p:ext uri="{BB962C8B-B14F-4D97-AF65-F5344CB8AC3E}">
        <p14:creationId xmlns:p14="http://schemas.microsoft.com/office/powerpoint/2010/main" val="682132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6513" y="948816"/>
            <a:ext cx="7596887" cy="397256"/>
          </a:xfrm>
          <a:prstGeom prst="rect">
            <a:avLst/>
          </a:prstGeom>
        </p:spPr>
      </p:pic>
      <p:sp>
        <p:nvSpPr>
          <p:cNvPr id="3" name="object 3"/>
          <p:cNvSpPr txBox="1"/>
          <p:nvPr/>
        </p:nvSpPr>
        <p:spPr>
          <a:xfrm>
            <a:off x="535940" y="1513752"/>
            <a:ext cx="6123940" cy="2367280"/>
          </a:xfrm>
          <a:prstGeom prst="rect">
            <a:avLst/>
          </a:prstGeom>
        </p:spPr>
        <p:txBody>
          <a:bodyPr vert="horz" wrap="square" lIns="0" tIns="110490" rIns="0" bIns="0" rtlCol="0">
            <a:spAutoFit/>
          </a:bodyPr>
          <a:lstStyle/>
          <a:p>
            <a:pPr marL="285115" indent="-272415">
              <a:lnSpc>
                <a:spcPct val="100000"/>
              </a:lnSpc>
              <a:spcBef>
                <a:spcPts val="870"/>
              </a:spcBef>
              <a:buClr>
                <a:srgbClr val="ACC2C8"/>
              </a:buClr>
              <a:buChar char="•"/>
              <a:tabLst>
                <a:tab pos="285115" algn="l"/>
              </a:tabLst>
            </a:pPr>
            <a:r>
              <a:rPr sz="3200" spc="-185" dirty="0">
                <a:latin typeface="Arial"/>
                <a:cs typeface="Arial"/>
              </a:rPr>
              <a:t>Electrical</a:t>
            </a:r>
            <a:r>
              <a:rPr sz="3200" spc="15" dirty="0">
                <a:latin typeface="Arial"/>
                <a:cs typeface="Arial"/>
              </a:rPr>
              <a:t> </a:t>
            </a:r>
            <a:r>
              <a:rPr sz="3200" spc="-75" dirty="0">
                <a:latin typeface="Arial"/>
                <a:cs typeface="Arial"/>
              </a:rPr>
              <a:t>Conductivity</a:t>
            </a:r>
            <a:endParaRPr sz="3200" dirty="0">
              <a:latin typeface="Arial"/>
              <a:cs typeface="Arial"/>
            </a:endParaRPr>
          </a:p>
          <a:p>
            <a:pPr marL="284480" indent="-271780">
              <a:lnSpc>
                <a:spcPct val="100000"/>
              </a:lnSpc>
              <a:spcBef>
                <a:spcPts val="765"/>
              </a:spcBef>
              <a:buClr>
                <a:srgbClr val="ACC2C8"/>
              </a:buClr>
              <a:buChar char="•"/>
              <a:tabLst>
                <a:tab pos="284480" algn="l"/>
              </a:tabLst>
            </a:pPr>
            <a:r>
              <a:rPr sz="3200" spc="-200" dirty="0">
                <a:latin typeface="Arial"/>
                <a:cs typeface="Arial"/>
              </a:rPr>
              <a:t>Strength</a:t>
            </a:r>
            <a:r>
              <a:rPr sz="3200" spc="-40" dirty="0">
                <a:latin typeface="Arial"/>
                <a:cs typeface="Arial"/>
              </a:rPr>
              <a:t> </a:t>
            </a:r>
            <a:r>
              <a:rPr sz="3200" spc="-110" dirty="0">
                <a:latin typeface="Arial"/>
                <a:cs typeface="Arial"/>
              </a:rPr>
              <a:t>and</a:t>
            </a:r>
            <a:r>
              <a:rPr sz="3200" spc="-75" dirty="0">
                <a:latin typeface="Arial"/>
                <a:cs typeface="Arial"/>
              </a:rPr>
              <a:t> </a:t>
            </a:r>
            <a:r>
              <a:rPr sz="3200" spc="-70" dirty="0">
                <a:latin typeface="Arial"/>
                <a:cs typeface="Arial"/>
              </a:rPr>
              <a:t>Elasticity</a:t>
            </a:r>
            <a:endParaRPr sz="3200" dirty="0">
              <a:latin typeface="Arial"/>
              <a:cs typeface="Arial"/>
            </a:endParaRPr>
          </a:p>
          <a:p>
            <a:pPr marL="285115" indent="-272415">
              <a:lnSpc>
                <a:spcPct val="100000"/>
              </a:lnSpc>
              <a:spcBef>
                <a:spcPts val="770"/>
              </a:spcBef>
              <a:buClr>
                <a:srgbClr val="ACC2C8"/>
              </a:buClr>
              <a:buChar char="•"/>
              <a:tabLst>
                <a:tab pos="285115" algn="l"/>
              </a:tabLst>
            </a:pPr>
            <a:r>
              <a:rPr sz="3200" spc="-240" dirty="0">
                <a:latin typeface="Arial"/>
                <a:cs typeface="Arial"/>
              </a:rPr>
              <a:t>Thermal</a:t>
            </a:r>
            <a:r>
              <a:rPr sz="3200" spc="15" dirty="0">
                <a:latin typeface="Arial"/>
                <a:cs typeface="Arial"/>
              </a:rPr>
              <a:t> </a:t>
            </a:r>
            <a:r>
              <a:rPr sz="3200" spc="-85" dirty="0">
                <a:latin typeface="Arial"/>
                <a:cs typeface="Arial"/>
              </a:rPr>
              <a:t>Conductivity</a:t>
            </a:r>
            <a:endParaRPr sz="3200" dirty="0">
              <a:latin typeface="Arial"/>
              <a:cs typeface="Arial"/>
            </a:endParaRPr>
          </a:p>
          <a:p>
            <a:pPr marL="284480" indent="-271780">
              <a:lnSpc>
                <a:spcPct val="100000"/>
              </a:lnSpc>
              <a:spcBef>
                <a:spcPts val="770"/>
              </a:spcBef>
              <a:buClr>
                <a:srgbClr val="ACC2C8"/>
              </a:buClr>
              <a:buChar char="•"/>
              <a:tabLst>
                <a:tab pos="284480" algn="l"/>
              </a:tabLst>
            </a:pPr>
            <a:r>
              <a:rPr sz="3200" spc="-195" dirty="0">
                <a:latin typeface="Arial"/>
                <a:cs typeface="Arial"/>
              </a:rPr>
              <a:t>High</a:t>
            </a:r>
            <a:r>
              <a:rPr sz="3200" spc="-30" dirty="0">
                <a:latin typeface="Arial"/>
                <a:cs typeface="Arial"/>
              </a:rPr>
              <a:t> </a:t>
            </a:r>
            <a:r>
              <a:rPr sz="3200" spc="-195" dirty="0">
                <a:latin typeface="Arial"/>
                <a:cs typeface="Arial"/>
              </a:rPr>
              <a:t>aspect</a:t>
            </a:r>
            <a:r>
              <a:rPr sz="3200" spc="-25" dirty="0">
                <a:latin typeface="Arial"/>
                <a:cs typeface="Arial"/>
              </a:rPr>
              <a:t> </a:t>
            </a:r>
            <a:r>
              <a:rPr sz="3200" spc="-30" dirty="0">
                <a:latin typeface="Arial"/>
                <a:cs typeface="Arial"/>
              </a:rPr>
              <a:t>ratio</a:t>
            </a:r>
            <a:r>
              <a:rPr sz="3200" spc="-190" dirty="0">
                <a:latin typeface="Arial"/>
                <a:cs typeface="Arial"/>
              </a:rPr>
              <a:t> </a:t>
            </a:r>
            <a:r>
              <a:rPr sz="3200" spc="-110" dirty="0">
                <a:latin typeface="Arial"/>
                <a:cs typeface="Arial"/>
              </a:rPr>
              <a:t>and</a:t>
            </a:r>
            <a:r>
              <a:rPr sz="3200" spc="-60" dirty="0">
                <a:latin typeface="Arial"/>
                <a:cs typeface="Arial"/>
              </a:rPr>
              <a:t> </a:t>
            </a:r>
            <a:r>
              <a:rPr sz="3200" spc="-155" dirty="0">
                <a:latin typeface="Arial"/>
                <a:cs typeface="Arial"/>
              </a:rPr>
              <a:t>Field</a:t>
            </a:r>
            <a:r>
              <a:rPr sz="3200" spc="-70" dirty="0">
                <a:latin typeface="Arial"/>
                <a:cs typeface="Arial"/>
              </a:rPr>
              <a:t> </a:t>
            </a:r>
            <a:r>
              <a:rPr sz="3200" spc="-305" dirty="0">
                <a:latin typeface="Arial"/>
                <a:cs typeface="Arial"/>
              </a:rPr>
              <a:t>emission</a:t>
            </a:r>
            <a:endParaRPr sz="3200" dirty="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1919" y="949071"/>
            <a:ext cx="4283163" cy="397002"/>
          </a:xfrm>
          <a:prstGeom prst="rect">
            <a:avLst/>
          </a:prstGeom>
        </p:spPr>
      </p:pic>
      <p:sp>
        <p:nvSpPr>
          <p:cNvPr id="3" name="object 3"/>
          <p:cNvSpPr txBox="1"/>
          <p:nvPr/>
        </p:nvSpPr>
        <p:spPr>
          <a:xfrm>
            <a:off x="510540" y="1618310"/>
            <a:ext cx="8124190" cy="3408679"/>
          </a:xfrm>
          <a:prstGeom prst="rect">
            <a:avLst/>
          </a:prstGeom>
        </p:spPr>
        <p:txBody>
          <a:bodyPr vert="horz" wrap="square" lIns="0" tIns="12065" rIns="0" bIns="0" rtlCol="0">
            <a:spAutoFit/>
          </a:bodyPr>
          <a:lstStyle/>
          <a:p>
            <a:pPr marL="310515" marR="30480" indent="-273050" algn="just">
              <a:lnSpc>
                <a:spcPct val="100000"/>
              </a:lnSpc>
              <a:spcBef>
                <a:spcPts val="95"/>
              </a:spcBef>
              <a:buClr>
                <a:srgbClr val="ACC2C8"/>
              </a:buClr>
              <a:buChar char="•"/>
              <a:tabLst>
                <a:tab pos="310515" algn="l"/>
              </a:tabLst>
            </a:pPr>
            <a:r>
              <a:rPr sz="2200" spc="-270" dirty="0">
                <a:latin typeface="Arial"/>
                <a:cs typeface="Arial"/>
              </a:rPr>
              <a:t>The</a:t>
            </a:r>
            <a:r>
              <a:rPr sz="2200" spc="220" dirty="0">
                <a:latin typeface="Arial"/>
                <a:cs typeface="Arial"/>
              </a:rPr>
              <a:t> </a:t>
            </a:r>
            <a:r>
              <a:rPr sz="2200" spc="-70" dirty="0">
                <a:latin typeface="Arial"/>
                <a:cs typeface="Arial"/>
              </a:rPr>
              <a:t>conductivity</a:t>
            </a:r>
            <a:r>
              <a:rPr sz="2200" spc="225" dirty="0">
                <a:latin typeface="Arial"/>
                <a:cs typeface="Arial"/>
              </a:rPr>
              <a:t> </a:t>
            </a:r>
            <a:r>
              <a:rPr sz="2200" dirty="0">
                <a:latin typeface="Arial"/>
                <a:cs typeface="Arial"/>
              </a:rPr>
              <a:t>of</a:t>
            </a:r>
            <a:r>
              <a:rPr sz="2200" spc="265" dirty="0">
                <a:latin typeface="Arial"/>
                <a:cs typeface="Arial"/>
              </a:rPr>
              <a:t> </a:t>
            </a:r>
            <a:r>
              <a:rPr sz="2200" spc="-260" dirty="0">
                <a:latin typeface="Arial"/>
                <a:cs typeface="Arial"/>
              </a:rPr>
              <a:t>CNT</a:t>
            </a:r>
            <a:r>
              <a:rPr sz="2200" spc="210" dirty="0">
                <a:latin typeface="Arial"/>
                <a:cs typeface="Arial"/>
              </a:rPr>
              <a:t> </a:t>
            </a:r>
            <a:r>
              <a:rPr sz="2200" dirty="0">
                <a:latin typeface="Arial"/>
                <a:cs typeface="Arial"/>
              </a:rPr>
              <a:t>have</a:t>
            </a:r>
            <a:r>
              <a:rPr sz="2200" spc="215" dirty="0">
                <a:latin typeface="Arial"/>
                <a:cs typeface="Arial"/>
              </a:rPr>
              <a:t> </a:t>
            </a:r>
            <a:r>
              <a:rPr sz="2200" dirty="0">
                <a:latin typeface="Arial"/>
                <a:cs typeface="Arial"/>
              </a:rPr>
              <a:t>been</a:t>
            </a:r>
            <a:r>
              <a:rPr sz="2200" spc="220" dirty="0">
                <a:latin typeface="Arial"/>
                <a:cs typeface="Arial"/>
              </a:rPr>
              <a:t> </a:t>
            </a:r>
            <a:r>
              <a:rPr sz="2200" dirty="0">
                <a:latin typeface="Arial"/>
                <a:cs typeface="Arial"/>
              </a:rPr>
              <a:t>found</a:t>
            </a:r>
            <a:r>
              <a:rPr sz="2200" spc="204" dirty="0">
                <a:latin typeface="Arial"/>
                <a:cs typeface="Arial"/>
              </a:rPr>
              <a:t> </a:t>
            </a:r>
            <a:r>
              <a:rPr sz="2200" dirty="0">
                <a:latin typeface="Arial"/>
                <a:cs typeface="Arial"/>
              </a:rPr>
              <a:t>to</a:t>
            </a:r>
            <a:r>
              <a:rPr sz="2200" spc="225" dirty="0">
                <a:latin typeface="Arial"/>
                <a:cs typeface="Arial"/>
              </a:rPr>
              <a:t> </a:t>
            </a:r>
            <a:r>
              <a:rPr sz="2200" dirty="0">
                <a:latin typeface="Arial"/>
                <a:cs typeface="Arial"/>
              </a:rPr>
              <a:t>be</a:t>
            </a:r>
            <a:r>
              <a:rPr sz="2200" spc="225" dirty="0">
                <a:latin typeface="Arial"/>
                <a:cs typeface="Arial"/>
              </a:rPr>
              <a:t> </a:t>
            </a:r>
            <a:r>
              <a:rPr sz="2200" spc="-65" dirty="0">
                <a:latin typeface="Arial"/>
                <a:cs typeface="Arial"/>
              </a:rPr>
              <a:t>function</a:t>
            </a:r>
            <a:r>
              <a:rPr sz="2200" spc="210" dirty="0">
                <a:latin typeface="Arial"/>
                <a:cs typeface="Arial"/>
              </a:rPr>
              <a:t> </a:t>
            </a:r>
            <a:r>
              <a:rPr sz="2200" dirty="0">
                <a:latin typeface="Arial"/>
                <a:cs typeface="Arial"/>
              </a:rPr>
              <a:t>of</a:t>
            </a:r>
            <a:r>
              <a:rPr sz="2200" spc="265" dirty="0">
                <a:latin typeface="Arial"/>
                <a:cs typeface="Arial"/>
              </a:rPr>
              <a:t> </a:t>
            </a:r>
            <a:r>
              <a:rPr sz="2200" spc="-20" dirty="0">
                <a:latin typeface="Arial"/>
                <a:cs typeface="Arial"/>
              </a:rPr>
              <a:t>their </a:t>
            </a:r>
            <a:r>
              <a:rPr sz="2200" spc="-35" dirty="0">
                <a:solidFill>
                  <a:srgbClr val="FF0000"/>
                </a:solidFill>
                <a:latin typeface="Arial"/>
                <a:cs typeface="Arial"/>
              </a:rPr>
              <a:t>chirality</a:t>
            </a:r>
            <a:r>
              <a:rPr sz="2200" spc="-35" dirty="0">
                <a:latin typeface="Arial"/>
                <a:cs typeface="Arial"/>
              </a:rPr>
              <a:t>,</a:t>
            </a:r>
            <a:r>
              <a:rPr sz="2200" spc="-25" dirty="0">
                <a:latin typeface="Arial"/>
                <a:cs typeface="Arial"/>
              </a:rPr>
              <a:t> </a:t>
            </a:r>
            <a:r>
              <a:rPr sz="2200" dirty="0">
                <a:latin typeface="Arial"/>
                <a:cs typeface="Arial"/>
              </a:rPr>
              <a:t>degree</a:t>
            </a:r>
            <a:r>
              <a:rPr sz="2200" spc="70" dirty="0">
                <a:latin typeface="Arial"/>
                <a:cs typeface="Arial"/>
              </a:rPr>
              <a:t> </a:t>
            </a:r>
            <a:r>
              <a:rPr sz="2200" dirty="0">
                <a:latin typeface="Arial"/>
                <a:cs typeface="Arial"/>
              </a:rPr>
              <a:t>of</a:t>
            </a:r>
            <a:r>
              <a:rPr sz="2200" spc="105" dirty="0">
                <a:latin typeface="Arial"/>
                <a:cs typeface="Arial"/>
              </a:rPr>
              <a:t> </a:t>
            </a:r>
            <a:r>
              <a:rPr sz="2200" dirty="0">
                <a:solidFill>
                  <a:srgbClr val="FF0000"/>
                </a:solidFill>
                <a:latin typeface="Arial"/>
                <a:cs typeface="Arial"/>
              </a:rPr>
              <a:t>twist</a:t>
            </a:r>
            <a:r>
              <a:rPr sz="2200" spc="90" dirty="0">
                <a:solidFill>
                  <a:srgbClr val="FF0000"/>
                </a:solidFill>
                <a:latin typeface="Arial"/>
                <a:cs typeface="Arial"/>
              </a:rPr>
              <a:t> </a:t>
            </a:r>
            <a:r>
              <a:rPr sz="2200" dirty="0">
                <a:latin typeface="Arial"/>
                <a:cs typeface="Arial"/>
              </a:rPr>
              <a:t>as</a:t>
            </a:r>
            <a:r>
              <a:rPr sz="2200" spc="65" dirty="0">
                <a:latin typeface="Arial"/>
                <a:cs typeface="Arial"/>
              </a:rPr>
              <a:t> </a:t>
            </a:r>
            <a:r>
              <a:rPr sz="2200" dirty="0">
                <a:latin typeface="Arial"/>
                <a:cs typeface="Arial"/>
              </a:rPr>
              <a:t>well</a:t>
            </a:r>
            <a:r>
              <a:rPr sz="2200" spc="80" dirty="0">
                <a:latin typeface="Arial"/>
                <a:cs typeface="Arial"/>
              </a:rPr>
              <a:t> </a:t>
            </a:r>
            <a:r>
              <a:rPr sz="2200" dirty="0">
                <a:latin typeface="Arial"/>
                <a:cs typeface="Arial"/>
              </a:rPr>
              <a:t>as</a:t>
            </a:r>
            <a:r>
              <a:rPr sz="2200" spc="75" dirty="0">
                <a:latin typeface="Arial"/>
                <a:cs typeface="Arial"/>
              </a:rPr>
              <a:t> </a:t>
            </a:r>
            <a:r>
              <a:rPr sz="2200" spc="-55" dirty="0">
                <a:solidFill>
                  <a:srgbClr val="FF0000"/>
                </a:solidFill>
                <a:latin typeface="Arial"/>
                <a:cs typeface="Arial"/>
              </a:rPr>
              <a:t>diameter</a:t>
            </a:r>
            <a:r>
              <a:rPr sz="2200" spc="-55" dirty="0">
                <a:latin typeface="Arial"/>
                <a:cs typeface="Arial"/>
              </a:rPr>
              <a:t>.</a:t>
            </a:r>
            <a:r>
              <a:rPr sz="2200" spc="70" dirty="0">
                <a:latin typeface="Arial"/>
                <a:cs typeface="Arial"/>
              </a:rPr>
              <a:t> </a:t>
            </a:r>
            <a:r>
              <a:rPr sz="2200" spc="-325" dirty="0">
                <a:latin typeface="Arial"/>
                <a:cs typeface="Arial"/>
              </a:rPr>
              <a:t>CNTs</a:t>
            </a:r>
            <a:r>
              <a:rPr sz="2200" spc="170" dirty="0">
                <a:latin typeface="Arial"/>
                <a:cs typeface="Arial"/>
              </a:rPr>
              <a:t> </a:t>
            </a:r>
            <a:r>
              <a:rPr sz="2200" dirty="0">
                <a:latin typeface="Arial"/>
                <a:cs typeface="Arial"/>
              </a:rPr>
              <a:t>can</a:t>
            </a:r>
            <a:r>
              <a:rPr sz="2200" spc="70" dirty="0">
                <a:latin typeface="Arial"/>
                <a:cs typeface="Arial"/>
              </a:rPr>
              <a:t> </a:t>
            </a:r>
            <a:r>
              <a:rPr sz="2200" dirty="0">
                <a:latin typeface="Arial"/>
                <a:cs typeface="Arial"/>
              </a:rPr>
              <a:t>be</a:t>
            </a:r>
            <a:r>
              <a:rPr sz="2200" spc="75" dirty="0">
                <a:latin typeface="Arial"/>
                <a:cs typeface="Arial"/>
              </a:rPr>
              <a:t> </a:t>
            </a:r>
            <a:r>
              <a:rPr sz="2200" spc="-40" dirty="0">
                <a:latin typeface="Arial"/>
                <a:cs typeface="Arial"/>
              </a:rPr>
              <a:t>either </a:t>
            </a:r>
            <a:r>
              <a:rPr sz="2200" spc="-80" dirty="0">
                <a:latin typeface="Arial"/>
                <a:cs typeface="Arial"/>
              </a:rPr>
              <a:t>metallic</a:t>
            </a:r>
            <a:r>
              <a:rPr sz="2200" spc="-30" dirty="0">
                <a:latin typeface="Arial"/>
                <a:cs typeface="Arial"/>
              </a:rPr>
              <a:t> </a:t>
            </a:r>
            <a:r>
              <a:rPr sz="2200" dirty="0">
                <a:latin typeface="Arial"/>
                <a:cs typeface="Arial"/>
              </a:rPr>
              <a:t>or</a:t>
            </a:r>
            <a:r>
              <a:rPr sz="2200" spc="50" dirty="0">
                <a:latin typeface="Arial"/>
                <a:cs typeface="Arial"/>
              </a:rPr>
              <a:t> </a:t>
            </a:r>
            <a:r>
              <a:rPr sz="2200" spc="-180" dirty="0">
                <a:latin typeface="Arial"/>
                <a:cs typeface="Arial"/>
              </a:rPr>
              <a:t>semi</a:t>
            </a:r>
            <a:r>
              <a:rPr sz="2200" spc="55" dirty="0">
                <a:latin typeface="Arial"/>
                <a:cs typeface="Arial"/>
              </a:rPr>
              <a:t> </a:t>
            </a:r>
            <a:r>
              <a:rPr sz="2200" spc="-145" dirty="0">
                <a:latin typeface="Arial"/>
                <a:cs typeface="Arial"/>
              </a:rPr>
              <a:t>conductor.</a:t>
            </a:r>
            <a:r>
              <a:rPr sz="2200" spc="50" dirty="0">
                <a:latin typeface="Arial"/>
                <a:cs typeface="Arial"/>
              </a:rPr>
              <a:t> </a:t>
            </a:r>
            <a:r>
              <a:rPr sz="2200" spc="-270" dirty="0">
                <a:latin typeface="Arial"/>
                <a:cs typeface="Arial"/>
              </a:rPr>
              <a:t>The</a:t>
            </a:r>
            <a:r>
              <a:rPr sz="2200" spc="114" dirty="0">
                <a:latin typeface="Arial"/>
                <a:cs typeface="Arial"/>
              </a:rPr>
              <a:t> </a:t>
            </a:r>
            <a:r>
              <a:rPr sz="2200" spc="-75" dirty="0">
                <a:solidFill>
                  <a:srgbClr val="FF0000"/>
                </a:solidFill>
                <a:latin typeface="Arial"/>
                <a:cs typeface="Arial"/>
              </a:rPr>
              <a:t>resistivity</a:t>
            </a:r>
            <a:r>
              <a:rPr sz="2200" spc="50" dirty="0">
                <a:solidFill>
                  <a:srgbClr val="FF0000"/>
                </a:solidFill>
                <a:latin typeface="Arial"/>
                <a:cs typeface="Arial"/>
              </a:rPr>
              <a:t> </a:t>
            </a:r>
            <a:r>
              <a:rPr sz="2200" dirty="0">
                <a:latin typeface="Arial"/>
                <a:cs typeface="Arial"/>
              </a:rPr>
              <a:t>of</a:t>
            </a:r>
            <a:r>
              <a:rPr sz="2200" spc="95" dirty="0">
                <a:latin typeface="Arial"/>
                <a:cs typeface="Arial"/>
              </a:rPr>
              <a:t> </a:t>
            </a:r>
            <a:r>
              <a:rPr sz="2200" spc="-95" dirty="0">
                <a:latin typeface="Arial"/>
                <a:cs typeface="Arial"/>
              </a:rPr>
              <a:t>single</a:t>
            </a:r>
            <a:r>
              <a:rPr sz="2200" spc="50" dirty="0">
                <a:latin typeface="Arial"/>
                <a:cs typeface="Arial"/>
              </a:rPr>
              <a:t> </a:t>
            </a:r>
            <a:r>
              <a:rPr sz="2200" spc="-10" dirty="0">
                <a:latin typeface="Arial"/>
                <a:cs typeface="Arial"/>
              </a:rPr>
              <a:t>walled</a:t>
            </a:r>
            <a:r>
              <a:rPr sz="2200" spc="55" dirty="0">
                <a:latin typeface="Arial"/>
                <a:cs typeface="Arial"/>
              </a:rPr>
              <a:t> </a:t>
            </a:r>
            <a:r>
              <a:rPr sz="2200" spc="-125" dirty="0">
                <a:latin typeface="Arial"/>
                <a:cs typeface="Arial"/>
              </a:rPr>
              <a:t>nanotubes </a:t>
            </a:r>
            <a:r>
              <a:rPr sz="2200" spc="-120" dirty="0">
                <a:latin typeface="Arial"/>
                <a:cs typeface="Arial"/>
              </a:rPr>
              <a:t>ropes</a:t>
            </a:r>
            <a:r>
              <a:rPr sz="2200" spc="-35" dirty="0">
                <a:latin typeface="Arial"/>
                <a:cs typeface="Arial"/>
              </a:rPr>
              <a:t> </a:t>
            </a:r>
            <a:r>
              <a:rPr sz="2200" spc="-195" dirty="0">
                <a:latin typeface="Arial"/>
                <a:cs typeface="Arial"/>
              </a:rPr>
              <a:t>was</a:t>
            </a:r>
            <a:r>
              <a:rPr sz="2200" spc="40" dirty="0">
                <a:latin typeface="Arial"/>
                <a:cs typeface="Arial"/>
              </a:rPr>
              <a:t> </a:t>
            </a:r>
            <a:r>
              <a:rPr sz="2200" dirty="0">
                <a:latin typeface="Arial"/>
                <a:cs typeface="Arial"/>
              </a:rPr>
              <a:t>of</a:t>
            </a:r>
            <a:r>
              <a:rPr sz="2200" spc="-100" dirty="0">
                <a:latin typeface="Arial"/>
                <a:cs typeface="Arial"/>
              </a:rPr>
              <a:t> </a:t>
            </a:r>
            <a:r>
              <a:rPr sz="2200" spc="-105" dirty="0">
                <a:latin typeface="Arial"/>
                <a:cs typeface="Arial"/>
              </a:rPr>
              <a:t>the</a:t>
            </a:r>
            <a:r>
              <a:rPr sz="2200" spc="40" dirty="0">
                <a:latin typeface="Arial"/>
                <a:cs typeface="Arial"/>
              </a:rPr>
              <a:t> </a:t>
            </a:r>
            <a:r>
              <a:rPr sz="2200" spc="-20" dirty="0">
                <a:latin typeface="Arial"/>
                <a:cs typeface="Arial"/>
              </a:rPr>
              <a:t>order</a:t>
            </a:r>
            <a:r>
              <a:rPr sz="2200" spc="55" dirty="0">
                <a:latin typeface="Arial"/>
                <a:cs typeface="Arial"/>
              </a:rPr>
              <a:t> </a:t>
            </a:r>
            <a:r>
              <a:rPr sz="2200" dirty="0">
                <a:latin typeface="Arial"/>
                <a:cs typeface="Arial"/>
              </a:rPr>
              <a:t>of</a:t>
            </a:r>
            <a:r>
              <a:rPr sz="2200" spc="120" dirty="0">
                <a:latin typeface="Arial"/>
                <a:cs typeface="Arial"/>
              </a:rPr>
              <a:t> </a:t>
            </a:r>
            <a:r>
              <a:rPr sz="2200" spc="-25" dirty="0">
                <a:latin typeface="Arial"/>
                <a:cs typeface="Arial"/>
              </a:rPr>
              <a:t>10</a:t>
            </a:r>
            <a:r>
              <a:rPr sz="2175" spc="-37" baseline="24904" dirty="0">
                <a:latin typeface="Arial"/>
                <a:cs typeface="Arial"/>
              </a:rPr>
              <a:t>-</a:t>
            </a:r>
            <a:r>
              <a:rPr sz="2175" baseline="24904" dirty="0">
                <a:latin typeface="Arial"/>
                <a:cs typeface="Arial"/>
              </a:rPr>
              <a:t>4</a:t>
            </a:r>
            <a:r>
              <a:rPr sz="2175" spc="367" baseline="24904" dirty="0">
                <a:latin typeface="Arial"/>
                <a:cs typeface="Arial"/>
              </a:rPr>
              <a:t> </a:t>
            </a:r>
            <a:r>
              <a:rPr sz="2200" spc="-200" dirty="0">
                <a:latin typeface="Arial"/>
                <a:cs typeface="Arial"/>
              </a:rPr>
              <a:t>ohm-</a:t>
            </a:r>
            <a:r>
              <a:rPr sz="2200" spc="-415" dirty="0">
                <a:latin typeface="Arial"/>
                <a:cs typeface="Arial"/>
              </a:rPr>
              <a:t>cm</a:t>
            </a:r>
            <a:r>
              <a:rPr sz="2200" spc="265" dirty="0">
                <a:latin typeface="Arial"/>
                <a:cs typeface="Arial"/>
              </a:rPr>
              <a:t> </a:t>
            </a:r>
            <a:r>
              <a:rPr sz="2200" dirty="0">
                <a:latin typeface="Arial"/>
                <a:cs typeface="Arial"/>
              </a:rPr>
              <a:t>at</a:t>
            </a:r>
            <a:r>
              <a:rPr sz="2200" spc="35" dirty="0">
                <a:latin typeface="Arial"/>
                <a:cs typeface="Arial"/>
              </a:rPr>
              <a:t> </a:t>
            </a:r>
            <a:r>
              <a:rPr sz="2200" spc="-60" dirty="0">
                <a:latin typeface="Arial"/>
                <a:cs typeface="Arial"/>
              </a:rPr>
              <a:t>27</a:t>
            </a:r>
            <a:r>
              <a:rPr sz="2200" spc="-60" dirty="0">
                <a:latin typeface="Symbol"/>
                <a:cs typeface="Symbol"/>
              </a:rPr>
              <a:t></a:t>
            </a:r>
            <a:r>
              <a:rPr sz="2200" spc="-60" dirty="0">
                <a:latin typeface="Arial"/>
                <a:cs typeface="Arial"/>
              </a:rPr>
              <a:t>C.</a:t>
            </a:r>
            <a:r>
              <a:rPr sz="2200" spc="55" dirty="0">
                <a:latin typeface="Arial"/>
                <a:cs typeface="Arial"/>
              </a:rPr>
              <a:t> </a:t>
            </a:r>
            <a:r>
              <a:rPr sz="2200" spc="-265" dirty="0">
                <a:latin typeface="Arial"/>
                <a:cs typeface="Arial"/>
              </a:rPr>
              <a:t>This</a:t>
            </a:r>
            <a:r>
              <a:rPr sz="2200" spc="110" dirty="0">
                <a:latin typeface="Arial"/>
                <a:cs typeface="Arial"/>
              </a:rPr>
              <a:t> </a:t>
            </a:r>
            <a:r>
              <a:rPr sz="2200" spc="-245" dirty="0">
                <a:latin typeface="Arial"/>
                <a:cs typeface="Arial"/>
              </a:rPr>
              <a:t>means</a:t>
            </a:r>
            <a:r>
              <a:rPr sz="2200" spc="95" dirty="0">
                <a:latin typeface="Arial"/>
                <a:cs typeface="Arial"/>
              </a:rPr>
              <a:t> </a:t>
            </a:r>
            <a:r>
              <a:rPr sz="2200" spc="-95" dirty="0">
                <a:latin typeface="Arial"/>
                <a:cs typeface="Arial"/>
              </a:rPr>
              <a:t>they</a:t>
            </a:r>
            <a:r>
              <a:rPr sz="2200" spc="40" dirty="0">
                <a:latin typeface="Arial"/>
                <a:cs typeface="Arial"/>
              </a:rPr>
              <a:t> </a:t>
            </a:r>
            <a:r>
              <a:rPr sz="2200" spc="-25" dirty="0">
                <a:latin typeface="Arial"/>
                <a:cs typeface="Arial"/>
              </a:rPr>
              <a:t>are </a:t>
            </a:r>
            <a:r>
              <a:rPr sz="2200" spc="-85" dirty="0">
                <a:latin typeface="Arial"/>
                <a:cs typeface="Arial"/>
              </a:rPr>
              <a:t>the</a:t>
            </a:r>
            <a:r>
              <a:rPr sz="2200" spc="-70" dirty="0">
                <a:latin typeface="Arial"/>
                <a:cs typeface="Arial"/>
              </a:rPr>
              <a:t> </a:t>
            </a:r>
            <a:r>
              <a:rPr sz="2200" spc="-204" dirty="0">
                <a:latin typeface="Arial"/>
                <a:cs typeface="Arial"/>
              </a:rPr>
              <a:t>most</a:t>
            </a:r>
            <a:r>
              <a:rPr sz="2200" spc="50" dirty="0">
                <a:latin typeface="Arial"/>
                <a:cs typeface="Arial"/>
              </a:rPr>
              <a:t> </a:t>
            </a:r>
            <a:r>
              <a:rPr sz="2200" spc="-145" dirty="0">
                <a:solidFill>
                  <a:srgbClr val="FF0000"/>
                </a:solidFill>
                <a:latin typeface="Arial"/>
                <a:cs typeface="Arial"/>
              </a:rPr>
              <a:t>conductive</a:t>
            </a:r>
            <a:r>
              <a:rPr sz="2200" spc="-5" dirty="0">
                <a:solidFill>
                  <a:srgbClr val="FF0000"/>
                </a:solidFill>
                <a:latin typeface="Arial"/>
                <a:cs typeface="Arial"/>
              </a:rPr>
              <a:t> </a:t>
            </a:r>
            <a:r>
              <a:rPr sz="2200" spc="-85" dirty="0">
                <a:latin typeface="Arial"/>
                <a:cs typeface="Arial"/>
              </a:rPr>
              <a:t>carbon</a:t>
            </a:r>
            <a:r>
              <a:rPr sz="2200" spc="-70" dirty="0">
                <a:latin typeface="Arial"/>
                <a:cs typeface="Arial"/>
              </a:rPr>
              <a:t> </a:t>
            </a:r>
            <a:r>
              <a:rPr sz="2200" dirty="0">
                <a:latin typeface="Arial"/>
                <a:cs typeface="Arial"/>
              </a:rPr>
              <a:t>fiber</a:t>
            </a:r>
            <a:r>
              <a:rPr sz="2200" spc="-20" dirty="0">
                <a:latin typeface="Arial"/>
                <a:cs typeface="Arial"/>
              </a:rPr>
              <a:t> </a:t>
            </a:r>
            <a:r>
              <a:rPr sz="2200" spc="-170" dirty="0">
                <a:latin typeface="Arial"/>
                <a:cs typeface="Arial"/>
              </a:rPr>
              <a:t>known.</a:t>
            </a:r>
            <a:r>
              <a:rPr sz="2200" spc="15" dirty="0">
                <a:latin typeface="Arial"/>
                <a:cs typeface="Arial"/>
              </a:rPr>
              <a:t> </a:t>
            </a:r>
            <a:r>
              <a:rPr sz="2200" spc="-270" dirty="0">
                <a:latin typeface="Arial"/>
                <a:cs typeface="Arial"/>
              </a:rPr>
              <a:t>The</a:t>
            </a:r>
            <a:r>
              <a:rPr sz="2200" spc="120" dirty="0">
                <a:latin typeface="Arial"/>
                <a:cs typeface="Arial"/>
              </a:rPr>
              <a:t> </a:t>
            </a:r>
            <a:r>
              <a:rPr sz="2200" spc="-110" dirty="0">
                <a:latin typeface="Arial"/>
                <a:cs typeface="Arial"/>
              </a:rPr>
              <a:t>current</a:t>
            </a:r>
            <a:r>
              <a:rPr sz="2200" spc="10" dirty="0">
                <a:latin typeface="Arial"/>
                <a:cs typeface="Arial"/>
              </a:rPr>
              <a:t> </a:t>
            </a:r>
            <a:r>
              <a:rPr sz="2200" spc="-95" dirty="0">
                <a:solidFill>
                  <a:srgbClr val="FF0000"/>
                </a:solidFill>
                <a:latin typeface="Arial"/>
                <a:cs typeface="Arial"/>
              </a:rPr>
              <a:t>density</a:t>
            </a:r>
            <a:r>
              <a:rPr sz="2200" dirty="0">
                <a:solidFill>
                  <a:srgbClr val="FF0000"/>
                </a:solidFill>
                <a:latin typeface="Arial"/>
                <a:cs typeface="Arial"/>
              </a:rPr>
              <a:t> </a:t>
            </a:r>
            <a:r>
              <a:rPr sz="2200" spc="-10" dirty="0">
                <a:latin typeface="Arial"/>
                <a:cs typeface="Arial"/>
              </a:rPr>
              <a:t>that</a:t>
            </a:r>
            <a:r>
              <a:rPr sz="2200" spc="20" dirty="0">
                <a:latin typeface="Arial"/>
                <a:cs typeface="Arial"/>
              </a:rPr>
              <a:t> </a:t>
            </a:r>
            <a:r>
              <a:rPr sz="2200" spc="-85" dirty="0">
                <a:latin typeface="Arial"/>
                <a:cs typeface="Arial"/>
              </a:rPr>
              <a:t>was </a:t>
            </a:r>
            <a:r>
              <a:rPr sz="2200" spc="-130" dirty="0">
                <a:latin typeface="Arial"/>
                <a:cs typeface="Arial"/>
              </a:rPr>
              <a:t>possible</a:t>
            </a:r>
            <a:r>
              <a:rPr sz="2200" spc="-25" dirty="0">
                <a:latin typeface="Arial"/>
                <a:cs typeface="Arial"/>
              </a:rPr>
              <a:t> </a:t>
            </a:r>
            <a:r>
              <a:rPr sz="2200" dirty="0">
                <a:latin typeface="Arial"/>
                <a:cs typeface="Arial"/>
              </a:rPr>
              <a:t>to</a:t>
            </a:r>
            <a:r>
              <a:rPr sz="2200" spc="-155" dirty="0">
                <a:latin typeface="Arial"/>
                <a:cs typeface="Arial"/>
              </a:rPr>
              <a:t> </a:t>
            </a:r>
            <a:r>
              <a:rPr sz="2200" spc="-135" dirty="0">
                <a:latin typeface="Arial"/>
                <a:cs typeface="Arial"/>
              </a:rPr>
              <a:t>achieve</a:t>
            </a:r>
            <a:r>
              <a:rPr sz="2200" spc="-15" dirty="0">
                <a:latin typeface="Arial"/>
                <a:cs typeface="Arial"/>
              </a:rPr>
              <a:t> </a:t>
            </a:r>
            <a:r>
              <a:rPr sz="2200" spc="-229" dirty="0">
                <a:latin typeface="Arial"/>
                <a:cs typeface="Arial"/>
              </a:rPr>
              <a:t>was</a:t>
            </a:r>
            <a:r>
              <a:rPr sz="2200" spc="75" dirty="0">
                <a:latin typeface="Arial"/>
                <a:cs typeface="Arial"/>
              </a:rPr>
              <a:t> </a:t>
            </a:r>
            <a:r>
              <a:rPr sz="2200" dirty="0">
                <a:latin typeface="Arial"/>
                <a:cs typeface="Arial"/>
              </a:rPr>
              <a:t>10</a:t>
            </a:r>
            <a:r>
              <a:rPr sz="2175" baseline="24904" dirty="0">
                <a:latin typeface="Arial"/>
                <a:cs typeface="Arial"/>
              </a:rPr>
              <a:t>9</a:t>
            </a:r>
            <a:r>
              <a:rPr sz="2175" spc="67" baseline="24904" dirty="0">
                <a:latin typeface="Arial"/>
                <a:cs typeface="Arial"/>
              </a:rPr>
              <a:t> </a:t>
            </a:r>
            <a:r>
              <a:rPr sz="2200" dirty="0">
                <a:latin typeface="Arial"/>
                <a:cs typeface="Arial"/>
              </a:rPr>
              <a:t>A/cm</a:t>
            </a:r>
            <a:r>
              <a:rPr sz="2175" baseline="24904" dirty="0">
                <a:latin typeface="Arial"/>
                <a:cs typeface="Arial"/>
              </a:rPr>
              <a:t>2</a:t>
            </a:r>
            <a:r>
              <a:rPr sz="2175" spc="247" baseline="24904" dirty="0">
                <a:latin typeface="Arial"/>
                <a:cs typeface="Arial"/>
              </a:rPr>
              <a:t> </a:t>
            </a:r>
            <a:r>
              <a:rPr sz="2200" spc="-110" dirty="0">
                <a:latin typeface="Arial"/>
                <a:cs typeface="Arial"/>
              </a:rPr>
              <a:t>(while</a:t>
            </a:r>
            <a:r>
              <a:rPr sz="2200" spc="-35" dirty="0">
                <a:latin typeface="Arial"/>
                <a:cs typeface="Arial"/>
              </a:rPr>
              <a:t> </a:t>
            </a:r>
            <a:r>
              <a:rPr sz="2200" spc="-90" dirty="0">
                <a:latin typeface="Arial"/>
                <a:cs typeface="Arial"/>
              </a:rPr>
              <a:t>copper</a:t>
            </a:r>
            <a:r>
              <a:rPr sz="2200" spc="-45" dirty="0">
                <a:latin typeface="Arial"/>
                <a:cs typeface="Arial"/>
              </a:rPr>
              <a:t> </a:t>
            </a:r>
            <a:r>
              <a:rPr sz="2200" spc="-120" dirty="0">
                <a:latin typeface="Arial"/>
                <a:cs typeface="Arial"/>
              </a:rPr>
              <a:t>burn</a:t>
            </a:r>
            <a:r>
              <a:rPr sz="2200" spc="-30" dirty="0">
                <a:latin typeface="Arial"/>
                <a:cs typeface="Arial"/>
              </a:rPr>
              <a:t> </a:t>
            </a:r>
            <a:r>
              <a:rPr sz="2200" dirty="0">
                <a:latin typeface="Arial"/>
                <a:cs typeface="Arial"/>
              </a:rPr>
              <a:t>at</a:t>
            </a:r>
            <a:r>
              <a:rPr sz="2200" spc="-45" dirty="0">
                <a:latin typeface="Arial"/>
                <a:cs typeface="Arial"/>
              </a:rPr>
              <a:t> </a:t>
            </a:r>
            <a:r>
              <a:rPr sz="2200" dirty="0">
                <a:latin typeface="Arial"/>
                <a:cs typeface="Arial"/>
              </a:rPr>
              <a:t>10</a:t>
            </a:r>
            <a:r>
              <a:rPr sz="2175" baseline="24904" dirty="0">
                <a:latin typeface="Arial"/>
                <a:cs typeface="Arial"/>
              </a:rPr>
              <a:t>6</a:t>
            </a:r>
            <a:r>
              <a:rPr sz="2175" spc="195" baseline="24904" dirty="0">
                <a:latin typeface="Arial"/>
                <a:cs typeface="Arial"/>
              </a:rPr>
              <a:t> </a:t>
            </a:r>
            <a:r>
              <a:rPr sz="2200" spc="-70" dirty="0">
                <a:latin typeface="Arial"/>
                <a:cs typeface="Arial"/>
              </a:rPr>
              <a:t>A/cm</a:t>
            </a:r>
            <a:r>
              <a:rPr sz="2175" spc="-104" baseline="24904" dirty="0">
                <a:latin typeface="Arial"/>
                <a:cs typeface="Arial"/>
              </a:rPr>
              <a:t>2</a:t>
            </a:r>
            <a:r>
              <a:rPr sz="2175" spc="-44" baseline="24904" dirty="0">
                <a:latin typeface="Arial"/>
                <a:cs typeface="Arial"/>
              </a:rPr>
              <a:t> </a:t>
            </a:r>
            <a:r>
              <a:rPr sz="2200" spc="-50" dirty="0">
                <a:latin typeface="Arial"/>
                <a:cs typeface="Arial"/>
              </a:rPr>
              <a:t>) </a:t>
            </a:r>
            <a:r>
              <a:rPr sz="2200" dirty="0">
                <a:latin typeface="Arial"/>
                <a:cs typeface="Arial"/>
              </a:rPr>
              <a:t>It</a:t>
            </a:r>
            <a:r>
              <a:rPr sz="2200" spc="90" dirty="0">
                <a:latin typeface="Arial"/>
                <a:cs typeface="Arial"/>
              </a:rPr>
              <a:t> </a:t>
            </a:r>
            <a:r>
              <a:rPr sz="2200" dirty="0">
                <a:latin typeface="Arial"/>
                <a:cs typeface="Arial"/>
              </a:rPr>
              <a:t>has</a:t>
            </a:r>
            <a:r>
              <a:rPr sz="2200" spc="95" dirty="0">
                <a:latin typeface="Arial"/>
                <a:cs typeface="Arial"/>
              </a:rPr>
              <a:t> </a:t>
            </a:r>
            <a:r>
              <a:rPr sz="2200" dirty="0">
                <a:latin typeface="Arial"/>
                <a:cs typeface="Arial"/>
              </a:rPr>
              <a:t>been</a:t>
            </a:r>
            <a:r>
              <a:rPr sz="2200" spc="105" dirty="0">
                <a:latin typeface="Arial"/>
                <a:cs typeface="Arial"/>
              </a:rPr>
              <a:t> </a:t>
            </a:r>
            <a:r>
              <a:rPr sz="2200" dirty="0">
                <a:latin typeface="Arial"/>
                <a:cs typeface="Arial"/>
              </a:rPr>
              <a:t>reported</a:t>
            </a:r>
            <a:r>
              <a:rPr sz="2200" spc="95" dirty="0">
                <a:latin typeface="Arial"/>
                <a:cs typeface="Arial"/>
              </a:rPr>
              <a:t> </a:t>
            </a:r>
            <a:r>
              <a:rPr sz="2200" dirty="0">
                <a:latin typeface="Arial"/>
                <a:cs typeface="Arial"/>
              </a:rPr>
              <a:t>that</a:t>
            </a:r>
            <a:r>
              <a:rPr sz="2200" spc="95" dirty="0">
                <a:latin typeface="Arial"/>
                <a:cs typeface="Arial"/>
              </a:rPr>
              <a:t> </a:t>
            </a:r>
            <a:r>
              <a:rPr sz="2200" spc="-25" dirty="0">
                <a:latin typeface="Arial"/>
                <a:cs typeface="Arial"/>
              </a:rPr>
              <a:t>SWNT</a:t>
            </a:r>
            <a:r>
              <a:rPr sz="2200" spc="100" dirty="0">
                <a:latin typeface="Arial"/>
                <a:cs typeface="Arial"/>
              </a:rPr>
              <a:t> </a:t>
            </a:r>
            <a:r>
              <a:rPr sz="2200" dirty="0">
                <a:latin typeface="Arial"/>
                <a:cs typeface="Arial"/>
              </a:rPr>
              <a:t>may</a:t>
            </a:r>
            <a:r>
              <a:rPr sz="2200" spc="95" dirty="0">
                <a:latin typeface="Arial"/>
                <a:cs typeface="Arial"/>
              </a:rPr>
              <a:t> </a:t>
            </a:r>
            <a:r>
              <a:rPr sz="2200" spc="-45" dirty="0">
                <a:latin typeface="Arial"/>
                <a:cs typeface="Arial"/>
              </a:rPr>
              <a:t>contain</a:t>
            </a:r>
            <a:r>
              <a:rPr sz="2200" spc="95" dirty="0">
                <a:latin typeface="Arial"/>
                <a:cs typeface="Arial"/>
              </a:rPr>
              <a:t> </a:t>
            </a:r>
            <a:r>
              <a:rPr sz="2200" spc="-254" dirty="0">
                <a:latin typeface="Arial"/>
                <a:cs typeface="Arial"/>
              </a:rPr>
              <a:t>some</a:t>
            </a:r>
            <a:r>
              <a:rPr sz="2200" spc="105" dirty="0">
                <a:latin typeface="Arial"/>
                <a:cs typeface="Arial"/>
              </a:rPr>
              <a:t> </a:t>
            </a:r>
            <a:r>
              <a:rPr sz="2200" spc="-40" dirty="0">
                <a:latin typeface="Arial"/>
                <a:cs typeface="Arial"/>
              </a:rPr>
              <a:t>defects.</a:t>
            </a:r>
            <a:r>
              <a:rPr sz="2200" spc="100" dirty="0">
                <a:latin typeface="Arial"/>
                <a:cs typeface="Arial"/>
              </a:rPr>
              <a:t> </a:t>
            </a:r>
            <a:r>
              <a:rPr sz="2200" spc="-290" dirty="0">
                <a:latin typeface="Arial"/>
                <a:cs typeface="Arial"/>
              </a:rPr>
              <a:t>This </a:t>
            </a:r>
            <a:r>
              <a:rPr sz="2200" spc="-110" dirty="0">
                <a:latin typeface="Arial"/>
                <a:cs typeface="Arial"/>
              </a:rPr>
              <a:t>defects</a:t>
            </a:r>
            <a:r>
              <a:rPr sz="2200" spc="-45" dirty="0">
                <a:latin typeface="Arial"/>
                <a:cs typeface="Arial"/>
              </a:rPr>
              <a:t> </a:t>
            </a:r>
            <a:r>
              <a:rPr sz="2200" spc="-50" dirty="0">
                <a:latin typeface="Arial"/>
                <a:cs typeface="Arial"/>
              </a:rPr>
              <a:t>allow</a:t>
            </a:r>
            <a:r>
              <a:rPr sz="2200" spc="-105" dirty="0">
                <a:latin typeface="Arial"/>
                <a:cs typeface="Arial"/>
              </a:rPr>
              <a:t> </a:t>
            </a:r>
            <a:r>
              <a:rPr sz="2200" spc="-120" dirty="0">
                <a:latin typeface="Arial"/>
                <a:cs typeface="Arial"/>
              </a:rPr>
              <a:t>the</a:t>
            </a:r>
            <a:r>
              <a:rPr sz="2200" spc="-30" dirty="0">
                <a:latin typeface="Arial"/>
                <a:cs typeface="Arial"/>
              </a:rPr>
              <a:t> </a:t>
            </a:r>
            <a:r>
              <a:rPr sz="2200" spc="-195" dirty="0">
                <a:latin typeface="Arial"/>
                <a:cs typeface="Arial"/>
              </a:rPr>
              <a:t>SWNT</a:t>
            </a:r>
            <a:r>
              <a:rPr sz="2200" spc="40" dirty="0">
                <a:latin typeface="Arial"/>
                <a:cs typeface="Arial"/>
              </a:rPr>
              <a:t> </a:t>
            </a:r>
            <a:r>
              <a:rPr sz="2200" dirty="0">
                <a:latin typeface="Arial"/>
                <a:cs typeface="Arial"/>
              </a:rPr>
              <a:t>to</a:t>
            </a:r>
            <a:r>
              <a:rPr sz="2200" spc="-155" dirty="0">
                <a:latin typeface="Arial"/>
                <a:cs typeface="Arial"/>
              </a:rPr>
              <a:t> </a:t>
            </a:r>
            <a:r>
              <a:rPr sz="2200" spc="-55" dirty="0">
                <a:latin typeface="Arial"/>
                <a:cs typeface="Arial"/>
              </a:rPr>
              <a:t>act</a:t>
            </a:r>
            <a:r>
              <a:rPr sz="2200" spc="-95" dirty="0">
                <a:latin typeface="Arial"/>
                <a:cs typeface="Arial"/>
              </a:rPr>
              <a:t> </a:t>
            </a:r>
            <a:r>
              <a:rPr sz="2200" spc="-195" dirty="0">
                <a:latin typeface="Arial"/>
                <a:cs typeface="Arial"/>
              </a:rPr>
              <a:t>as</a:t>
            </a:r>
            <a:r>
              <a:rPr sz="2200" spc="40" dirty="0">
                <a:latin typeface="Arial"/>
                <a:cs typeface="Arial"/>
              </a:rPr>
              <a:t> </a:t>
            </a:r>
            <a:r>
              <a:rPr sz="2200" spc="-150" dirty="0">
                <a:solidFill>
                  <a:srgbClr val="FF0000"/>
                </a:solidFill>
                <a:latin typeface="Arial"/>
                <a:cs typeface="Arial"/>
              </a:rPr>
              <a:t>transistors,</a:t>
            </a:r>
            <a:r>
              <a:rPr sz="2200" dirty="0">
                <a:solidFill>
                  <a:srgbClr val="FF0000"/>
                </a:solidFill>
                <a:latin typeface="Arial"/>
                <a:cs typeface="Arial"/>
              </a:rPr>
              <a:t> </a:t>
            </a:r>
            <a:r>
              <a:rPr sz="2200" spc="-50" dirty="0">
                <a:solidFill>
                  <a:srgbClr val="FF0000"/>
                </a:solidFill>
                <a:latin typeface="Arial"/>
                <a:cs typeface="Arial"/>
              </a:rPr>
              <a:t>rectifying</a:t>
            </a:r>
            <a:r>
              <a:rPr sz="2200" spc="-105" dirty="0">
                <a:solidFill>
                  <a:srgbClr val="FF0000"/>
                </a:solidFill>
                <a:latin typeface="Arial"/>
                <a:cs typeface="Arial"/>
              </a:rPr>
              <a:t> </a:t>
            </a:r>
            <a:r>
              <a:rPr sz="2200" dirty="0">
                <a:solidFill>
                  <a:srgbClr val="FF0000"/>
                </a:solidFill>
                <a:latin typeface="Arial"/>
                <a:cs typeface="Arial"/>
              </a:rPr>
              <a:t>diodes</a:t>
            </a:r>
            <a:r>
              <a:rPr sz="2200" dirty="0">
                <a:latin typeface="Arial"/>
                <a:cs typeface="Arial"/>
              </a:rPr>
              <a:t>.</a:t>
            </a:r>
            <a:r>
              <a:rPr sz="2200" spc="80" dirty="0">
                <a:latin typeface="Arial"/>
                <a:cs typeface="Arial"/>
              </a:rPr>
              <a:t> </a:t>
            </a:r>
            <a:r>
              <a:rPr sz="2200" dirty="0">
                <a:latin typeface="Arial"/>
                <a:cs typeface="Arial"/>
              </a:rPr>
              <a:t>It</a:t>
            </a:r>
            <a:r>
              <a:rPr sz="2200" spc="-85" dirty="0">
                <a:latin typeface="Arial"/>
                <a:cs typeface="Arial"/>
              </a:rPr>
              <a:t> </a:t>
            </a:r>
            <a:r>
              <a:rPr sz="2200" spc="-105" dirty="0">
                <a:latin typeface="Arial"/>
                <a:cs typeface="Arial"/>
              </a:rPr>
              <a:t>has </a:t>
            </a:r>
            <a:r>
              <a:rPr sz="2200" dirty="0">
                <a:latin typeface="Arial"/>
                <a:cs typeface="Arial"/>
              </a:rPr>
              <a:t>also</a:t>
            </a:r>
            <a:r>
              <a:rPr sz="2200" spc="-25" dirty="0">
                <a:latin typeface="Arial"/>
                <a:cs typeface="Arial"/>
              </a:rPr>
              <a:t> </a:t>
            </a:r>
            <a:r>
              <a:rPr sz="2200" dirty="0">
                <a:latin typeface="Arial"/>
                <a:cs typeface="Arial"/>
              </a:rPr>
              <a:t>been</a:t>
            </a:r>
            <a:r>
              <a:rPr sz="2200" spc="-30" dirty="0">
                <a:latin typeface="Arial"/>
                <a:cs typeface="Arial"/>
              </a:rPr>
              <a:t> </a:t>
            </a:r>
            <a:r>
              <a:rPr sz="2200" dirty="0">
                <a:latin typeface="Arial"/>
                <a:cs typeface="Arial"/>
              </a:rPr>
              <a:t>reported</a:t>
            </a:r>
            <a:r>
              <a:rPr sz="2200" spc="-30" dirty="0">
                <a:latin typeface="Arial"/>
                <a:cs typeface="Arial"/>
              </a:rPr>
              <a:t> </a:t>
            </a:r>
            <a:r>
              <a:rPr sz="2200" dirty="0">
                <a:latin typeface="Arial"/>
                <a:cs typeface="Arial"/>
              </a:rPr>
              <a:t>that</a:t>
            </a:r>
            <a:r>
              <a:rPr sz="2200" spc="-25" dirty="0">
                <a:latin typeface="Arial"/>
                <a:cs typeface="Arial"/>
              </a:rPr>
              <a:t> </a:t>
            </a:r>
            <a:r>
              <a:rPr sz="2200" spc="-50" dirty="0">
                <a:latin typeface="Arial"/>
                <a:cs typeface="Arial"/>
              </a:rPr>
              <a:t>single</a:t>
            </a:r>
            <a:r>
              <a:rPr sz="2200" spc="-25" dirty="0">
                <a:latin typeface="Arial"/>
                <a:cs typeface="Arial"/>
              </a:rPr>
              <a:t> </a:t>
            </a:r>
            <a:r>
              <a:rPr sz="2200" dirty="0">
                <a:latin typeface="Arial"/>
                <a:cs typeface="Arial"/>
              </a:rPr>
              <a:t>wall</a:t>
            </a:r>
            <a:r>
              <a:rPr sz="2200" spc="-30" dirty="0">
                <a:latin typeface="Arial"/>
                <a:cs typeface="Arial"/>
              </a:rPr>
              <a:t> </a:t>
            </a:r>
            <a:r>
              <a:rPr sz="2200" spc="-125" dirty="0">
                <a:latin typeface="Arial"/>
                <a:cs typeface="Arial"/>
              </a:rPr>
              <a:t>nanotubes</a:t>
            </a:r>
            <a:r>
              <a:rPr sz="2200" spc="-20" dirty="0">
                <a:latin typeface="Arial"/>
                <a:cs typeface="Arial"/>
              </a:rPr>
              <a:t> </a:t>
            </a:r>
            <a:r>
              <a:rPr sz="2200" dirty="0">
                <a:latin typeface="Arial"/>
                <a:cs typeface="Arial"/>
              </a:rPr>
              <a:t>can</a:t>
            </a:r>
            <a:r>
              <a:rPr sz="2200" spc="-25" dirty="0">
                <a:latin typeface="Arial"/>
                <a:cs typeface="Arial"/>
              </a:rPr>
              <a:t> </a:t>
            </a:r>
            <a:r>
              <a:rPr sz="2200" spc="-20" dirty="0">
                <a:latin typeface="Arial"/>
                <a:cs typeface="Arial"/>
              </a:rPr>
              <a:t>route</a:t>
            </a:r>
            <a:r>
              <a:rPr sz="2200" spc="-30" dirty="0">
                <a:latin typeface="Arial"/>
                <a:cs typeface="Arial"/>
              </a:rPr>
              <a:t> </a:t>
            </a:r>
            <a:r>
              <a:rPr sz="2200" spc="-55" dirty="0">
                <a:solidFill>
                  <a:srgbClr val="FF0000"/>
                </a:solidFill>
                <a:latin typeface="Arial"/>
                <a:cs typeface="Arial"/>
              </a:rPr>
              <a:t>electrical </a:t>
            </a:r>
            <a:r>
              <a:rPr sz="2200" spc="-135" dirty="0">
                <a:solidFill>
                  <a:srgbClr val="FF0000"/>
                </a:solidFill>
                <a:latin typeface="Arial"/>
                <a:cs typeface="Arial"/>
              </a:rPr>
              <a:t>speed</a:t>
            </a:r>
            <a:r>
              <a:rPr sz="2200" spc="-20" dirty="0">
                <a:solidFill>
                  <a:srgbClr val="FF0000"/>
                </a:solidFill>
                <a:latin typeface="Arial"/>
                <a:cs typeface="Arial"/>
              </a:rPr>
              <a:t> </a:t>
            </a:r>
            <a:r>
              <a:rPr sz="2200" spc="-155" dirty="0">
                <a:latin typeface="Arial"/>
                <a:cs typeface="Arial"/>
              </a:rPr>
              <a:t>up</a:t>
            </a:r>
            <a:r>
              <a:rPr sz="2200" dirty="0">
                <a:latin typeface="Arial"/>
                <a:cs typeface="Arial"/>
              </a:rPr>
              <a:t> to</a:t>
            </a:r>
            <a:r>
              <a:rPr sz="2200" spc="-114" dirty="0">
                <a:latin typeface="Arial"/>
                <a:cs typeface="Arial"/>
              </a:rPr>
              <a:t> </a:t>
            </a:r>
            <a:r>
              <a:rPr sz="2200" dirty="0">
                <a:latin typeface="Arial"/>
                <a:cs typeface="Arial"/>
              </a:rPr>
              <a:t>10</a:t>
            </a:r>
            <a:r>
              <a:rPr sz="2200" spc="-50" dirty="0">
                <a:latin typeface="Arial"/>
                <a:cs typeface="Arial"/>
              </a:rPr>
              <a:t> </a:t>
            </a:r>
            <a:r>
              <a:rPr sz="2200" spc="-20" dirty="0">
                <a:latin typeface="Arial"/>
                <a:cs typeface="Arial"/>
              </a:rPr>
              <a:t>GHz</a:t>
            </a:r>
            <a:r>
              <a:rPr sz="2400" spc="-20" dirty="0">
                <a:latin typeface="Arial"/>
                <a:cs typeface="Arial"/>
              </a:rPr>
              <a:t>.</a:t>
            </a:r>
            <a:endParaRPr sz="24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62762" y="949071"/>
            <a:ext cx="7514590" cy="4683760"/>
            <a:chOff x="562762" y="949071"/>
            <a:chExt cx="7514590" cy="4683760"/>
          </a:xfrm>
        </p:grpSpPr>
        <p:pic>
          <p:nvPicPr>
            <p:cNvPr id="3" name="object 3"/>
            <p:cNvPicPr/>
            <p:nvPr/>
          </p:nvPicPr>
          <p:blipFill>
            <a:blip r:embed="rId2" cstate="print"/>
            <a:stretch>
              <a:fillRect/>
            </a:stretch>
          </p:blipFill>
          <p:spPr>
            <a:xfrm>
              <a:off x="562762" y="949071"/>
              <a:ext cx="4986248" cy="397002"/>
            </a:xfrm>
            <a:prstGeom prst="rect">
              <a:avLst/>
            </a:prstGeom>
          </p:spPr>
        </p:pic>
        <p:pic>
          <p:nvPicPr>
            <p:cNvPr id="4" name="object 4"/>
            <p:cNvPicPr/>
            <p:nvPr/>
          </p:nvPicPr>
          <p:blipFill>
            <a:blip r:embed="rId3" cstate="print"/>
            <a:stretch>
              <a:fillRect/>
            </a:stretch>
          </p:blipFill>
          <p:spPr>
            <a:xfrm>
              <a:off x="1143000" y="1295400"/>
              <a:ext cx="6934200" cy="4337050"/>
            </a:xfrm>
            <a:prstGeom prst="rect">
              <a:avLst/>
            </a:prstGeom>
          </p:spPr>
        </p:pic>
      </p:grpSp>
      <p:sp>
        <p:nvSpPr>
          <p:cNvPr id="5" name="object 5"/>
          <p:cNvSpPr txBox="1"/>
          <p:nvPr/>
        </p:nvSpPr>
        <p:spPr>
          <a:xfrm>
            <a:off x="1210462" y="5816600"/>
            <a:ext cx="6722109" cy="452120"/>
          </a:xfrm>
          <a:prstGeom prst="rect">
            <a:avLst/>
          </a:prstGeom>
        </p:spPr>
        <p:txBody>
          <a:bodyPr vert="horz" wrap="square" lIns="0" tIns="12065" rIns="0" bIns="0" rtlCol="0">
            <a:spAutoFit/>
          </a:bodyPr>
          <a:lstStyle/>
          <a:p>
            <a:pPr marL="12700">
              <a:lnSpc>
                <a:spcPct val="100000"/>
              </a:lnSpc>
              <a:spcBef>
                <a:spcPts val="95"/>
              </a:spcBef>
            </a:pPr>
            <a:r>
              <a:rPr sz="2800" b="1" dirty="0">
                <a:latin typeface="Arial"/>
                <a:cs typeface="Arial"/>
              </a:rPr>
              <a:t>A</a:t>
            </a:r>
            <a:r>
              <a:rPr sz="2800" b="1" spc="-150" dirty="0">
                <a:latin typeface="Arial"/>
                <a:cs typeface="Arial"/>
              </a:rPr>
              <a:t> </a:t>
            </a:r>
            <a:r>
              <a:rPr sz="2800" b="1" dirty="0">
                <a:latin typeface="Arial"/>
                <a:cs typeface="Arial"/>
              </a:rPr>
              <a:t>Human</a:t>
            </a:r>
            <a:r>
              <a:rPr sz="2800" b="1" spc="-40" dirty="0">
                <a:latin typeface="Arial"/>
                <a:cs typeface="Arial"/>
              </a:rPr>
              <a:t> </a:t>
            </a:r>
            <a:r>
              <a:rPr sz="2800" b="1" dirty="0">
                <a:latin typeface="Arial"/>
                <a:cs typeface="Arial"/>
              </a:rPr>
              <a:t>Hair</a:t>
            </a:r>
            <a:r>
              <a:rPr sz="2800" b="1" spc="-55" dirty="0">
                <a:latin typeface="Arial"/>
                <a:cs typeface="Arial"/>
              </a:rPr>
              <a:t> </a:t>
            </a:r>
            <a:r>
              <a:rPr sz="2800" b="1" dirty="0">
                <a:latin typeface="Arial"/>
                <a:cs typeface="Arial"/>
              </a:rPr>
              <a:t>is</a:t>
            </a:r>
            <a:r>
              <a:rPr sz="2800" b="1" spc="-60" dirty="0">
                <a:latin typeface="Arial"/>
                <a:cs typeface="Arial"/>
              </a:rPr>
              <a:t> </a:t>
            </a:r>
            <a:r>
              <a:rPr sz="2800" b="1" dirty="0">
                <a:latin typeface="Arial"/>
                <a:cs typeface="Arial"/>
              </a:rPr>
              <a:t>about</a:t>
            </a:r>
            <a:r>
              <a:rPr sz="2800" b="1" spc="-40" dirty="0">
                <a:latin typeface="Arial"/>
                <a:cs typeface="Arial"/>
              </a:rPr>
              <a:t> </a:t>
            </a:r>
            <a:r>
              <a:rPr sz="2800" b="1" dirty="0">
                <a:latin typeface="Arial"/>
                <a:cs typeface="Arial"/>
              </a:rPr>
              <a:t>100,000</a:t>
            </a:r>
            <a:r>
              <a:rPr sz="2800" b="1" spc="-45" dirty="0">
                <a:latin typeface="Arial"/>
                <a:cs typeface="Arial"/>
              </a:rPr>
              <a:t> </a:t>
            </a:r>
            <a:r>
              <a:rPr sz="2800" b="1" dirty="0">
                <a:latin typeface="Arial"/>
                <a:cs typeface="Arial"/>
              </a:rPr>
              <a:t>µm</a:t>
            </a:r>
            <a:r>
              <a:rPr sz="2800" b="1" spc="-60" dirty="0">
                <a:latin typeface="Arial"/>
                <a:cs typeface="Arial"/>
              </a:rPr>
              <a:t> </a:t>
            </a:r>
            <a:r>
              <a:rPr sz="2800" b="1" spc="-20" dirty="0">
                <a:latin typeface="Arial"/>
                <a:cs typeface="Arial"/>
              </a:rPr>
              <a:t>wide</a:t>
            </a:r>
            <a:endParaRPr sz="28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1383" y="949071"/>
            <a:ext cx="4335703" cy="397002"/>
          </a:xfrm>
          <a:prstGeom prst="rect">
            <a:avLst/>
          </a:prstGeom>
        </p:spPr>
      </p:pic>
      <p:sp>
        <p:nvSpPr>
          <p:cNvPr id="3" name="object 3"/>
          <p:cNvSpPr txBox="1"/>
          <p:nvPr/>
        </p:nvSpPr>
        <p:spPr>
          <a:xfrm>
            <a:off x="535940" y="1616786"/>
            <a:ext cx="8072755" cy="3684270"/>
          </a:xfrm>
          <a:prstGeom prst="rect">
            <a:avLst/>
          </a:prstGeom>
        </p:spPr>
        <p:txBody>
          <a:bodyPr vert="horz" wrap="square" lIns="0" tIns="12700" rIns="0" bIns="0" rtlCol="0">
            <a:spAutoFit/>
          </a:bodyPr>
          <a:lstStyle/>
          <a:p>
            <a:pPr marL="283210" marR="5080" indent="-271145" algn="just">
              <a:lnSpc>
                <a:spcPct val="100000"/>
              </a:lnSpc>
              <a:spcBef>
                <a:spcPts val="100"/>
              </a:spcBef>
              <a:buClr>
                <a:srgbClr val="ACC2C8"/>
              </a:buClr>
              <a:buChar char="•"/>
              <a:tabLst>
                <a:tab pos="285115" algn="l"/>
              </a:tabLst>
            </a:pPr>
            <a:r>
              <a:rPr sz="2400" spc="-355" dirty="0">
                <a:latin typeface="Arial"/>
                <a:cs typeface="Arial"/>
              </a:rPr>
              <a:t>CNTs</a:t>
            </a:r>
            <a:r>
              <a:rPr sz="2400" spc="185" dirty="0">
                <a:latin typeface="Arial"/>
                <a:cs typeface="Arial"/>
              </a:rPr>
              <a:t> </a:t>
            </a:r>
            <a:r>
              <a:rPr sz="2400" dirty="0">
                <a:latin typeface="Arial"/>
                <a:cs typeface="Arial"/>
              </a:rPr>
              <a:t>are</a:t>
            </a:r>
            <a:r>
              <a:rPr sz="2400" spc="35" dirty="0">
                <a:latin typeface="Arial"/>
                <a:cs typeface="Arial"/>
              </a:rPr>
              <a:t> </a:t>
            </a:r>
            <a:r>
              <a:rPr sz="2400" spc="-40" dirty="0">
                <a:latin typeface="Arial"/>
                <a:cs typeface="Arial"/>
              </a:rPr>
              <a:t>expected</a:t>
            </a:r>
            <a:r>
              <a:rPr sz="2400" spc="105" dirty="0">
                <a:latin typeface="Arial"/>
                <a:cs typeface="Arial"/>
              </a:rPr>
              <a:t> </a:t>
            </a:r>
            <a:r>
              <a:rPr sz="2400" dirty="0">
                <a:latin typeface="Arial"/>
                <a:cs typeface="Arial"/>
              </a:rPr>
              <a:t>to</a:t>
            </a:r>
            <a:r>
              <a:rPr sz="2400" spc="114" dirty="0">
                <a:latin typeface="Arial"/>
                <a:cs typeface="Arial"/>
              </a:rPr>
              <a:t> </a:t>
            </a:r>
            <a:r>
              <a:rPr sz="2400" dirty="0">
                <a:latin typeface="Arial"/>
                <a:cs typeface="Arial"/>
              </a:rPr>
              <a:t>be</a:t>
            </a:r>
            <a:r>
              <a:rPr sz="2400" spc="110" dirty="0">
                <a:latin typeface="Arial"/>
                <a:cs typeface="Arial"/>
              </a:rPr>
              <a:t> </a:t>
            </a:r>
            <a:r>
              <a:rPr sz="2400" spc="-60" dirty="0">
                <a:latin typeface="Arial"/>
                <a:cs typeface="Arial"/>
              </a:rPr>
              <a:t>ultimate</a:t>
            </a:r>
            <a:r>
              <a:rPr sz="2400" spc="105" dirty="0">
                <a:latin typeface="Arial"/>
                <a:cs typeface="Arial"/>
              </a:rPr>
              <a:t> </a:t>
            </a:r>
            <a:r>
              <a:rPr sz="2400" spc="-20" dirty="0">
                <a:solidFill>
                  <a:srgbClr val="FF0000"/>
                </a:solidFill>
                <a:latin typeface="Arial"/>
                <a:cs typeface="Arial"/>
              </a:rPr>
              <a:t>high</a:t>
            </a:r>
            <a:r>
              <a:rPr sz="2400" spc="114" dirty="0">
                <a:solidFill>
                  <a:srgbClr val="FF0000"/>
                </a:solidFill>
                <a:latin typeface="Arial"/>
                <a:cs typeface="Arial"/>
              </a:rPr>
              <a:t> </a:t>
            </a:r>
            <a:r>
              <a:rPr sz="2400" spc="-90" dirty="0">
                <a:solidFill>
                  <a:srgbClr val="FF0000"/>
                </a:solidFill>
                <a:latin typeface="Arial"/>
                <a:cs typeface="Arial"/>
              </a:rPr>
              <a:t>strength</a:t>
            </a:r>
            <a:r>
              <a:rPr sz="2400" spc="110" dirty="0">
                <a:solidFill>
                  <a:srgbClr val="FF0000"/>
                </a:solidFill>
                <a:latin typeface="Arial"/>
                <a:cs typeface="Arial"/>
              </a:rPr>
              <a:t> </a:t>
            </a:r>
            <a:r>
              <a:rPr sz="2400" dirty="0">
                <a:latin typeface="Arial"/>
                <a:cs typeface="Arial"/>
              </a:rPr>
              <a:t>fiber.</a:t>
            </a:r>
            <a:r>
              <a:rPr sz="2400" spc="110" dirty="0">
                <a:latin typeface="Arial"/>
                <a:cs typeface="Arial"/>
              </a:rPr>
              <a:t> </a:t>
            </a:r>
            <a:r>
              <a:rPr sz="2400" spc="-80" dirty="0">
                <a:latin typeface="Arial"/>
                <a:cs typeface="Arial"/>
              </a:rPr>
              <a:t>Single 	</a:t>
            </a:r>
            <a:r>
              <a:rPr sz="2400" dirty="0">
                <a:latin typeface="Arial"/>
                <a:cs typeface="Arial"/>
              </a:rPr>
              <a:t>walled</a:t>
            </a:r>
            <a:r>
              <a:rPr sz="2400" spc="120" dirty="0">
                <a:latin typeface="Arial"/>
                <a:cs typeface="Arial"/>
              </a:rPr>
              <a:t> </a:t>
            </a:r>
            <a:r>
              <a:rPr sz="2400" spc="-114" dirty="0">
                <a:latin typeface="Arial"/>
                <a:cs typeface="Arial"/>
              </a:rPr>
              <a:t>nanotubes</a:t>
            </a:r>
            <a:r>
              <a:rPr sz="2400" spc="130" dirty="0">
                <a:latin typeface="Arial"/>
                <a:cs typeface="Arial"/>
              </a:rPr>
              <a:t> </a:t>
            </a:r>
            <a:r>
              <a:rPr sz="2400" dirty="0">
                <a:latin typeface="Arial"/>
                <a:cs typeface="Arial"/>
              </a:rPr>
              <a:t>are</a:t>
            </a:r>
            <a:r>
              <a:rPr sz="2400" spc="125" dirty="0">
                <a:latin typeface="Arial"/>
                <a:cs typeface="Arial"/>
              </a:rPr>
              <a:t> </a:t>
            </a:r>
            <a:r>
              <a:rPr sz="2400" dirty="0">
                <a:solidFill>
                  <a:srgbClr val="FF0000"/>
                </a:solidFill>
                <a:latin typeface="Arial"/>
                <a:cs typeface="Arial"/>
              </a:rPr>
              <a:t>stiffer</a:t>
            </a:r>
            <a:r>
              <a:rPr sz="2400" spc="135" dirty="0">
                <a:solidFill>
                  <a:srgbClr val="FF0000"/>
                </a:solidFill>
                <a:latin typeface="Arial"/>
                <a:cs typeface="Arial"/>
              </a:rPr>
              <a:t> </a:t>
            </a:r>
            <a:r>
              <a:rPr sz="2400" dirty="0">
                <a:solidFill>
                  <a:srgbClr val="FF0000"/>
                </a:solidFill>
                <a:latin typeface="Arial"/>
                <a:cs typeface="Arial"/>
              </a:rPr>
              <a:t>than</a:t>
            </a:r>
            <a:r>
              <a:rPr sz="2400" spc="130" dirty="0">
                <a:solidFill>
                  <a:srgbClr val="FF0000"/>
                </a:solidFill>
                <a:latin typeface="Arial"/>
                <a:cs typeface="Arial"/>
              </a:rPr>
              <a:t> </a:t>
            </a:r>
            <a:r>
              <a:rPr sz="2400" spc="-10" dirty="0">
                <a:solidFill>
                  <a:srgbClr val="FF0000"/>
                </a:solidFill>
                <a:latin typeface="Arial"/>
                <a:cs typeface="Arial"/>
              </a:rPr>
              <a:t>steel</a:t>
            </a:r>
            <a:r>
              <a:rPr sz="2400" spc="130" dirty="0">
                <a:solidFill>
                  <a:srgbClr val="FF0000"/>
                </a:solidFill>
                <a:latin typeface="Arial"/>
                <a:cs typeface="Arial"/>
              </a:rPr>
              <a:t> </a:t>
            </a:r>
            <a:r>
              <a:rPr sz="2400" dirty="0">
                <a:latin typeface="Arial"/>
                <a:cs typeface="Arial"/>
              </a:rPr>
              <a:t>and</a:t>
            </a:r>
            <a:r>
              <a:rPr sz="2400" spc="130" dirty="0">
                <a:latin typeface="Arial"/>
                <a:cs typeface="Arial"/>
              </a:rPr>
              <a:t> </a:t>
            </a:r>
            <a:r>
              <a:rPr sz="2400" dirty="0">
                <a:latin typeface="Arial"/>
                <a:cs typeface="Arial"/>
              </a:rPr>
              <a:t>are</a:t>
            </a:r>
            <a:r>
              <a:rPr sz="2400" spc="125" dirty="0">
                <a:latin typeface="Arial"/>
                <a:cs typeface="Arial"/>
              </a:rPr>
              <a:t> </a:t>
            </a:r>
            <a:r>
              <a:rPr sz="2400" spc="-85" dirty="0">
                <a:solidFill>
                  <a:srgbClr val="FF0000"/>
                </a:solidFill>
                <a:latin typeface="Arial"/>
                <a:cs typeface="Arial"/>
              </a:rPr>
              <a:t>resistant</a:t>
            </a:r>
            <a:r>
              <a:rPr sz="2400" spc="125" dirty="0">
                <a:solidFill>
                  <a:srgbClr val="FF0000"/>
                </a:solidFill>
                <a:latin typeface="Arial"/>
                <a:cs typeface="Arial"/>
              </a:rPr>
              <a:t> </a:t>
            </a:r>
            <a:r>
              <a:rPr sz="2400" spc="-25" dirty="0">
                <a:latin typeface="Arial"/>
                <a:cs typeface="Arial"/>
              </a:rPr>
              <a:t>to 	</a:t>
            </a:r>
            <a:r>
              <a:rPr sz="2400" spc="-65" dirty="0">
                <a:latin typeface="Arial"/>
                <a:cs typeface="Arial"/>
              </a:rPr>
              <a:t>damage</a:t>
            </a:r>
            <a:r>
              <a:rPr sz="2400" spc="-40" dirty="0">
                <a:latin typeface="Arial"/>
                <a:cs typeface="Arial"/>
              </a:rPr>
              <a:t> </a:t>
            </a:r>
            <a:r>
              <a:rPr sz="2400" spc="-30" dirty="0">
                <a:latin typeface="Arial"/>
                <a:cs typeface="Arial"/>
              </a:rPr>
              <a:t>from</a:t>
            </a:r>
            <a:r>
              <a:rPr sz="2400" spc="-5" dirty="0">
                <a:latin typeface="Arial"/>
                <a:cs typeface="Arial"/>
              </a:rPr>
              <a:t> </a:t>
            </a:r>
            <a:r>
              <a:rPr sz="2400" spc="-110" dirty="0">
                <a:latin typeface="Arial"/>
                <a:cs typeface="Arial"/>
              </a:rPr>
              <a:t>physical</a:t>
            </a:r>
            <a:r>
              <a:rPr sz="2400" spc="5" dirty="0">
                <a:latin typeface="Arial"/>
                <a:cs typeface="Arial"/>
              </a:rPr>
              <a:t> </a:t>
            </a:r>
            <a:r>
              <a:rPr sz="2400" spc="-120" dirty="0">
                <a:latin typeface="Arial"/>
                <a:cs typeface="Arial"/>
              </a:rPr>
              <a:t>forces.</a:t>
            </a:r>
            <a:r>
              <a:rPr sz="2400" spc="-5" dirty="0">
                <a:latin typeface="Arial"/>
                <a:cs typeface="Arial"/>
              </a:rPr>
              <a:t> </a:t>
            </a:r>
            <a:r>
              <a:rPr sz="2400" spc="-200" dirty="0">
                <a:latin typeface="Arial"/>
                <a:cs typeface="Arial"/>
              </a:rPr>
              <a:t>Pressing</a:t>
            </a:r>
            <a:r>
              <a:rPr sz="2400" spc="35" dirty="0">
                <a:latin typeface="Arial"/>
                <a:cs typeface="Arial"/>
              </a:rPr>
              <a:t> </a:t>
            </a:r>
            <a:r>
              <a:rPr sz="2400" spc="-55" dirty="0">
                <a:latin typeface="Arial"/>
                <a:cs typeface="Arial"/>
              </a:rPr>
              <a:t>on</a:t>
            </a:r>
            <a:r>
              <a:rPr sz="2400" dirty="0">
                <a:latin typeface="Arial"/>
                <a:cs typeface="Arial"/>
              </a:rPr>
              <a:t> </a:t>
            </a:r>
            <a:r>
              <a:rPr sz="2400" spc="-50" dirty="0">
                <a:latin typeface="Arial"/>
                <a:cs typeface="Arial"/>
              </a:rPr>
              <a:t>the</a:t>
            </a:r>
            <a:r>
              <a:rPr sz="2400" spc="-5" dirty="0">
                <a:latin typeface="Arial"/>
                <a:cs typeface="Arial"/>
              </a:rPr>
              <a:t> </a:t>
            </a:r>
            <a:r>
              <a:rPr sz="2400" dirty="0">
                <a:latin typeface="Arial"/>
                <a:cs typeface="Arial"/>
              </a:rPr>
              <a:t>tip</a:t>
            </a:r>
            <a:r>
              <a:rPr sz="2400" spc="-10" dirty="0">
                <a:latin typeface="Arial"/>
                <a:cs typeface="Arial"/>
              </a:rPr>
              <a:t> </a:t>
            </a:r>
            <a:r>
              <a:rPr sz="2400" dirty="0">
                <a:latin typeface="Arial"/>
                <a:cs typeface="Arial"/>
              </a:rPr>
              <a:t>of</a:t>
            </a:r>
            <a:r>
              <a:rPr sz="2400" spc="55" dirty="0">
                <a:latin typeface="Arial"/>
                <a:cs typeface="Arial"/>
              </a:rPr>
              <a:t> </a:t>
            </a:r>
            <a:r>
              <a:rPr sz="2400" spc="-145" dirty="0">
                <a:latin typeface="Arial"/>
                <a:cs typeface="Arial"/>
              </a:rPr>
              <a:t>nanotubes 	</a:t>
            </a:r>
            <a:r>
              <a:rPr sz="2400" dirty="0">
                <a:latin typeface="Arial"/>
                <a:cs typeface="Arial"/>
              </a:rPr>
              <a:t>will</a:t>
            </a:r>
            <a:r>
              <a:rPr sz="2400" spc="-35" dirty="0">
                <a:latin typeface="Arial"/>
                <a:cs typeface="Arial"/>
              </a:rPr>
              <a:t> </a:t>
            </a:r>
            <a:r>
              <a:rPr sz="2400" spc="-180" dirty="0">
                <a:latin typeface="Arial"/>
                <a:cs typeface="Arial"/>
              </a:rPr>
              <a:t>cause</a:t>
            </a:r>
            <a:r>
              <a:rPr sz="2400" spc="40" dirty="0">
                <a:latin typeface="Arial"/>
                <a:cs typeface="Arial"/>
              </a:rPr>
              <a:t> </a:t>
            </a:r>
            <a:r>
              <a:rPr sz="2400" dirty="0">
                <a:latin typeface="Arial"/>
                <a:cs typeface="Arial"/>
              </a:rPr>
              <a:t>it</a:t>
            </a:r>
            <a:r>
              <a:rPr sz="2400" spc="35" dirty="0">
                <a:latin typeface="Arial"/>
                <a:cs typeface="Arial"/>
              </a:rPr>
              <a:t> </a:t>
            </a:r>
            <a:r>
              <a:rPr sz="2400" dirty="0">
                <a:latin typeface="Arial"/>
                <a:cs typeface="Arial"/>
              </a:rPr>
              <a:t>to</a:t>
            </a:r>
            <a:r>
              <a:rPr sz="2400" spc="45" dirty="0">
                <a:latin typeface="Arial"/>
                <a:cs typeface="Arial"/>
              </a:rPr>
              <a:t> </a:t>
            </a:r>
            <a:r>
              <a:rPr sz="2400" spc="-20" dirty="0">
                <a:solidFill>
                  <a:srgbClr val="FF0000"/>
                </a:solidFill>
                <a:latin typeface="Arial"/>
                <a:cs typeface="Arial"/>
              </a:rPr>
              <a:t>bend</a:t>
            </a:r>
            <a:r>
              <a:rPr sz="2400" spc="35" dirty="0">
                <a:solidFill>
                  <a:srgbClr val="FF0000"/>
                </a:solidFill>
                <a:latin typeface="Arial"/>
                <a:cs typeface="Arial"/>
              </a:rPr>
              <a:t> </a:t>
            </a:r>
            <a:r>
              <a:rPr sz="2400" spc="-85" dirty="0">
                <a:solidFill>
                  <a:srgbClr val="FF0000"/>
                </a:solidFill>
                <a:latin typeface="Arial"/>
                <a:cs typeface="Arial"/>
              </a:rPr>
              <a:t>without</a:t>
            </a:r>
            <a:r>
              <a:rPr sz="2400" spc="35" dirty="0">
                <a:solidFill>
                  <a:srgbClr val="FF0000"/>
                </a:solidFill>
                <a:latin typeface="Arial"/>
                <a:cs typeface="Arial"/>
              </a:rPr>
              <a:t> </a:t>
            </a:r>
            <a:r>
              <a:rPr sz="2400" spc="-55" dirty="0">
                <a:solidFill>
                  <a:srgbClr val="FF0000"/>
                </a:solidFill>
                <a:latin typeface="Arial"/>
                <a:cs typeface="Arial"/>
              </a:rPr>
              <a:t>damage</a:t>
            </a:r>
            <a:r>
              <a:rPr sz="2400" spc="35" dirty="0">
                <a:solidFill>
                  <a:srgbClr val="FF0000"/>
                </a:solidFill>
                <a:latin typeface="Arial"/>
                <a:cs typeface="Arial"/>
              </a:rPr>
              <a:t> </a:t>
            </a:r>
            <a:r>
              <a:rPr sz="2400" dirty="0">
                <a:latin typeface="Arial"/>
                <a:cs typeface="Arial"/>
              </a:rPr>
              <a:t>to</a:t>
            </a:r>
            <a:r>
              <a:rPr sz="2400" spc="50" dirty="0">
                <a:latin typeface="Arial"/>
                <a:cs typeface="Arial"/>
              </a:rPr>
              <a:t> </a:t>
            </a:r>
            <a:r>
              <a:rPr sz="2400" spc="-20" dirty="0">
                <a:latin typeface="Arial"/>
                <a:cs typeface="Arial"/>
              </a:rPr>
              <a:t>the</a:t>
            </a:r>
            <a:r>
              <a:rPr sz="2400" spc="35" dirty="0">
                <a:latin typeface="Arial"/>
                <a:cs typeface="Arial"/>
              </a:rPr>
              <a:t> </a:t>
            </a:r>
            <a:r>
              <a:rPr sz="2400" dirty="0">
                <a:latin typeface="Arial"/>
                <a:cs typeface="Arial"/>
              </a:rPr>
              <a:t>tip.</a:t>
            </a:r>
            <a:r>
              <a:rPr sz="2400" spc="40" dirty="0">
                <a:latin typeface="Arial"/>
                <a:cs typeface="Arial"/>
              </a:rPr>
              <a:t> </a:t>
            </a:r>
            <a:r>
              <a:rPr sz="2400" spc="-280" dirty="0">
                <a:latin typeface="Arial"/>
                <a:cs typeface="Arial"/>
              </a:rPr>
              <a:t>This</a:t>
            </a:r>
            <a:r>
              <a:rPr sz="2400" spc="114" dirty="0">
                <a:latin typeface="Arial"/>
                <a:cs typeface="Arial"/>
              </a:rPr>
              <a:t> </a:t>
            </a:r>
            <a:r>
              <a:rPr sz="2400" spc="-10" dirty="0">
                <a:latin typeface="Arial"/>
                <a:cs typeface="Arial"/>
              </a:rPr>
              <a:t>property 	</a:t>
            </a:r>
            <a:r>
              <a:rPr sz="2400" spc="-190" dirty="0">
                <a:latin typeface="Arial"/>
                <a:cs typeface="Arial"/>
              </a:rPr>
              <a:t>make</a:t>
            </a:r>
            <a:r>
              <a:rPr sz="2400" spc="20" dirty="0">
                <a:latin typeface="Arial"/>
                <a:cs typeface="Arial"/>
              </a:rPr>
              <a:t> </a:t>
            </a:r>
            <a:r>
              <a:rPr sz="2400" spc="-395" dirty="0">
                <a:latin typeface="Arial"/>
                <a:cs typeface="Arial"/>
              </a:rPr>
              <a:t>CNTs</a:t>
            </a:r>
            <a:r>
              <a:rPr sz="2400" spc="229" dirty="0">
                <a:latin typeface="Arial"/>
                <a:cs typeface="Arial"/>
              </a:rPr>
              <a:t> </a:t>
            </a:r>
            <a:r>
              <a:rPr sz="2400" spc="-45" dirty="0">
                <a:latin typeface="Arial"/>
                <a:cs typeface="Arial"/>
              </a:rPr>
              <a:t>very</a:t>
            </a:r>
            <a:r>
              <a:rPr sz="2400" spc="-120" dirty="0">
                <a:latin typeface="Arial"/>
                <a:cs typeface="Arial"/>
              </a:rPr>
              <a:t> </a:t>
            </a:r>
            <a:r>
              <a:rPr sz="2400" spc="-165" dirty="0">
                <a:latin typeface="Arial"/>
                <a:cs typeface="Arial"/>
              </a:rPr>
              <a:t>useful</a:t>
            </a:r>
            <a:r>
              <a:rPr sz="2400" dirty="0">
                <a:latin typeface="Arial"/>
                <a:cs typeface="Arial"/>
              </a:rPr>
              <a:t> </a:t>
            </a:r>
            <a:r>
              <a:rPr sz="2400" spc="-195" dirty="0">
                <a:latin typeface="Arial"/>
                <a:cs typeface="Arial"/>
              </a:rPr>
              <a:t>as</a:t>
            </a:r>
            <a:r>
              <a:rPr sz="2400" spc="30" dirty="0">
                <a:latin typeface="Arial"/>
                <a:cs typeface="Arial"/>
              </a:rPr>
              <a:t> </a:t>
            </a:r>
            <a:r>
              <a:rPr sz="2400" spc="-40" dirty="0">
                <a:latin typeface="Arial"/>
                <a:cs typeface="Arial"/>
              </a:rPr>
              <a:t>probe </a:t>
            </a:r>
            <a:r>
              <a:rPr sz="2400" dirty="0">
                <a:latin typeface="Arial"/>
                <a:cs typeface="Arial"/>
              </a:rPr>
              <a:t>tip</a:t>
            </a:r>
            <a:r>
              <a:rPr sz="2400" spc="25" dirty="0">
                <a:latin typeface="Arial"/>
                <a:cs typeface="Arial"/>
              </a:rPr>
              <a:t> </a:t>
            </a:r>
            <a:r>
              <a:rPr sz="2400" dirty="0">
                <a:latin typeface="Arial"/>
                <a:cs typeface="Arial"/>
              </a:rPr>
              <a:t>for</a:t>
            </a:r>
            <a:r>
              <a:rPr sz="2400" spc="20" dirty="0">
                <a:latin typeface="Arial"/>
                <a:cs typeface="Arial"/>
              </a:rPr>
              <a:t> </a:t>
            </a:r>
            <a:r>
              <a:rPr sz="2400" spc="-135" dirty="0">
                <a:solidFill>
                  <a:srgbClr val="FF0000"/>
                </a:solidFill>
                <a:latin typeface="Arial"/>
                <a:cs typeface="Arial"/>
              </a:rPr>
              <a:t>high</a:t>
            </a:r>
            <a:r>
              <a:rPr sz="2400" spc="25" dirty="0">
                <a:solidFill>
                  <a:srgbClr val="FF0000"/>
                </a:solidFill>
                <a:latin typeface="Arial"/>
                <a:cs typeface="Arial"/>
              </a:rPr>
              <a:t> </a:t>
            </a:r>
            <a:r>
              <a:rPr sz="2400" spc="-140" dirty="0">
                <a:solidFill>
                  <a:srgbClr val="FF0000"/>
                </a:solidFill>
                <a:latin typeface="Arial"/>
                <a:cs typeface="Arial"/>
              </a:rPr>
              <a:t>resolution</a:t>
            </a:r>
            <a:r>
              <a:rPr sz="2400" spc="25" dirty="0">
                <a:solidFill>
                  <a:srgbClr val="FF0000"/>
                </a:solidFill>
                <a:latin typeface="Arial"/>
                <a:cs typeface="Arial"/>
              </a:rPr>
              <a:t> </a:t>
            </a:r>
            <a:r>
              <a:rPr sz="2400" spc="-160" dirty="0">
                <a:solidFill>
                  <a:srgbClr val="FF0000"/>
                </a:solidFill>
                <a:latin typeface="Arial"/>
                <a:cs typeface="Arial"/>
              </a:rPr>
              <a:t>scanning 	</a:t>
            </a:r>
            <a:r>
              <a:rPr sz="2400" spc="-10" dirty="0">
                <a:latin typeface="Arial"/>
                <a:cs typeface="Arial"/>
              </a:rPr>
              <a:t>probe</a:t>
            </a:r>
            <a:r>
              <a:rPr sz="2400" spc="-60" dirty="0">
                <a:latin typeface="Arial"/>
                <a:cs typeface="Arial"/>
              </a:rPr>
              <a:t> </a:t>
            </a:r>
            <a:r>
              <a:rPr sz="2400" spc="-185" dirty="0">
                <a:latin typeface="Arial"/>
                <a:cs typeface="Arial"/>
              </a:rPr>
              <a:t>microscopy.</a:t>
            </a:r>
            <a:r>
              <a:rPr sz="2400" spc="45" dirty="0">
                <a:latin typeface="Arial"/>
                <a:cs typeface="Arial"/>
              </a:rPr>
              <a:t> </a:t>
            </a:r>
            <a:r>
              <a:rPr sz="2400" spc="-290" dirty="0">
                <a:latin typeface="Arial"/>
                <a:cs typeface="Arial"/>
              </a:rPr>
              <a:t>The</a:t>
            </a:r>
            <a:r>
              <a:rPr sz="2400" spc="125" dirty="0">
                <a:latin typeface="Arial"/>
                <a:cs typeface="Arial"/>
              </a:rPr>
              <a:t> </a:t>
            </a:r>
            <a:r>
              <a:rPr sz="2400" spc="-120" dirty="0">
                <a:latin typeface="Arial"/>
                <a:cs typeface="Arial"/>
              </a:rPr>
              <a:t>current</a:t>
            </a:r>
            <a:r>
              <a:rPr sz="2400" spc="40" dirty="0">
                <a:latin typeface="Arial"/>
                <a:cs typeface="Arial"/>
              </a:rPr>
              <a:t> </a:t>
            </a:r>
            <a:r>
              <a:rPr sz="2400" spc="-225" dirty="0">
                <a:solidFill>
                  <a:srgbClr val="FF0000"/>
                </a:solidFill>
                <a:latin typeface="Arial"/>
                <a:cs typeface="Arial"/>
              </a:rPr>
              <a:t>Young’s</a:t>
            </a:r>
            <a:r>
              <a:rPr sz="2400" spc="60" dirty="0">
                <a:solidFill>
                  <a:srgbClr val="FF0000"/>
                </a:solidFill>
                <a:latin typeface="Arial"/>
                <a:cs typeface="Arial"/>
              </a:rPr>
              <a:t> </a:t>
            </a:r>
            <a:r>
              <a:rPr sz="2400" spc="-204" dirty="0">
                <a:solidFill>
                  <a:srgbClr val="FF0000"/>
                </a:solidFill>
                <a:latin typeface="Arial"/>
                <a:cs typeface="Arial"/>
              </a:rPr>
              <a:t>modulus</a:t>
            </a:r>
            <a:r>
              <a:rPr sz="2400" spc="45" dirty="0">
                <a:solidFill>
                  <a:srgbClr val="FF0000"/>
                </a:solidFill>
                <a:latin typeface="Arial"/>
                <a:cs typeface="Arial"/>
              </a:rPr>
              <a:t> </a:t>
            </a:r>
            <a:r>
              <a:rPr sz="2400" spc="-80" dirty="0">
                <a:latin typeface="Arial"/>
                <a:cs typeface="Arial"/>
              </a:rPr>
              <a:t>value</a:t>
            </a:r>
            <a:r>
              <a:rPr sz="2400" spc="40" dirty="0">
                <a:latin typeface="Arial"/>
                <a:cs typeface="Arial"/>
              </a:rPr>
              <a:t> </a:t>
            </a:r>
            <a:r>
              <a:rPr sz="2400" dirty="0">
                <a:latin typeface="Arial"/>
                <a:cs typeface="Arial"/>
              </a:rPr>
              <a:t>for</a:t>
            </a:r>
            <a:r>
              <a:rPr sz="2400" spc="45" dirty="0">
                <a:latin typeface="Arial"/>
                <a:cs typeface="Arial"/>
              </a:rPr>
              <a:t> </a:t>
            </a:r>
            <a:r>
              <a:rPr sz="2400" spc="-80" dirty="0">
                <a:latin typeface="Arial"/>
                <a:cs typeface="Arial"/>
              </a:rPr>
              <a:t>single 	</a:t>
            </a:r>
            <a:r>
              <a:rPr sz="2400" spc="-20" dirty="0">
                <a:latin typeface="Arial"/>
                <a:cs typeface="Arial"/>
              </a:rPr>
              <a:t>walled</a:t>
            </a:r>
            <a:r>
              <a:rPr sz="2400" spc="-90" dirty="0">
                <a:latin typeface="Arial"/>
                <a:cs typeface="Arial"/>
              </a:rPr>
              <a:t> </a:t>
            </a:r>
            <a:r>
              <a:rPr sz="2400" spc="-160" dirty="0">
                <a:latin typeface="Arial"/>
                <a:cs typeface="Arial"/>
              </a:rPr>
              <a:t>nanotubes</a:t>
            </a:r>
            <a:r>
              <a:rPr sz="2400" spc="-5" dirty="0">
                <a:latin typeface="Arial"/>
                <a:cs typeface="Arial"/>
              </a:rPr>
              <a:t> </a:t>
            </a:r>
            <a:r>
              <a:rPr sz="2400" spc="-30" dirty="0">
                <a:latin typeface="Arial"/>
                <a:cs typeface="Arial"/>
              </a:rPr>
              <a:t>is</a:t>
            </a:r>
            <a:r>
              <a:rPr sz="2400" spc="-40" dirty="0">
                <a:latin typeface="Arial"/>
                <a:cs typeface="Arial"/>
              </a:rPr>
              <a:t> </a:t>
            </a:r>
            <a:r>
              <a:rPr sz="2400" spc="-30" dirty="0">
                <a:latin typeface="Arial"/>
                <a:cs typeface="Arial"/>
              </a:rPr>
              <a:t>about</a:t>
            </a:r>
            <a:r>
              <a:rPr sz="2400" spc="-40" dirty="0">
                <a:latin typeface="Arial"/>
                <a:cs typeface="Arial"/>
              </a:rPr>
              <a:t> </a:t>
            </a:r>
            <a:r>
              <a:rPr sz="2400" dirty="0">
                <a:latin typeface="Arial"/>
                <a:cs typeface="Arial"/>
              </a:rPr>
              <a:t>1</a:t>
            </a:r>
            <a:r>
              <a:rPr sz="2400" spc="-50" dirty="0">
                <a:latin typeface="Arial"/>
                <a:cs typeface="Arial"/>
              </a:rPr>
              <a:t> </a:t>
            </a:r>
            <a:r>
              <a:rPr sz="2400" spc="-130" dirty="0">
                <a:latin typeface="Arial"/>
                <a:cs typeface="Arial"/>
              </a:rPr>
              <a:t>teraPascal</a:t>
            </a:r>
            <a:r>
              <a:rPr sz="2400" spc="-35" dirty="0">
                <a:latin typeface="Arial"/>
                <a:cs typeface="Arial"/>
              </a:rPr>
              <a:t> </a:t>
            </a:r>
            <a:r>
              <a:rPr sz="2400" dirty="0">
                <a:latin typeface="Arial"/>
                <a:cs typeface="Arial"/>
              </a:rPr>
              <a:t>but</a:t>
            </a:r>
            <a:r>
              <a:rPr sz="2400" spc="-40" dirty="0">
                <a:latin typeface="Arial"/>
                <a:cs typeface="Arial"/>
              </a:rPr>
              <a:t> </a:t>
            </a:r>
            <a:r>
              <a:rPr sz="2400" spc="-125" dirty="0">
                <a:latin typeface="Arial"/>
                <a:cs typeface="Arial"/>
              </a:rPr>
              <a:t>this</a:t>
            </a:r>
            <a:r>
              <a:rPr sz="2400" spc="-35" dirty="0">
                <a:latin typeface="Arial"/>
                <a:cs typeface="Arial"/>
              </a:rPr>
              <a:t> </a:t>
            </a:r>
            <a:r>
              <a:rPr sz="2400" spc="-70" dirty="0">
                <a:latin typeface="Arial"/>
                <a:cs typeface="Arial"/>
              </a:rPr>
              <a:t>value</a:t>
            </a:r>
            <a:r>
              <a:rPr sz="2400" spc="-45" dirty="0">
                <a:latin typeface="Arial"/>
                <a:cs typeface="Arial"/>
              </a:rPr>
              <a:t> </a:t>
            </a:r>
            <a:r>
              <a:rPr sz="2400" spc="-50" dirty="0">
                <a:latin typeface="Arial"/>
                <a:cs typeface="Arial"/>
              </a:rPr>
              <a:t>is </a:t>
            </a:r>
            <a:r>
              <a:rPr sz="2400" spc="-65" dirty="0">
                <a:latin typeface="Arial"/>
                <a:cs typeface="Arial"/>
              </a:rPr>
              <a:t>highly 	</a:t>
            </a:r>
            <a:r>
              <a:rPr sz="2400" spc="-55" dirty="0">
                <a:latin typeface="Arial"/>
                <a:cs typeface="Arial"/>
              </a:rPr>
              <a:t>disputed</a:t>
            </a:r>
            <a:r>
              <a:rPr sz="2400" dirty="0">
                <a:latin typeface="Arial"/>
                <a:cs typeface="Arial"/>
              </a:rPr>
              <a:t> and</a:t>
            </a:r>
            <a:r>
              <a:rPr sz="2400" spc="10" dirty="0">
                <a:latin typeface="Arial"/>
                <a:cs typeface="Arial"/>
              </a:rPr>
              <a:t> </a:t>
            </a:r>
            <a:r>
              <a:rPr sz="2400" dirty="0">
                <a:latin typeface="Arial"/>
                <a:cs typeface="Arial"/>
              </a:rPr>
              <a:t>a</a:t>
            </a:r>
            <a:r>
              <a:rPr sz="2400" spc="10" dirty="0">
                <a:latin typeface="Arial"/>
                <a:cs typeface="Arial"/>
              </a:rPr>
              <a:t> </a:t>
            </a:r>
            <a:r>
              <a:rPr sz="2400" spc="-30" dirty="0">
                <a:latin typeface="Arial"/>
                <a:cs typeface="Arial"/>
              </a:rPr>
              <a:t>value</a:t>
            </a:r>
            <a:r>
              <a:rPr sz="2400" spc="10" dirty="0">
                <a:latin typeface="Arial"/>
                <a:cs typeface="Arial"/>
              </a:rPr>
              <a:t> </a:t>
            </a:r>
            <a:r>
              <a:rPr sz="2400" dirty="0">
                <a:latin typeface="Arial"/>
                <a:cs typeface="Arial"/>
              </a:rPr>
              <a:t>as</a:t>
            </a:r>
            <a:r>
              <a:rPr sz="2400" spc="20" dirty="0">
                <a:latin typeface="Arial"/>
                <a:cs typeface="Arial"/>
              </a:rPr>
              <a:t> </a:t>
            </a:r>
            <a:r>
              <a:rPr sz="2400" spc="-30" dirty="0">
                <a:solidFill>
                  <a:srgbClr val="FF0000"/>
                </a:solidFill>
                <a:latin typeface="Arial"/>
                <a:cs typeface="Arial"/>
              </a:rPr>
              <a:t>high</a:t>
            </a:r>
            <a:r>
              <a:rPr sz="2400" spc="15" dirty="0">
                <a:solidFill>
                  <a:srgbClr val="FF0000"/>
                </a:solidFill>
                <a:latin typeface="Arial"/>
                <a:cs typeface="Arial"/>
              </a:rPr>
              <a:t> </a:t>
            </a:r>
            <a:r>
              <a:rPr sz="2400" dirty="0">
                <a:latin typeface="Arial"/>
                <a:cs typeface="Arial"/>
              </a:rPr>
              <a:t>as</a:t>
            </a:r>
            <a:r>
              <a:rPr sz="2400" spc="20" dirty="0">
                <a:latin typeface="Arial"/>
                <a:cs typeface="Arial"/>
              </a:rPr>
              <a:t> </a:t>
            </a:r>
            <a:r>
              <a:rPr sz="2400" dirty="0">
                <a:latin typeface="Arial"/>
                <a:cs typeface="Arial"/>
              </a:rPr>
              <a:t>1.8</a:t>
            </a:r>
            <a:r>
              <a:rPr sz="2400" spc="10" dirty="0">
                <a:latin typeface="Arial"/>
                <a:cs typeface="Arial"/>
              </a:rPr>
              <a:t> </a:t>
            </a:r>
            <a:r>
              <a:rPr sz="2400" spc="-120" dirty="0">
                <a:latin typeface="Arial"/>
                <a:cs typeface="Arial"/>
              </a:rPr>
              <a:t>TPa(tera</a:t>
            </a:r>
            <a:r>
              <a:rPr sz="2400" spc="20" dirty="0">
                <a:latin typeface="Arial"/>
                <a:cs typeface="Arial"/>
              </a:rPr>
              <a:t> </a:t>
            </a:r>
            <a:r>
              <a:rPr sz="2400" spc="-150" dirty="0">
                <a:latin typeface="Arial"/>
                <a:cs typeface="Arial"/>
              </a:rPr>
              <a:t>Pascal).</a:t>
            </a:r>
            <a:r>
              <a:rPr sz="2400" spc="15" dirty="0">
                <a:latin typeface="Arial"/>
                <a:cs typeface="Arial"/>
              </a:rPr>
              <a:t> </a:t>
            </a:r>
            <a:r>
              <a:rPr sz="2400" spc="-170" dirty="0">
                <a:latin typeface="Arial"/>
                <a:cs typeface="Arial"/>
              </a:rPr>
              <a:t>Young 	</a:t>
            </a:r>
            <a:r>
              <a:rPr sz="2400" spc="-155" dirty="0">
                <a:latin typeface="Arial"/>
                <a:cs typeface="Arial"/>
              </a:rPr>
              <a:t>modulus</a:t>
            </a:r>
            <a:r>
              <a:rPr sz="2400" spc="45" dirty="0">
                <a:latin typeface="Arial"/>
                <a:cs typeface="Arial"/>
              </a:rPr>
              <a:t> </a:t>
            </a:r>
            <a:r>
              <a:rPr sz="2400" dirty="0">
                <a:latin typeface="Arial"/>
                <a:cs typeface="Arial"/>
              </a:rPr>
              <a:t>depend</a:t>
            </a:r>
            <a:r>
              <a:rPr sz="2400" spc="35" dirty="0">
                <a:latin typeface="Arial"/>
                <a:cs typeface="Arial"/>
              </a:rPr>
              <a:t> </a:t>
            </a:r>
            <a:r>
              <a:rPr sz="2400" dirty="0">
                <a:latin typeface="Arial"/>
                <a:cs typeface="Arial"/>
              </a:rPr>
              <a:t>on</a:t>
            </a:r>
            <a:r>
              <a:rPr sz="2400" spc="45" dirty="0">
                <a:latin typeface="Arial"/>
                <a:cs typeface="Arial"/>
              </a:rPr>
              <a:t> </a:t>
            </a:r>
            <a:r>
              <a:rPr sz="2400" spc="-25" dirty="0">
                <a:solidFill>
                  <a:srgbClr val="FF0000"/>
                </a:solidFill>
                <a:latin typeface="Arial"/>
                <a:cs typeface="Arial"/>
              </a:rPr>
              <a:t>size</a:t>
            </a:r>
            <a:r>
              <a:rPr sz="2400" spc="40" dirty="0">
                <a:solidFill>
                  <a:srgbClr val="FF0000"/>
                </a:solidFill>
                <a:latin typeface="Arial"/>
                <a:cs typeface="Arial"/>
              </a:rPr>
              <a:t> </a:t>
            </a:r>
            <a:r>
              <a:rPr sz="2400" dirty="0">
                <a:solidFill>
                  <a:srgbClr val="FF0000"/>
                </a:solidFill>
                <a:latin typeface="Arial"/>
                <a:cs typeface="Arial"/>
              </a:rPr>
              <a:t>and</a:t>
            </a:r>
            <a:r>
              <a:rPr sz="2400" spc="35" dirty="0">
                <a:solidFill>
                  <a:srgbClr val="FF0000"/>
                </a:solidFill>
                <a:latin typeface="Arial"/>
                <a:cs typeface="Arial"/>
              </a:rPr>
              <a:t> </a:t>
            </a:r>
            <a:r>
              <a:rPr sz="2400" dirty="0">
                <a:solidFill>
                  <a:srgbClr val="FF0000"/>
                </a:solidFill>
                <a:latin typeface="Arial"/>
                <a:cs typeface="Arial"/>
              </a:rPr>
              <a:t>chirality</a:t>
            </a:r>
            <a:r>
              <a:rPr sz="2400" spc="35" dirty="0">
                <a:solidFill>
                  <a:srgbClr val="FF0000"/>
                </a:solidFill>
                <a:latin typeface="Arial"/>
                <a:cs typeface="Arial"/>
              </a:rPr>
              <a:t> </a:t>
            </a:r>
            <a:r>
              <a:rPr sz="2400" dirty="0">
                <a:latin typeface="Arial"/>
                <a:cs typeface="Arial"/>
              </a:rPr>
              <a:t>of</a:t>
            </a:r>
            <a:r>
              <a:rPr sz="2400" spc="85" dirty="0">
                <a:latin typeface="Arial"/>
                <a:cs typeface="Arial"/>
              </a:rPr>
              <a:t> </a:t>
            </a:r>
            <a:r>
              <a:rPr sz="2400" spc="-60" dirty="0">
                <a:latin typeface="Arial"/>
                <a:cs typeface="Arial"/>
              </a:rPr>
              <a:t>single</a:t>
            </a:r>
            <a:r>
              <a:rPr sz="2400" spc="40" dirty="0">
                <a:latin typeface="Arial"/>
                <a:cs typeface="Arial"/>
              </a:rPr>
              <a:t> </a:t>
            </a:r>
            <a:r>
              <a:rPr sz="2400" dirty="0">
                <a:latin typeface="Arial"/>
                <a:cs typeface="Arial"/>
              </a:rPr>
              <a:t>walled</a:t>
            </a:r>
            <a:r>
              <a:rPr sz="2400" spc="35" dirty="0">
                <a:latin typeface="Arial"/>
                <a:cs typeface="Arial"/>
              </a:rPr>
              <a:t> </a:t>
            </a:r>
            <a:r>
              <a:rPr sz="2400" spc="-90" dirty="0">
                <a:latin typeface="Arial"/>
                <a:cs typeface="Arial"/>
              </a:rPr>
              <a:t>nano 	</a:t>
            </a:r>
            <a:r>
              <a:rPr sz="2400" spc="-10" dirty="0">
                <a:latin typeface="Arial"/>
                <a:cs typeface="Arial"/>
              </a:rPr>
              <a:t>tube.</a:t>
            </a:r>
            <a:endParaRPr sz="24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0329" y="995552"/>
            <a:ext cx="7507312" cy="354838"/>
          </a:xfrm>
          <a:prstGeom prst="rect">
            <a:avLst/>
          </a:prstGeom>
        </p:spPr>
      </p:pic>
      <p:sp>
        <p:nvSpPr>
          <p:cNvPr id="3" name="object 3"/>
          <p:cNvSpPr txBox="1"/>
          <p:nvPr/>
        </p:nvSpPr>
        <p:spPr>
          <a:xfrm>
            <a:off x="535940" y="1618310"/>
            <a:ext cx="8073390" cy="3683000"/>
          </a:xfrm>
          <a:prstGeom prst="rect">
            <a:avLst/>
          </a:prstGeom>
        </p:spPr>
        <p:txBody>
          <a:bodyPr vert="horz" wrap="square" lIns="0" tIns="12700" rIns="0" bIns="0" rtlCol="0">
            <a:spAutoFit/>
          </a:bodyPr>
          <a:lstStyle/>
          <a:p>
            <a:pPr marL="283210" marR="5080" indent="-271145" algn="just">
              <a:lnSpc>
                <a:spcPct val="100000"/>
              </a:lnSpc>
              <a:spcBef>
                <a:spcPts val="100"/>
              </a:spcBef>
              <a:buClr>
                <a:srgbClr val="ACC2C8"/>
              </a:buClr>
              <a:buChar char="•"/>
              <a:tabLst>
                <a:tab pos="285115" algn="l"/>
              </a:tabLst>
            </a:pPr>
            <a:r>
              <a:rPr sz="2400" spc="-405" dirty="0">
                <a:latin typeface="Arial"/>
                <a:cs typeface="Arial"/>
              </a:rPr>
              <a:t>CNTs</a:t>
            </a:r>
            <a:r>
              <a:rPr sz="2400" spc="235" dirty="0">
                <a:latin typeface="Arial"/>
                <a:cs typeface="Arial"/>
              </a:rPr>
              <a:t> </a:t>
            </a:r>
            <a:r>
              <a:rPr sz="2400" spc="-160" dirty="0">
                <a:latin typeface="Arial"/>
                <a:cs typeface="Arial"/>
              </a:rPr>
              <a:t>have</a:t>
            </a:r>
            <a:r>
              <a:rPr sz="2400" spc="-5" dirty="0">
                <a:latin typeface="Arial"/>
                <a:cs typeface="Arial"/>
              </a:rPr>
              <a:t> </a:t>
            </a:r>
            <a:r>
              <a:rPr sz="2400" spc="-130" dirty="0">
                <a:latin typeface="Arial"/>
                <a:cs typeface="Arial"/>
              </a:rPr>
              <a:t>been</a:t>
            </a:r>
            <a:r>
              <a:rPr sz="2400" spc="-35" dirty="0">
                <a:latin typeface="Arial"/>
                <a:cs typeface="Arial"/>
              </a:rPr>
              <a:t> </a:t>
            </a:r>
            <a:r>
              <a:rPr sz="2400" spc="-295" dirty="0">
                <a:latin typeface="Arial"/>
                <a:cs typeface="Arial"/>
              </a:rPr>
              <a:t>shown</a:t>
            </a:r>
            <a:r>
              <a:rPr sz="2400" spc="130" dirty="0">
                <a:latin typeface="Arial"/>
                <a:cs typeface="Arial"/>
              </a:rPr>
              <a:t> </a:t>
            </a:r>
            <a:r>
              <a:rPr sz="2400" dirty="0">
                <a:latin typeface="Arial"/>
                <a:cs typeface="Arial"/>
              </a:rPr>
              <a:t>to</a:t>
            </a:r>
            <a:r>
              <a:rPr sz="2400" spc="-165" dirty="0">
                <a:latin typeface="Arial"/>
                <a:cs typeface="Arial"/>
              </a:rPr>
              <a:t> </a:t>
            </a:r>
            <a:r>
              <a:rPr sz="2400" spc="-60" dirty="0">
                <a:latin typeface="Arial"/>
                <a:cs typeface="Arial"/>
              </a:rPr>
              <a:t>exhibit</a:t>
            </a:r>
            <a:r>
              <a:rPr sz="2400" spc="-15" dirty="0">
                <a:latin typeface="Arial"/>
                <a:cs typeface="Arial"/>
              </a:rPr>
              <a:t> </a:t>
            </a:r>
            <a:r>
              <a:rPr sz="2400" spc="-150" dirty="0">
                <a:solidFill>
                  <a:srgbClr val="FF0000"/>
                </a:solidFill>
                <a:latin typeface="Arial"/>
                <a:cs typeface="Arial"/>
              </a:rPr>
              <a:t>superconductivity</a:t>
            </a:r>
            <a:r>
              <a:rPr sz="2400" spc="25" dirty="0">
                <a:solidFill>
                  <a:srgbClr val="FF0000"/>
                </a:solidFill>
                <a:latin typeface="Arial"/>
                <a:cs typeface="Arial"/>
              </a:rPr>
              <a:t> </a:t>
            </a:r>
            <a:r>
              <a:rPr sz="2400" spc="-85" dirty="0">
                <a:latin typeface="Arial"/>
                <a:cs typeface="Arial"/>
              </a:rPr>
              <a:t>below</a:t>
            </a:r>
            <a:r>
              <a:rPr sz="2400" spc="30" dirty="0">
                <a:latin typeface="Arial"/>
                <a:cs typeface="Arial"/>
              </a:rPr>
              <a:t> </a:t>
            </a:r>
            <a:r>
              <a:rPr sz="2400" spc="-10" dirty="0">
                <a:latin typeface="Arial"/>
                <a:cs typeface="Arial"/>
              </a:rPr>
              <a:t>20</a:t>
            </a:r>
            <a:r>
              <a:rPr sz="2400" spc="-10" dirty="0">
                <a:latin typeface="Symbol"/>
                <a:cs typeface="Symbol"/>
              </a:rPr>
              <a:t></a:t>
            </a:r>
            <a:r>
              <a:rPr sz="2400" spc="-10" dirty="0">
                <a:latin typeface="Arial"/>
                <a:cs typeface="Arial"/>
              </a:rPr>
              <a:t>K. 	</a:t>
            </a:r>
            <a:r>
              <a:rPr sz="2400" spc="-25" dirty="0">
                <a:latin typeface="Arial"/>
                <a:cs typeface="Arial"/>
              </a:rPr>
              <a:t>Preliminary</a:t>
            </a:r>
            <a:r>
              <a:rPr sz="2400" spc="155" dirty="0">
                <a:latin typeface="Arial"/>
                <a:cs typeface="Arial"/>
              </a:rPr>
              <a:t> </a:t>
            </a:r>
            <a:r>
              <a:rPr sz="2400" spc="-50" dirty="0">
                <a:latin typeface="Arial"/>
                <a:cs typeface="Arial"/>
              </a:rPr>
              <a:t>experiments</a:t>
            </a:r>
            <a:r>
              <a:rPr sz="2400" spc="160" dirty="0">
                <a:latin typeface="Arial"/>
                <a:cs typeface="Arial"/>
              </a:rPr>
              <a:t> </a:t>
            </a:r>
            <a:r>
              <a:rPr sz="2400" dirty="0">
                <a:latin typeface="Arial"/>
                <a:cs typeface="Arial"/>
              </a:rPr>
              <a:t>and</a:t>
            </a:r>
            <a:r>
              <a:rPr sz="2400" spc="160" dirty="0">
                <a:latin typeface="Arial"/>
                <a:cs typeface="Arial"/>
              </a:rPr>
              <a:t> </a:t>
            </a:r>
            <a:r>
              <a:rPr sz="2400" spc="-45" dirty="0">
                <a:latin typeface="Arial"/>
                <a:cs typeface="Arial"/>
              </a:rPr>
              <a:t>simulation</a:t>
            </a:r>
            <a:r>
              <a:rPr sz="2400" spc="160" dirty="0">
                <a:latin typeface="Arial"/>
                <a:cs typeface="Arial"/>
              </a:rPr>
              <a:t> </a:t>
            </a:r>
            <a:r>
              <a:rPr sz="2400" spc="-20" dirty="0">
                <a:latin typeface="Arial"/>
                <a:cs typeface="Arial"/>
              </a:rPr>
              <a:t>studies</a:t>
            </a:r>
            <a:r>
              <a:rPr sz="2400" spc="165" dirty="0">
                <a:latin typeface="Arial"/>
                <a:cs typeface="Arial"/>
              </a:rPr>
              <a:t> </a:t>
            </a:r>
            <a:r>
              <a:rPr sz="2400" dirty="0">
                <a:latin typeface="Arial"/>
                <a:cs typeface="Arial"/>
              </a:rPr>
              <a:t>on</a:t>
            </a:r>
            <a:r>
              <a:rPr sz="2400" spc="160" dirty="0">
                <a:latin typeface="Arial"/>
                <a:cs typeface="Arial"/>
              </a:rPr>
              <a:t> </a:t>
            </a:r>
            <a:r>
              <a:rPr sz="2400" spc="-90" dirty="0">
                <a:latin typeface="Arial"/>
                <a:cs typeface="Arial"/>
              </a:rPr>
              <a:t>thermal 	</a:t>
            </a:r>
            <a:r>
              <a:rPr sz="2400" dirty="0">
                <a:latin typeface="Arial"/>
                <a:cs typeface="Arial"/>
              </a:rPr>
              <a:t>property</a:t>
            </a:r>
            <a:r>
              <a:rPr sz="2400" spc="375" dirty="0">
                <a:latin typeface="Arial"/>
                <a:cs typeface="Arial"/>
              </a:rPr>
              <a:t> </a:t>
            </a:r>
            <a:r>
              <a:rPr sz="2400" dirty="0">
                <a:latin typeface="Arial"/>
                <a:cs typeface="Arial"/>
              </a:rPr>
              <a:t>of</a:t>
            </a:r>
            <a:r>
              <a:rPr sz="2400" spc="430" dirty="0">
                <a:latin typeface="Arial"/>
                <a:cs typeface="Arial"/>
              </a:rPr>
              <a:t> </a:t>
            </a:r>
            <a:r>
              <a:rPr sz="2400" spc="-280" dirty="0">
                <a:latin typeface="Arial"/>
                <a:cs typeface="Arial"/>
              </a:rPr>
              <a:t>CNT</a:t>
            </a:r>
            <a:r>
              <a:rPr sz="2400" spc="380" dirty="0">
                <a:latin typeface="Arial"/>
                <a:cs typeface="Arial"/>
              </a:rPr>
              <a:t> </a:t>
            </a:r>
            <a:r>
              <a:rPr sz="2400" spc="-270" dirty="0">
                <a:latin typeface="Arial"/>
                <a:cs typeface="Arial"/>
              </a:rPr>
              <a:t>show</a:t>
            </a:r>
            <a:r>
              <a:rPr sz="2400" spc="365" dirty="0">
                <a:latin typeface="Arial"/>
                <a:cs typeface="Arial"/>
              </a:rPr>
              <a:t> </a:t>
            </a:r>
            <a:r>
              <a:rPr sz="2400" dirty="0">
                <a:latin typeface="Arial"/>
                <a:cs typeface="Arial"/>
              </a:rPr>
              <a:t>very</a:t>
            </a:r>
            <a:r>
              <a:rPr sz="2400" spc="380" dirty="0">
                <a:latin typeface="Arial"/>
                <a:cs typeface="Arial"/>
              </a:rPr>
              <a:t> </a:t>
            </a:r>
            <a:r>
              <a:rPr sz="2400" dirty="0">
                <a:solidFill>
                  <a:srgbClr val="FF0000"/>
                </a:solidFill>
                <a:latin typeface="Arial"/>
                <a:cs typeface="Arial"/>
              </a:rPr>
              <a:t>high</a:t>
            </a:r>
            <a:r>
              <a:rPr sz="2400" spc="375" dirty="0">
                <a:solidFill>
                  <a:srgbClr val="FF0000"/>
                </a:solidFill>
                <a:latin typeface="Arial"/>
                <a:cs typeface="Arial"/>
              </a:rPr>
              <a:t> </a:t>
            </a:r>
            <a:r>
              <a:rPr sz="2400" dirty="0">
                <a:solidFill>
                  <a:srgbClr val="FF0000"/>
                </a:solidFill>
                <a:latin typeface="Arial"/>
                <a:cs typeface="Arial"/>
              </a:rPr>
              <a:t>thermal</a:t>
            </a:r>
            <a:r>
              <a:rPr sz="2400" spc="380" dirty="0">
                <a:solidFill>
                  <a:srgbClr val="FF0000"/>
                </a:solidFill>
                <a:latin typeface="Arial"/>
                <a:cs typeface="Arial"/>
              </a:rPr>
              <a:t> </a:t>
            </a:r>
            <a:r>
              <a:rPr sz="2400" spc="-80" dirty="0">
                <a:solidFill>
                  <a:srgbClr val="FF0000"/>
                </a:solidFill>
                <a:latin typeface="Arial"/>
                <a:cs typeface="Arial"/>
              </a:rPr>
              <a:t>conductivity</a:t>
            </a:r>
            <a:r>
              <a:rPr sz="2400" spc="-80" dirty="0">
                <a:latin typeface="Arial"/>
                <a:cs typeface="Arial"/>
              </a:rPr>
              <a:t>.</a:t>
            </a:r>
            <a:r>
              <a:rPr sz="2400" spc="365" dirty="0">
                <a:latin typeface="Arial"/>
                <a:cs typeface="Arial"/>
              </a:rPr>
              <a:t> </a:t>
            </a:r>
            <a:r>
              <a:rPr sz="2400" dirty="0">
                <a:latin typeface="Arial"/>
                <a:cs typeface="Arial"/>
              </a:rPr>
              <a:t>It</a:t>
            </a:r>
            <a:r>
              <a:rPr sz="2400" spc="375" dirty="0">
                <a:latin typeface="Arial"/>
                <a:cs typeface="Arial"/>
              </a:rPr>
              <a:t> </a:t>
            </a:r>
            <a:r>
              <a:rPr sz="2400" spc="-25" dirty="0">
                <a:latin typeface="Arial"/>
                <a:cs typeface="Arial"/>
              </a:rPr>
              <a:t>is 	</a:t>
            </a:r>
            <a:r>
              <a:rPr sz="2400" dirty="0">
                <a:latin typeface="Arial"/>
                <a:cs typeface="Arial"/>
              </a:rPr>
              <a:t>expected</a:t>
            </a:r>
            <a:r>
              <a:rPr sz="2400" spc="520" dirty="0">
                <a:latin typeface="Arial"/>
                <a:cs typeface="Arial"/>
              </a:rPr>
              <a:t> </a:t>
            </a:r>
            <a:r>
              <a:rPr sz="2400" dirty="0">
                <a:latin typeface="Arial"/>
                <a:cs typeface="Arial"/>
              </a:rPr>
              <a:t>therefore</a:t>
            </a:r>
            <a:r>
              <a:rPr sz="2400" spc="525" dirty="0">
                <a:latin typeface="Arial"/>
                <a:cs typeface="Arial"/>
              </a:rPr>
              <a:t> </a:t>
            </a:r>
            <a:r>
              <a:rPr sz="2400" dirty="0">
                <a:latin typeface="Arial"/>
                <a:cs typeface="Arial"/>
              </a:rPr>
              <a:t>nanotube</a:t>
            </a:r>
            <a:r>
              <a:rPr sz="2400" spc="520" dirty="0">
                <a:latin typeface="Arial"/>
                <a:cs typeface="Arial"/>
              </a:rPr>
              <a:t> </a:t>
            </a:r>
            <a:r>
              <a:rPr sz="2400" spc="-20" dirty="0">
                <a:solidFill>
                  <a:srgbClr val="FF0000"/>
                </a:solidFill>
                <a:latin typeface="Arial"/>
                <a:cs typeface="Arial"/>
              </a:rPr>
              <a:t>reinforcement</a:t>
            </a:r>
            <a:r>
              <a:rPr sz="2400" spc="525" dirty="0">
                <a:solidFill>
                  <a:srgbClr val="FF0000"/>
                </a:solidFill>
                <a:latin typeface="Arial"/>
                <a:cs typeface="Arial"/>
              </a:rPr>
              <a:t> </a:t>
            </a:r>
            <a:r>
              <a:rPr sz="2400" dirty="0">
                <a:latin typeface="Arial"/>
                <a:cs typeface="Arial"/>
              </a:rPr>
              <a:t>in</a:t>
            </a:r>
            <a:r>
              <a:rPr sz="2400" spc="515" dirty="0">
                <a:latin typeface="Arial"/>
                <a:cs typeface="Arial"/>
              </a:rPr>
              <a:t> </a:t>
            </a:r>
            <a:r>
              <a:rPr sz="2400" spc="-85" dirty="0">
                <a:latin typeface="Arial"/>
                <a:cs typeface="Arial"/>
              </a:rPr>
              <a:t>polymeric 	</a:t>
            </a:r>
            <a:r>
              <a:rPr sz="2400" spc="-120" dirty="0">
                <a:latin typeface="Arial"/>
                <a:cs typeface="Arial"/>
              </a:rPr>
              <a:t>materials</a:t>
            </a:r>
            <a:r>
              <a:rPr sz="2400" spc="-25" dirty="0">
                <a:latin typeface="Arial"/>
                <a:cs typeface="Arial"/>
              </a:rPr>
              <a:t> </a:t>
            </a:r>
            <a:r>
              <a:rPr sz="2400" spc="-150" dirty="0">
                <a:latin typeface="Arial"/>
                <a:cs typeface="Arial"/>
              </a:rPr>
              <a:t>may</a:t>
            </a:r>
            <a:r>
              <a:rPr sz="2400" spc="-10" dirty="0">
                <a:latin typeface="Arial"/>
                <a:cs typeface="Arial"/>
              </a:rPr>
              <a:t> </a:t>
            </a:r>
            <a:r>
              <a:rPr sz="2400" spc="-145" dirty="0">
                <a:latin typeface="Arial"/>
                <a:cs typeface="Arial"/>
              </a:rPr>
              <a:t>also</a:t>
            </a:r>
            <a:r>
              <a:rPr sz="2400" spc="-20" dirty="0">
                <a:latin typeface="Arial"/>
                <a:cs typeface="Arial"/>
              </a:rPr>
              <a:t> </a:t>
            </a:r>
            <a:r>
              <a:rPr sz="2400" spc="-90" dirty="0">
                <a:latin typeface="Arial"/>
                <a:cs typeface="Arial"/>
              </a:rPr>
              <a:t>significantly</a:t>
            </a:r>
            <a:r>
              <a:rPr sz="2400" spc="-15" dirty="0">
                <a:latin typeface="Arial"/>
                <a:cs typeface="Arial"/>
              </a:rPr>
              <a:t> </a:t>
            </a:r>
            <a:r>
              <a:rPr sz="2400" spc="-145" dirty="0">
                <a:latin typeface="Arial"/>
                <a:cs typeface="Arial"/>
              </a:rPr>
              <a:t>improve</a:t>
            </a:r>
            <a:r>
              <a:rPr sz="2400" spc="-20" dirty="0">
                <a:latin typeface="Arial"/>
                <a:cs typeface="Arial"/>
              </a:rPr>
              <a:t> </a:t>
            </a:r>
            <a:r>
              <a:rPr sz="2400" spc="-155" dirty="0">
                <a:latin typeface="Arial"/>
                <a:cs typeface="Arial"/>
              </a:rPr>
              <a:t>the</a:t>
            </a:r>
            <a:r>
              <a:rPr sz="2400" spc="-10" dirty="0">
                <a:latin typeface="Arial"/>
                <a:cs typeface="Arial"/>
              </a:rPr>
              <a:t> </a:t>
            </a:r>
            <a:r>
              <a:rPr sz="2400" spc="-120" dirty="0">
                <a:solidFill>
                  <a:srgbClr val="FF0000"/>
                </a:solidFill>
                <a:latin typeface="Arial"/>
                <a:cs typeface="Arial"/>
              </a:rPr>
              <a:t>thermal</a:t>
            </a:r>
            <a:r>
              <a:rPr sz="2400" spc="-5" dirty="0">
                <a:solidFill>
                  <a:srgbClr val="FF0000"/>
                </a:solidFill>
                <a:latin typeface="Arial"/>
                <a:cs typeface="Arial"/>
              </a:rPr>
              <a:t> </a:t>
            </a:r>
            <a:r>
              <a:rPr sz="2400" spc="-95" dirty="0">
                <a:solidFill>
                  <a:srgbClr val="FF0000"/>
                </a:solidFill>
                <a:latin typeface="Arial"/>
                <a:cs typeface="Arial"/>
              </a:rPr>
              <a:t>and</a:t>
            </a:r>
            <a:r>
              <a:rPr sz="2400" spc="-30" dirty="0">
                <a:solidFill>
                  <a:srgbClr val="FF0000"/>
                </a:solidFill>
                <a:latin typeface="Arial"/>
                <a:cs typeface="Arial"/>
              </a:rPr>
              <a:t> </a:t>
            </a:r>
            <a:r>
              <a:rPr sz="2400" spc="-110" dirty="0">
                <a:solidFill>
                  <a:srgbClr val="FF0000"/>
                </a:solidFill>
                <a:latin typeface="Arial"/>
                <a:cs typeface="Arial"/>
              </a:rPr>
              <a:t>thermo 	</a:t>
            </a:r>
            <a:r>
              <a:rPr sz="2400" spc="-155" dirty="0">
                <a:solidFill>
                  <a:srgbClr val="FF0000"/>
                </a:solidFill>
                <a:latin typeface="Arial"/>
                <a:cs typeface="Arial"/>
              </a:rPr>
              <a:t>mechanical</a:t>
            </a:r>
            <a:r>
              <a:rPr sz="2400" spc="-15" dirty="0">
                <a:solidFill>
                  <a:srgbClr val="FF0000"/>
                </a:solidFill>
                <a:latin typeface="Arial"/>
                <a:cs typeface="Arial"/>
              </a:rPr>
              <a:t> </a:t>
            </a:r>
            <a:r>
              <a:rPr sz="2400" spc="-75" dirty="0">
                <a:solidFill>
                  <a:srgbClr val="FF0000"/>
                </a:solidFill>
                <a:latin typeface="Arial"/>
                <a:cs typeface="Arial"/>
              </a:rPr>
              <a:t>properties</a:t>
            </a:r>
            <a:r>
              <a:rPr sz="2400" spc="-25" dirty="0">
                <a:solidFill>
                  <a:srgbClr val="FF0000"/>
                </a:solidFill>
                <a:latin typeface="Arial"/>
                <a:cs typeface="Arial"/>
              </a:rPr>
              <a:t> </a:t>
            </a:r>
            <a:r>
              <a:rPr sz="2400" dirty="0">
                <a:latin typeface="Arial"/>
                <a:cs typeface="Arial"/>
              </a:rPr>
              <a:t>of</a:t>
            </a:r>
            <a:r>
              <a:rPr sz="2400" spc="110" dirty="0">
                <a:latin typeface="Arial"/>
                <a:cs typeface="Arial"/>
              </a:rPr>
              <a:t> </a:t>
            </a:r>
            <a:r>
              <a:rPr sz="2400" spc="-185" dirty="0">
                <a:latin typeface="Arial"/>
                <a:cs typeface="Arial"/>
              </a:rPr>
              <a:t>composites.</a:t>
            </a:r>
            <a:r>
              <a:rPr sz="2400" spc="45" dirty="0">
                <a:latin typeface="Arial"/>
                <a:cs typeface="Arial"/>
              </a:rPr>
              <a:t> </a:t>
            </a:r>
            <a:r>
              <a:rPr sz="2400" spc="-355" dirty="0">
                <a:latin typeface="Arial"/>
                <a:cs typeface="Arial"/>
              </a:rPr>
              <a:t>CNTs</a:t>
            </a:r>
            <a:r>
              <a:rPr sz="2400" spc="190" dirty="0">
                <a:latin typeface="Arial"/>
                <a:cs typeface="Arial"/>
              </a:rPr>
              <a:t> </a:t>
            </a:r>
            <a:r>
              <a:rPr sz="2400" spc="-110" dirty="0">
                <a:latin typeface="Arial"/>
                <a:cs typeface="Arial"/>
              </a:rPr>
              <a:t>represent</a:t>
            </a:r>
            <a:r>
              <a:rPr sz="2400" spc="50" dirty="0">
                <a:latin typeface="Arial"/>
                <a:cs typeface="Arial"/>
              </a:rPr>
              <a:t> </a:t>
            </a:r>
            <a:r>
              <a:rPr sz="2400" spc="-10" dirty="0">
                <a:latin typeface="Arial"/>
                <a:cs typeface="Arial"/>
              </a:rPr>
              <a:t>very</a:t>
            </a:r>
            <a:r>
              <a:rPr sz="2400" spc="50" dirty="0">
                <a:latin typeface="Arial"/>
                <a:cs typeface="Arial"/>
              </a:rPr>
              <a:t> </a:t>
            </a:r>
            <a:r>
              <a:rPr sz="2400" spc="-35" dirty="0">
                <a:solidFill>
                  <a:srgbClr val="FF0000"/>
                </a:solidFill>
                <a:latin typeface="Arial"/>
                <a:cs typeface="Arial"/>
              </a:rPr>
              <a:t>high 	</a:t>
            </a:r>
            <a:r>
              <a:rPr sz="2400" spc="-135" dirty="0">
                <a:solidFill>
                  <a:srgbClr val="FF0000"/>
                </a:solidFill>
                <a:latin typeface="Arial"/>
                <a:cs typeface="Arial"/>
              </a:rPr>
              <a:t>aspect</a:t>
            </a:r>
            <a:r>
              <a:rPr sz="2400" spc="-35" dirty="0">
                <a:solidFill>
                  <a:srgbClr val="FF0000"/>
                </a:solidFill>
                <a:latin typeface="Arial"/>
                <a:cs typeface="Arial"/>
              </a:rPr>
              <a:t> </a:t>
            </a:r>
            <a:r>
              <a:rPr sz="2400" spc="-30" dirty="0">
                <a:solidFill>
                  <a:srgbClr val="FF0000"/>
                </a:solidFill>
                <a:latin typeface="Arial"/>
                <a:cs typeface="Arial"/>
              </a:rPr>
              <a:t>ratio</a:t>
            </a:r>
            <a:r>
              <a:rPr sz="2400" spc="-30" dirty="0">
                <a:latin typeface="Arial"/>
                <a:cs typeface="Arial"/>
              </a:rPr>
              <a:t>.</a:t>
            </a:r>
            <a:r>
              <a:rPr sz="2400" spc="-135" dirty="0">
                <a:latin typeface="Arial"/>
                <a:cs typeface="Arial"/>
              </a:rPr>
              <a:t> </a:t>
            </a:r>
            <a:r>
              <a:rPr sz="2400" spc="-300" dirty="0">
                <a:latin typeface="Arial"/>
                <a:cs typeface="Arial"/>
              </a:rPr>
              <a:t>The</a:t>
            </a:r>
            <a:r>
              <a:rPr sz="2400" spc="135" dirty="0">
                <a:latin typeface="Arial"/>
                <a:cs typeface="Arial"/>
              </a:rPr>
              <a:t> </a:t>
            </a:r>
            <a:r>
              <a:rPr sz="2400" spc="-125" dirty="0">
                <a:latin typeface="Arial"/>
                <a:cs typeface="Arial"/>
              </a:rPr>
              <a:t>high</a:t>
            </a:r>
            <a:r>
              <a:rPr sz="2400" spc="-40" dirty="0">
                <a:latin typeface="Arial"/>
                <a:cs typeface="Arial"/>
              </a:rPr>
              <a:t> </a:t>
            </a:r>
            <a:r>
              <a:rPr sz="2400" spc="-135" dirty="0">
                <a:latin typeface="Arial"/>
                <a:cs typeface="Arial"/>
              </a:rPr>
              <a:t>aspect</a:t>
            </a:r>
            <a:r>
              <a:rPr sz="2400" spc="-30" dirty="0">
                <a:latin typeface="Arial"/>
                <a:cs typeface="Arial"/>
              </a:rPr>
              <a:t> </a:t>
            </a:r>
            <a:r>
              <a:rPr sz="2400" dirty="0">
                <a:latin typeface="Arial"/>
                <a:cs typeface="Arial"/>
              </a:rPr>
              <a:t>ratio</a:t>
            </a:r>
            <a:r>
              <a:rPr sz="2400" spc="-165" dirty="0">
                <a:latin typeface="Arial"/>
                <a:cs typeface="Arial"/>
              </a:rPr>
              <a:t> </a:t>
            </a:r>
            <a:r>
              <a:rPr sz="2400" spc="-260" dirty="0">
                <a:latin typeface="Arial"/>
                <a:cs typeface="Arial"/>
              </a:rPr>
              <a:t>means</a:t>
            </a:r>
            <a:r>
              <a:rPr sz="2400" spc="95" dirty="0">
                <a:latin typeface="Arial"/>
                <a:cs typeface="Arial"/>
              </a:rPr>
              <a:t> </a:t>
            </a:r>
            <a:r>
              <a:rPr sz="2400" spc="-30" dirty="0">
                <a:latin typeface="Arial"/>
                <a:cs typeface="Arial"/>
              </a:rPr>
              <a:t>that</a:t>
            </a:r>
            <a:r>
              <a:rPr sz="2400" spc="-50" dirty="0">
                <a:latin typeface="Arial"/>
                <a:cs typeface="Arial"/>
              </a:rPr>
              <a:t> </a:t>
            </a:r>
            <a:r>
              <a:rPr sz="2400" spc="-70" dirty="0">
                <a:solidFill>
                  <a:srgbClr val="FF0000"/>
                </a:solidFill>
                <a:latin typeface="Arial"/>
                <a:cs typeface="Arial"/>
              </a:rPr>
              <a:t>lower</a:t>
            </a:r>
            <a:r>
              <a:rPr sz="2400" spc="-25" dirty="0">
                <a:solidFill>
                  <a:srgbClr val="FF0000"/>
                </a:solidFill>
                <a:latin typeface="Arial"/>
                <a:cs typeface="Arial"/>
              </a:rPr>
              <a:t> </a:t>
            </a:r>
            <a:r>
              <a:rPr sz="2400" spc="-40" dirty="0">
                <a:solidFill>
                  <a:srgbClr val="FF0000"/>
                </a:solidFill>
                <a:latin typeface="Arial"/>
                <a:cs typeface="Arial"/>
              </a:rPr>
              <a:t>loading</a:t>
            </a:r>
            <a:r>
              <a:rPr sz="2400" spc="-25" dirty="0">
                <a:solidFill>
                  <a:srgbClr val="FF0000"/>
                </a:solidFill>
                <a:latin typeface="Arial"/>
                <a:cs typeface="Arial"/>
              </a:rPr>
              <a:t> </a:t>
            </a:r>
            <a:r>
              <a:rPr sz="2400" spc="-25" dirty="0">
                <a:latin typeface="Arial"/>
                <a:cs typeface="Arial"/>
              </a:rPr>
              <a:t>of 	</a:t>
            </a:r>
            <a:r>
              <a:rPr sz="2400" spc="-355" dirty="0">
                <a:latin typeface="Arial"/>
                <a:cs typeface="Arial"/>
              </a:rPr>
              <a:t>CNTs</a:t>
            </a:r>
            <a:r>
              <a:rPr sz="2400" spc="185" dirty="0">
                <a:latin typeface="Arial"/>
                <a:cs typeface="Arial"/>
              </a:rPr>
              <a:t> </a:t>
            </a:r>
            <a:r>
              <a:rPr sz="2400" dirty="0">
                <a:latin typeface="Arial"/>
                <a:cs typeface="Arial"/>
              </a:rPr>
              <a:t>is</a:t>
            </a:r>
            <a:r>
              <a:rPr sz="2400" spc="-165" dirty="0">
                <a:latin typeface="Arial"/>
                <a:cs typeface="Arial"/>
              </a:rPr>
              <a:t> </a:t>
            </a:r>
            <a:r>
              <a:rPr sz="2400" spc="-55" dirty="0">
                <a:latin typeface="Arial"/>
                <a:cs typeface="Arial"/>
              </a:rPr>
              <a:t>needed</a:t>
            </a:r>
            <a:r>
              <a:rPr sz="2400" spc="-5" dirty="0">
                <a:latin typeface="Arial"/>
                <a:cs typeface="Arial"/>
              </a:rPr>
              <a:t> </a:t>
            </a:r>
            <a:r>
              <a:rPr sz="2400" spc="-30" dirty="0">
                <a:latin typeface="Arial"/>
                <a:cs typeface="Arial"/>
              </a:rPr>
              <a:t>than</a:t>
            </a:r>
            <a:r>
              <a:rPr sz="2400" spc="50" dirty="0">
                <a:latin typeface="Arial"/>
                <a:cs typeface="Arial"/>
              </a:rPr>
              <a:t> </a:t>
            </a:r>
            <a:r>
              <a:rPr sz="2400" dirty="0">
                <a:latin typeface="Arial"/>
                <a:cs typeface="Arial"/>
              </a:rPr>
              <a:t>to</a:t>
            </a:r>
            <a:r>
              <a:rPr sz="2400" spc="50" dirty="0">
                <a:latin typeface="Arial"/>
                <a:cs typeface="Arial"/>
              </a:rPr>
              <a:t> </a:t>
            </a:r>
            <a:r>
              <a:rPr sz="2400" spc="-25" dirty="0">
                <a:latin typeface="Arial"/>
                <a:cs typeface="Arial"/>
              </a:rPr>
              <a:t>other</a:t>
            </a:r>
            <a:r>
              <a:rPr sz="2400" spc="55" dirty="0">
                <a:latin typeface="Arial"/>
                <a:cs typeface="Arial"/>
              </a:rPr>
              <a:t> </a:t>
            </a:r>
            <a:r>
              <a:rPr sz="2400" spc="-135" dirty="0">
                <a:latin typeface="Arial"/>
                <a:cs typeface="Arial"/>
              </a:rPr>
              <a:t>conductive</a:t>
            </a:r>
            <a:r>
              <a:rPr sz="2400" spc="50" dirty="0">
                <a:latin typeface="Arial"/>
                <a:cs typeface="Arial"/>
              </a:rPr>
              <a:t> </a:t>
            </a:r>
            <a:r>
              <a:rPr sz="2400" spc="-40" dirty="0">
                <a:latin typeface="Arial"/>
                <a:cs typeface="Arial"/>
              </a:rPr>
              <a:t>material.</a:t>
            </a:r>
            <a:r>
              <a:rPr sz="2400" spc="50" dirty="0">
                <a:latin typeface="Arial"/>
                <a:cs typeface="Arial"/>
              </a:rPr>
              <a:t> </a:t>
            </a:r>
            <a:r>
              <a:rPr sz="2400" spc="-355" dirty="0">
                <a:latin typeface="Arial"/>
                <a:cs typeface="Arial"/>
              </a:rPr>
              <a:t>CNTs</a:t>
            </a:r>
            <a:r>
              <a:rPr sz="2400" spc="190" dirty="0">
                <a:latin typeface="Arial"/>
                <a:cs typeface="Arial"/>
              </a:rPr>
              <a:t> </a:t>
            </a:r>
            <a:r>
              <a:rPr sz="2400" spc="-60" dirty="0">
                <a:latin typeface="Arial"/>
                <a:cs typeface="Arial"/>
              </a:rPr>
              <a:t>have 	</a:t>
            </a:r>
            <a:r>
              <a:rPr sz="2400" spc="-90" dirty="0">
                <a:latin typeface="Arial"/>
                <a:cs typeface="Arial"/>
              </a:rPr>
              <a:t>proven</a:t>
            </a:r>
            <a:r>
              <a:rPr sz="2400" dirty="0">
                <a:latin typeface="Arial"/>
                <a:cs typeface="Arial"/>
              </a:rPr>
              <a:t> to</a:t>
            </a:r>
            <a:r>
              <a:rPr sz="2400" spc="-5" dirty="0">
                <a:latin typeface="Arial"/>
                <a:cs typeface="Arial"/>
              </a:rPr>
              <a:t> </a:t>
            </a:r>
            <a:r>
              <a:rPr sz="2400" dirty="0">
                <a:latin typeface="Arial"/>
                <a:cs typeface="Arial"/>
              </a:rPr>
              <a:t>be</a:t>
            </a:r>
            <a:r>
              <a:rPr sz="2400" spc="-5" dirty="0">
                <a:latin typeface="Arial"/>
                <a:cs typeface="Arial"/>
              </a:rPr>
              <a:t> </a:t>
            </a:r>
            <a:r>
              <a:rPr sz="2400" spc="-100" dirty="0">
                <a:solidFill>
                  <a:srgbClr val="FF0000"/>
                </a:solidFill>
                <a:latin typeface="Arial"/>
                <a:cs typeface="Arial"/>
              </a:rPr>
              <a:t>excellent</a:t>
            </a:r>
            <a:r>
              <a:rPr sz="2400" dirty="0">
                <a:solidFill>
                  <a:srgbClr val="FF0000"/>
                </a:solidFill>
                <a:latin typeface="Arial"/>
                <a:cs typeface="Arial"/>
              </a:rPr>
              <a:t> </a:t>
            </a:r>
            <a:r>
              <a:rPr sz="2400" spc="-65" dirty="0">
                <a:solidFill>
                  <a:srgbClr val="FF0000"/>
                </a:solidFill>
                <a:latin typeface="Arial"/>
                <a:cs typeface="Arial"/>
              </a:rPr>
              <a:t>additives</a:t>
            </a:r>
            <a:r>
              <a:rPr sz="2400" dirty="0">
                <a:solidFill>
                  <a:srgbClr val="FF0000"/>
                </a:solidFill>
                <a:latin typeface="Arial"/>
                <a:cs typeface="Arial"/>
              </a:rPr>
              <a:t> </a:t>
            </a:r>
            <a:r>
              <a:rPr sz="2400" dirty="0">
                <a:latin typeface="Arial"/>
                <a:cs typeface="Arial"/>
              </a:rPr>
              <a:t>to</a:t>
            </a:r>
            <a:r>
              <a:rPr sz="2400" spc="-5" dirty="0">
                <a:latin typeface="Arial"/>
                <a:cs typeface="Arial"/>
              </a:rPr>
              <a:t> </a:t>
            </a:r>
            <a:r>
              <a:rPr sz="2400" spc="-10" dirty="0">
                <a:latin typeface="Arial"/>
                <a:cs typeface="Arial"/>
              </a:rPr>
              <a:t>impart</a:t>
            </a:r>
            <a:r>
              <a:rPr sz="2400" spc="-5" dirty="0">
                <a:latin typeface="Arial"/>
                <a:cs typeface="Arial"/>
              </a:rPr>
              <a:t> </a:t>
            </a:r>
            <a:r>
              <a:rPr sz="2400" spc="-75" dirty="0">
                <a:latin typeface="Arial"/>
                <a:cs typeface="Arial"/>
              </a:rPr>
              <a:t>electric</a:t>
            </a:r>
            <a:r>
              <a:rPr sz="2400" dirty="0">
                <a:latin typeface="Arial"/>
                <a:cs typeface="Arial"/>
              </a:rPr>
              <a:t> </a:t>
            </a:r>
            <a:r>
              <a:rPr sz="2400" spc="-110" dirty="0">
                <a:latin typeface="Arial"/>
                <a:cs typeface="Arial"/>
              </a:rPr>
              <a:t>conductivity 	</a:t>
            </a:r>
            <a:r>
              <a:rPr sz="2400" spc="-155" dirty="0">
                <a:latin typeface="Arial"/>
                <a:cs typeface="Arial"/>
              </a:rPr>
              <a:t>in</a:t>
            </a:r>
            <a:r>
              <a:rPr sz="2400" spc="-5" dirty="0">
                <a:latin typeface="Arial"/>
                <a:cs typeface="Arial"/>
              </a:rPr>
              <a:t> </a:t>
            </a:r>
            <a:r>
              <a:rPr sz="2400" spc="-45" dirty="0">
                <a:latin typeface="Arial"/>
                <a:cs typeface="Arial"/>
              </a:rPr>
              <a:t>plastics.</a:t>
            </a:r>
            <a:endParaRPr sz="24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5990" y="932307"/>
            <a:ext cx="6360045" cy="439420"/>
          </a:xfrm>
          <a:prstGeom prst="rect">
            <a:avLst/>
          </a:prstGeom>
        </p:spPr>
      </p:pic>
      <p:pic>
        <p:nvPicPr>
          <p:cNvPr id="3" name="object 3"/>
          <p:cNvPicPr/>
          <p:nvPr/>
        </p:nvPicPr>
        <p:blipFill>
          <a:blip r:embed="rId3" cstate="print"/>
          <a:stretch>
            <a:fillRect/>
          </a:stretch>
        </p:blipFill>
        <p:spPr>
          <a:xfrm>
            <a:off x="223840" y="1519134"/>
            <a:ext cx="8924884" cy="4657879"/>
          </a:xfrm>
          <a:prstGeom prst="rect">
            <a:avLst/>
          </a:prstGeom>
        </p:spPr>
      </p:pic>
      <p:sp>
        <p:nvSpPr>
          <p:cNvPr id="4" name="object 4"/>
          <p:cNvSpPr txBox="1"/>
          <p:nvPr/>
        </p:nvSpPr>
        <p:spPr>
          <a:xfrm>
            <a:off x="710285" y="3166998"/>
            <a:ext cx="1169670" cy="848360"/>
          </a:xfrm>
          <a:prstGeom prst="rect">
            <a:avLst/>
          </a:prstGeom>
        </p:spPr>
        <p:txBody>
          <a:bodyPr vert="horz" wrap="square" lIns="0" tIns="12700" rIns="0" bIns="0" rtlCol="0">
            <a:spAutoFit/>
          </a:bodyPr>
          <a:lstStyle/>
          <a:p>
            <a:pPr marL="12700" marR="5080" indent="1270" algn="ctr">
              <a:lnSpc>
                <a:spcPct val="100000"/>
              </a:lnSpc>
              <a:spcBef>
                <a:spcPts val="100"/>
              </a:spcBef>
            </a:pPr>
            <a:r>
              <a:rPr sz="1800" spc="-10" dirty="0">
                <a:latin typeface="Arial"/>
                <a:cs typeface="Arial"/>
              </a:rPr>
              <a:t>Advance </a:t>
            </a:r>
            <a:r>
              <a:rPr sz="1800" dirty="0">
                <a:latin typeface="Arial"/>
                <a:cs typeface="Arial"/>
              </a:rPr>
              <a:t>Materials</a:t>
            </a:r>
            <a:r>
              <a:rPr sz="1800" spc="-30" dirty="0">
                <a:latin typeface="Arial"/>
                <a:cs typeface="Arial"/>
              </a:rPr>
              <a:t> </a:t>
            </a:r>
            <a:r>
              <a:rPr sz="1800" spc="-50" dirty="0">
                <a:latin typeface="Arial"/>
                <a:cs typeface="Arial"/>
              </a:rPr>
              <a:t>&amp; </a:t>
            </a:r>
            <a:r>
              <a:rPr sz="1800" spc="-10" dirty="0">
                <a:latin typeface="Arial"/>
                <a:cs typeface="Arial"/>
              </a:rPr>
              <a:t>Textiles</a:t>
            </a:r>
            <a:endParaRPr sz="1800">
              <a:latin typeface="Arial"/>
              <a:cs typeface="Arial"/>
            </a:endParaRPr>
          </a:p>
        </p:txBody>
      </p:sp>
      <p:sp>
        <p:nvSpPr>
          <p:cNvPr id="5" name="object 5"/>
          <p:cNvSpPr txBox="1"/>
          <p:nvPr/>
        </p:nvSpPr>
        <p:spPr>
          <a:xfrm>
            <a:off x="794715" y="4875403"/>
            <a:ext cx="1306195" cy="574040"/>
          </a:xfrm>
          <a:prstGeom prst="rect">
            <a:avLst/>
          </a:prstGeom>
        </p:spPr>
        <p:txBody>
          <a:bodyPr vert="horz" wrap="square" lIns="0" tIns="12700" rIns="0" bIns="0" rtlCol="0">
            <a:spAutoFit/>
          </a:bodyPr>
          <a:lstStyle/>
          <a:p>
            <a:pPr marL="12700" marR="5080" indent="168910">
              <a:lnSpc>
                <a:spcPct val="100000"/>
              </a:lnSpc>
              <a:spcBef>
                <a:spcPts val="100"/>
              </a:spcBef>
            </a:pPr>
            <a:r>
              <a:rPr sz="1800" dirty="0">
                <a:latin typeface="Arial"/>
                <a:cs typeface="Arial"/>
              </a:rPr>
              <a:t>Energy</a:t>
            </a:r>
            <a:r>
              <a:rPr sz="1800" spc="-35" dirty="0">
                <a:latin typeface="Arial"/>
                <a:cs typeface="Arial"/>
              </a:rPr>
              <a:t> </a:t>
            </a:r>
            <a:r>
              <a:rPr sz="1800" spc="-50" dirty="0">
                <a:latin typeface="Arial"/>
                <a:cs typeface="Arial"/>
              </a:rPr>
              <a:t>&amp; </a:t>
            </a:r>
            <a:r>
              <a:rPr sz="1800" spc="-10" dirty="0">
                <a:latin typeface="Arial"/>
                <a:cs typeface="Arial"/>
              </a:rPr>
              <a:t>Environment</a:t>
            </a:r>
            <a:endParaRPr sz="1800">
              <a:latin typeface="Arial"/>
              <a:cs typeface="Arial"/>
            </a:endParaRPr>
          </a:p>
        </p:txBody>
      </p:sp>
      <p:sp>
        <p:nvSpPr>
          <p:cNvPr id="6" name="object 6"/>
          <p:cNvSpPr txBox="1"/>
          <p:nvPr/>
        </p:nvSpPr>
        <p:spPr>
          <a:xfrm>
            <a:off x="3733800" y="3663885"/>
            <a:ext cx="2287270" cy="299720"/>
          </a:xfrm>
          <a:prstGeom prst="rect">
            <a:avLst/>
          </a:prstGeom>
        </p:spPr>
        <p:txBody>
          <a:bodyPr vert="horz" wrap="square" lIns="0" tIns="12700" rIns="0" bIns="0" rtlCol="0">
            <a:spAutoFit/>
          </a:bodyPr>
          <a:lstStyle/>
          <a:p>
            <a:pPr marL="12700">
              <a:lnSpc>
                <a:spcPct val="100000"/>
              </a:lnSpc>
              <a:spcBef>
                <a:spcPts val="100"/>
              </a:spcBef>
            </a:pPr>
            <a:r>
              <a:rPr lang="en-US" spc="-55" dirty="0">
                <a:solidFill>
                  <a:srgbClr val="FFFFFF"/>
                </a:solidFill>
                <a:latin typeface="Arial"/>
                <a:cs typeface="Arial"/>
              </a:rPr>
              <a:t>Nanomaterials</a:t>
            </a:r>
            <a:endParaRPr sz="1800" dirty="0">
              <a:latin typeface="Arial"/>
              <a:cs typeface="Arial"/>
            </a:endParaRPr>
          </a:p>
        </p:txBody>
      </p:sp>
      <p:sp>
        <p:nvSpPr>
          <p:cNvPr id="7" name="object 7"/>
          <p:cNvSpPr txBox="1"/>
          <p:nvPr/>
        </p:nvSpPr>
        <p:spPr>
          <a:xfrm>
            <a:off x="6987667" y="5420055"/>
            <a:ext cx="1116330" cy="574040"/>
          </a:xfrm>
          <a:prstGeom prst="rect">
            <a:avLst/>
          </a:prstGeom>
        </p:spPr>
        <p:txBody>
          <a:bodyPr vert="horz" wrap="square" lIns="0" tIns="12700" rIns="0" bIns="0" rtlCol="0">
            <a:spAutoFit/>
          </a:bodyPr>
          <a:lstStyle/>
          <a:p>
            <a:pPr marL="12700" marR="5080" indent="62230">
              <a:lnSpc>
                <a:spcPct val="100000"/>
              </a:lnSpc>
              <a:spcBef>
                <a:spcPts val="100"/>
              </a:spcBef>
            </a:pPr>
            <a:r>
              <a:rPr sz="1800" dirty="0">
                <a:latin typeface="Arial"/>
                <a:cs typeface="Arial"/>
              </a:rPr>
              <a:t>Food</a:t>
            </a:r>
            <a:r>
              <a:rPr sz="1800" spc="-20" dirty="0">
                <a:latin typeface="Arial"/>
                <a:cs typeface="Arial"/>
              </a:rPr>
              <a:t> </a:t>
            </a:r>
            <a:r>
              <a:rPr sz="1800" spc="-25" dirty="0">
                <a:latin typeface="Arial"/>
                <a:cs typeface="Arial"/>
              </a:rPr>
              <a:t>and </a:t>
            </a:r>
            <a:r>
              <a:rPr sz="1800" spc="-10" dirty="0">
                <a:latin typeface="Arial"/>
                <a:cs typeface="Arial"/>
              </a:rPr>
              <a:t>Agriculture</a:t>
            </a:r>
            <a:endParaRPr sz="1800">
              <a:latin typeface="Arial"/>
              <a:cs typeface="Arial"/>
            </a:endParaRPr>
          </a:p>
        </p:txBody>
      </p:sp>
      <p:sp>
        <p:nvSpPr>
          <p:cNvPr id="8" name="object 8"/>
          <p:cNvSpPr txBox="1"/>
          <p:nvPr/>
        </p:nvSpPr>
        <p:spPr>
          <a:xfrm>
            <a:off x="2299842" y="5745276"/>
            <a:ext cx="111633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Aerospace</a:t>
            </a:r>
            <a:endParaRPr sz="1800">
              <a:latin typeface="Arial"/>
              <a:cs typeface="Arial"/>
            </a:endParaRPr>
          </a:p>
        </p:txBody>
      </p:sp>
      <p:sp>
        <p:nvSpPr>
          <p:cNvPr id="9" name="object 9"/>
          <p:cNvSpPr txBox="1"/>
          <p:nvPr/>
        </p:nvSpPr>
        <p:spPr>
          <a:xfrm>
            <a:off x="4407153" y="5457240"/>
            <a:ext cx="139700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Medicine</a:t>
            </a:r>
            <a:r>
              <a:rPr sz="1400" spc="-40" dirty="0">
                <a:latin typeface="Arial"/>
                <a:cs typeface="Arial"/>
              </a:rPr>
              <a:t> </a:t>
            </a:r>
            <a:r>
              <a:rPr sz="1400" dirty="0">
                <a:latin typeface="Arial"/>
                <a:cs typeface="Arial"/>
              </a:rPr>
              <a:t>/</a:t>
            </a:r>
            <a:r>
              <a:rPr sz="1400" spc="-25" dirty="0">
                <a:latin typeface="Arial"/>
                <a:cs typeface="Arial"/>
              </a:rPr>
              <a:t> </a:t>
            </a:r>
            <a:r>
              <a:rPr sz="1400" spc="-10" dirty="0">
                <a:latin typeface="Arial"/>
                <a:cs typeface="Arial"/>
              </a:rPr>
              <a:t>Health</a:t>
            </a:r>
            <a:endParaRPr sz="1400">
              <a:latin typeface="Arial"/>
              <a:cs typeface="Arial"/>
            </a:endParaRPr>
          </a:p>
        </p:txBody>
      </p:sp>
      <p:sp>
        <p:nvSpPr>
          <p:cNvPr id="10" name="object 10"/>
          <p:cNvSpPr txBox="1"/>
          <p:nvPr/>
        </p:nvSpPr>
        <p:spPr>
          <a:xfrm>
            <a:off x="7219315" y="2631440"/>
            <a:ext cx="148907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Transportation</a:t>
            </a:r>
            <a:endParaRPr sz="1800">
              <a:latin typeface="Arial"/>
              <a:cs typeface="Arial"/>
            </a:endParaRPr>
          </a:p>
        </p:txBody>
      </p:sp>
      <p:sp>
        <p:nvSpPr>
          <p:cNvPr id="11" name="object 11"/>
          <p:cNvSpPr txBox="1"/>
          <p:nvPr/>
        </p:nvSpPr>
        <p:spPr>
          <a:xfrm>
            <a:off x="7392669" y="3765550"/>
            <a:ext cx="1066165" cy="848360"/>
          </a:xfrm>
          <a:prstGeom prst="rect">
            <a:avLst/>
          </a:prstGeom>
        </p:spPr>
        <p:txBody>
          <a:bodyPr vert="horz" wrap="square" lIns="0" tIns="12700" rIns="0" bIns="0" rtlCol="0">
            <a:spAutoFit/>
          </a:bodyPr>
          <a:lstStyle/>
          <a:p>
            <a:pPr marL="12065" marR="5080" indent="-635" algn="ctr">
              <a:lnSpc>
                <a:spcPct val="100000"/>
              </a:lnSpc>
              <a:spcBef>
                <a:spcPts val="100"/>
              </a:spcBef>
            </a:pPr>
            <a:r>
              <a:rPr sz="1800" spc="-10" dirty="0">
                <a:latin typeface="Arial"/>
                <a:cs typeface="Arial"/>
              </a:rPr>
              <a:t>National </a:t>
            </a:r>
            <a:r>
              <a:rPr sz="1800" dirty="0">
                <a:latin typeface="Arial"/>
                <a:cs typeface="Arial"/>
              </a:rPr>
              <a:t>Security</a:t>
            </a:r>
            <a:r>
              <a:rPr sz="1800" spc="-35" dirty="0">
                <a:latin typeface="Arial"/>
                <a:cs typeface="Arial"/>
              </a:rPr>
              <a:t> </a:t>
            </a:r>
            <a:r>
              <a:rPr sz="1800" spc="-50" dirty="0">
                <a:latin typeface="Arial"/>
                <a:cs typeface="Arial"/>
              </a:rPr>
              <a:t>&amp; </a:t>
            </a:r>
            <a:r>
              <a:rPr sz="1800" spc="-10" dirty="0">
                <a:latin typeface="Arial"/>
                <a:cs typeface="Arial"/>
              </a:rPr>
              <a:t>Defense</a:t>
            </a:r>
            <a:endParaRPr sz="1800">
              <a:latin typeface="Arial"/>
              <a:cs typeface="Arial"/>
            </a:endParaRPr>
          </a:p>
        </p:txBody>
      </p:sp>
      <p:sp>
        <p:nvSpPr>
          <p:cNvPr id="12" name="object 1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Biotechnology</a:t>
            </a:r>
          </a:p>
        </p:txBody>
      </p:sp>
      <p:sp>
        <p:nvSpPr>
          <p:cNvPr id="13" name="object 13"/>
          <p:cNvSpPr txBox="1"/>
          <p:nvPr/>
        </p:nvSpPr>
        <p:spPr>
          <a:xfrm>
            <a:off x="3276091" y="1718817"/>
            <a:ext cx="1372235" cy="843821"/>
          </a:xfrm>
          <a:prstGeom prst="rect">
            <a:avLst/>
          </a:prstGeom>
        </p:spPr>
        <p:txBody>
          <a:bodyPr vert="horz" wrap="square" lIns="0" tIns="12700" rIns="0" bIns="0" rtlCol="0">
            <a:spAutoFit/>
          </a:bodyPr>
          <a:lstStyle/>
          <a:p>
            <a:pPr marL="12065" marR="5080" indent="635" algn="ctr">
              <a:lnSpc>
                <a:spcPct val="100000"/>
              </a:lnSpc>
              <a:spcBef>
                <a:spcPts val="100"/>
              </a:spcBef>
            </a:pPr>
            <a:r>
              <a:rPr sz="1800" spc="-10" dirty="0">
                <a:latin typeface="Arial"/>
                <a:cs typeface="Arial"/>
              </a:rPr>
              <a:t>Mechanical </a:t>
            </a:r>
            <a:r>
              <a:rPr lang="en-US" spc="-5" dirty="0">
                <a:latin typeface="Arial"/>
                <a:cs typeface="Arial"/>
              </a:rPr>
              <a:t>Engineering</a:t>
            </a:r>
            <a:r>
              <a:rPr sz="1800" spc="-50" dirty="0">
                <a:latin typeface="Arial"/>
                <a:cs typeface="Arial"/>
              </a:rPr>
              <a:t>/ </a:t>
            </a:r>
            <a:r>
              <a:rPr sz="1800" spc="-10" dirty="0">
                <a:latin typeface="Arial"/>
                <a:cs typeface="Arial"/>
              </a:rPr>
              <a:t>Robotics</a:t>
            </a:r>
            <a:endParaRPr sz="1800" dirty="0">
              <a:latin typeface="Arial"/>
              <a:cs typeface="Arial"/>
            </a:endParaRPr>
          </a:p>
        </p:txBody>
      </p:sp>
      <p:sp>
        <p:nvSpPr>
          <p:cNvPr id="14" name="object 14"/>
          <p:cNvSpPr txBox="1"/>
          <p:nvPr/>
        </p:nvSpPr>
        <p:spPr>
          <a:xfrm>
            <a:off x="859332" y="1696339"/>
            <a:ext cx="1179830" cy="574675"/>
          </a:xfrm>
          <a:prstGeom prst="rect">
            <a:avLst/>
          </a:prstGeom>
        </p:spPr>
        <p:txBody>
          <a:bodyPr vert="horz" wrap="square" lIns="0" tIns="12700" rIns="0" bIns="0" rtlCol="0">
            <a:spAutoFit/>
          </a:bodyPr>
          <a:lstStyle/>
          <a:p>
            <a:pPr marL="12700" marR="5080" indent="4445">
              <a:lnSpc>
                <a:spcPct val="100000"/>
              </a:lnSpc>
              <a:spcBef>
                <a:spcPts val="100"/>
              </a:spcBef>
            </a:pPr>
            <a:r>
              <a:rPr sz="1800" spc="-10" dirty="0">
                <a:latin typeface="Arial"/>
                <a:cs typeface="Arial"/>
              </a:rPr>
              <a:t>Information </a:t>
            </a:r>
            <a:r>
              <a:rPr sz="1800" spc="-25" dirty="0">
                <a:latin typeface="Arial"/>
                <a:cs typeface="Arial"/>
              </a:rPr>
              <a:t>Technology</a:t>
            </a:r>
            <a:endParaRPr sz="18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8350" y="949071"/>
            <a:ext cx="6113627" cy="316357"/>
          </a:xfrm>
          <a:prstGeom prst="rect">
            <a:avLst/>
          </a:prstGeom>
        </p:spPr>
      </p:pic>
      <p:sp>
        <p:nvSpPr>
          <p:cNvPr id="3" name="object 3"/>
          <p:cNvSpPr txBox="1"/>
          <p:nvPr/>
        </p:nvSpPr>
        <p:spPr>
          <a:xfrm>
            <a:off x="459740" y="1464309"/>
            <a:ext cx="8150225" cy="5298886"/>
          </a:xfrm>
          <a:prstGeom prst="rect">
            <a:avLst/>
          </a:prstGeom>
        </p:spPr>
        <p:txBody>
          <a:bodyPr vert="horz" wrap="square" lIns="0" tIns="12700" rIns="0" bIns="0" rtlCol="0">
            <a:spAutoFit/>
          </a:bodyPr>
          <a:lstStyle/>
          <a:p>
            <a:pPr marL="355600" marR="5080" indent="-342900" algn="just">
              <a:lnSpc>
                <a:spcPct val="100000"/>
              </a:lnSpc>
              <a:spcBef>
                <a:spcPts val="100"/>
              </a:spcBef>
              <a:buFont typeface="Wingdings" panose="05000000000000000000" pitchFamily="2" charset="2"/>
              <a:buChar char="Ø"/>
            </a:pPr>
            <a:r>
              <a:rPr sz="2400" spc="-45" dirty="0">
                <a:latin typeface="Arial"/>
                <a:cs typeface="Arial"/>
              </a:rPr>
              <a:t>Carbon</a:t>
            </a:r>
            <a:r>
              <a:rPr sz="2400" spc="95" dirty="0">
                <a:latin typeface="Arial"/>
                <a:cs typeface="Arial"/>
              </a:rPr>
              <a:t> </a:t>
            </a:r>
            <a:r>
              <a:rPr sz="2400" spc="-130" dirty="0">
                <a:latin typeface="Arial"/>
                <a:cs typeface="Arial"/>
              </a:rPr>
              <a:t>nanotubes</a:t>
            </a:r>
            <a:r>
              <a:rPr sz="2400" spc="95" dirty="0">
                <a:latin typeface="Arial"/>
                <a:cs typeface="Arial"/>
              </a:rPr>
              <a:t> </a:t>
            </a:r>
            <a:r>
              <a:rPr sz="2400" dirty="0">
                <a:latin typeface="Arial"/>
                <a:cs typeface="Arial"/>
              </a:rPr>
              <a:t>are</a:t>
            </a:r>
            <a:r>
              <a:rPr sz="2400" spc="105" dirty="0">
                <a:latin typeface="Arial"/>
                <a:cs typeface="Arial"/>
              </a:rPr>
              <a:t> </a:t>
            </a:r>
            <a:r>
              <a:rPr sz="2400" dirty="0">
                <a:solidFill>
                  <a:schemeClr val="accent1"/>
                </a:solidFill>
                <a:latin typeface="Arial"/>
                <a:cs typeface="Arial"/>
              </a:rPr>
              <a:t>stiff</a:t>
            </a:r>
            <a:r>
              <a:rPr sz="2400" spc="150" dirty="0">
                <a:solidFill>
                  <a:schemeClr val="accent1"/>
                </a:solidFill>
                <a:latin typeface="Arial"/>
                <a:cs typeface="Arial"/>
              </a:rPr>
              <a:t> </a:t>
            </a:r>
            <a:r>
              <a:rPr sz="2400" dirty="0">
                <a:solidFill>
                  <a:schemeClr val="accent1"/>
                </a:solidFill>
                <a:latin typeface="Arial"/>
                <a:cs typeface="Arial"/>
              </a:rPr>
              <a:t>and</a:t>
            </a:r>
            <a:r>
              <a:rPr sz="2400" spc="100" dirty="0">
                <a:solidFill>
                  <a:schemeClr val="accent1"/>
                </a:solidFill>
                <a:latin typeface="Arial"/>
                <a:cs typeface="Arial"/>
              </a:rPr>
              <a:t> </a:t>
            </a:r>
            <a:r>
              <a:rPr sz="2400" dirty="0">
                <a:solidFill>
                  <a:schemeClr val="accent1"/>
                </a:solidFill>
                <a:latin typeface="Arial"/>
                <a:cs typeface="Arial"/>
              </a:rPr>
              <a:t>hard</a:t>
            </a:r>
            <a:r>
              <a:rPr sz="2400" spc="100" dirty="0">
                <a:solidFill>
                  <a:schemeClr val="accent1"/>
                </a:solidFill>
                <a:latin typeface="Arial"/>
                <a:cs typeface="Arial"/>
              </a:rPr>
              <a:t> </a:t>
            </a:r>
            <a:r>
              <a:rPr sz="2400" dirty="0">
                <a:latin typeface="Arial"/>
                <a:cs typeface="Arial"/>
              </a:rPr>
              <a:t>like</a:t>
            </a:r>
            <a:r>
              <a:rPr sz="2400" spc="100" dirty="0">
                <a:latin typeface="Arial"/>
                <a:cs typeface="Arial"/>
              </a:rPr>
              <a:t> </a:t>
            </a:r>
            <a:r>
              <a:rPr sz="2400" spc="-60" dirty="0">
                <a:latin typeface="Arial"/>
                <a:cs typeface="Arial"/>
              </a:rPr>
              <a:t>diamond</a:t>
            </a:r>
            <a:r>
              <a:rPr sz="2400" spc="100" dirty="0">
                <a:latin typeface="Arial"/>
                <a:cs typeface="Arial"/>
              </a:rPr>
              <a:t> </a:t>
            </a:r>
            <a:r>
              <a:rPr sz="2400" dirty="0">
                <a:latin typeface="Arial"/>
                <a:cs typeface="Arial"/>
              </a:rPr>
              <a:t>but</a:t>
            </a:r>
            <a:r>
              <a:rPr sz="2400" spc="100" dirty="0">
                <a:latin typeface="Arial"/>
                <a:cs typeface="Arial"/>
              </a:rPr>
              <a:t> </a:t>
            </a:r>
            <a:r>
              <a:rPr sz="2400" spc="-10" dirty="0">
                <a:solidFill>
                  <a:srgbClr val="FF0000"/>
                </a:solidFill>
                <a:latin typeface="Arial"/>
                <a:cs typeface="Arial"/>
              </a:rPr>
              <a:t>flexible </a:t>
            </a:r>
            <a:r>
              <a:rPr sz="2400" spc="-30" dirty="0">
                <a:latin typeface="Arial"/>
                <a:cs typeface="Arial"/>
              </a:rPr>
              <a:t>due</a:t>
            </a:r>
            <a:r>
              <a:rPr sz="2400" spc="-45" dirty="0">
                <a:latin typeface="Arial"/>
                <a:cs typeface="Arial"/>
              </a:rPr>
              <a:t> </a:t>
            </a:r>
            <a:r>
              <a:rPr sz="2400" dirty="0">
                <a:latin typeface="Arial"/>
                <a:cs typeface="Arial"/>
              </a:rPr>
              <a:t>to</a:t>
            </a:r>
            <a:r>
              <a:rPr sz="2400" spc="-35" dirty="0">
                <a:latin typeface="Arial"/>
                <a:cs typeface="Arial"/>
              </a:rPr>
              <a:t> </a:t>
            </a:r>
            <a:r>
              <a:rPr sz="2400" spc="-114" dirty="0">
                <a:latin typeface="Arial"/>
                <a:cs typeface="Arial"/>
              </a:rPr>
              <a:t>this</a:t>
            </a:r>
            <a:r>
              <a:rPr sz="2400" spc="-25" dirty="0">
                <a:latin typeface="Arial"/>
                <a:cs typeface="Arial"/>
              </a:rPr>
              <a:t> </a:t>
            </a:r>
            <a:r>
              <a:rPr sz="2400" spc="-60" dirty="0">
                <a:latin typeface="Arial"/>
                <a:cs typeface="Arial"/>
              </a:rPr>
              <a:t>they</a:t>
            </a:r>
            <a:r>
              <a:rPr sz="2400" spc="-35" dirty="0">
                <a:latin typeface="Arial"/>
                <a:cs typeface="Arial"/>
              </a:rPr>
              <a:t> </a:t>
            </a:r>
            <a:r>
              <a:rPr sz="2400" dirty="0">
                <a:latin typeface="Arial"/>
                <a:cs typeface="Arial"/>
              </a:rPr>
              <a:t>find</a:t>
            </a:r>
            <a:r>
              <a:rPr sz="2400" spc="-30" dirty="0">
                <a:latin typeface="Arial"/>
                <a:cs typeface="Arial"/>
              </a:rPr>
              <a:t> </a:t>
            </a:r>
            <a:r>
              <a:rPr sz="2400" spc="-105" dirty="0">
                <a:latin typeface="Arial"/>
                <a:cs typeface="Arial"/>
              </a:rPr>
              <a:t>several</a:t>
            </a:r>
            <a:r>
              <a:rPr sz="2400" spc="-35" dirty="0">
                <a:latin typeface="Arial"/>
                <a:cs typeface="Arial"/>
              </a:rPr>
              <a:t> </a:t>
            </a:r>
            <a:r>
              <a:rPr sz="2400" spc="-150" dirty="0">
                <a:solidFill>
                  <a:schemeClr val="accent1"/>
                </a:solidFill>
                <a:latin typeface="Arial"/>
                <a:cs typeface="Arial"/>
              </a:rPr>
              <a:t>mechanical</a:t>
            </a:r>
            <a:r>
              <a:rPr sz="2400" spc="-15" dirty="0">
                <a:solidFill>
                  <a:schemeClr val="accent1"/>
                </a:solidFill>
                <a:latin typeface="Arial"/>
                <a:cs typeface="Arial"/>
              </a:rPr>
              <a:t> </a:t>
            </a:r>
            <a:r>
              <a:rPr sz="2400" spc="-55" dirty="0">
                <a:solidFill>
                  <a:schemeClr val="accent1"/>
                </a:solidFill>
                <a:latin typeface="Arial"/>
                <a:cs typeface="Arial"/>
              </a:rPr>
              <a:t>application</a:t>
            </a:r>
            <a:r>
              <a:rPr sz="2400" spc="-55" dirty="0">
                <a:latin typeface="Arial"/>
                <a:cs typeface="Arial"/>
              </a:rPr>
              <a:t>.</a:t>
            </a:r>
            <a:r>
              <a:rPr sz="2400" spc="-35" dirty="0">
                <a:latin typeface="Arial"/>
                <a:cs typeface="Arial"/>
              </a:rPr>
              <a:t> </a:t>
            </a:r>
            <a:endParaRPr lang="en-IN" sz="2400" spc="-35" dirty="0">
              <a:latin typeface="Arial"/>
              <a:cs typeface="Arial"/>
            </a:endParaRPr>
          </a:p>
          <a:p>
            <a:pPr marL="355600" marR="5080" indent="-342900" algn="just">
              <a:lnSpc>
                <a:spcPct val="100000"/>
              </a:lnSpc>
              <a:spcBef>
                <a:spcPts val="100"/>
              </a:spcBef>
              <a:buFont typeface="Wingdings" panose="05000000000000000000" pitchFamily="2" charset="2"/>
              <a:buChar char="Ø"/>
            </a:pPr>
            <a:r>
              <a:rPr sz="2400" spc="-100" dirty="0">
                <a:latin typeface="Arial"/>
                <a:cs typeface="Arial"/>
              </a:rPr>
              <a:t>Cutting</a:t>
            </a:r>
            <a:r>
              <a:rPr sz="2400" spc="-30" dirty="0">
                <a:latin typeface="Arial"/>
                <a:cs typeface="Arial"/>
              </a:rPr>
              <a:t> </a:t>
            </a:r>
            <a:r>
              <a:rPr sz="2400" spc="-65" dirty="0">
                <a:latin typeface="Arial"/>
                <a:cs typeface="Arial"/>
              </a:rPr>
              <a:t>tools </a:t>
            </a:r>
            <a:r>
              <a:rPr sz="2400" spc="-30" dirty="0">
                <a:latin typeface="Arial"/>
                <a:cs typeface="Arial"/>
              </a:rPr>
              <a:t>made</a:t>
            </a:r>
            <a:r>
              <a:rPr sz="2400" spc="-70" dirty="0">
                <a:latin typeface="Arial"/>
                <a:cs typeface="Arial"/>
              </a:rPr>
              <a:t> </a:t>
            </a:r>
            <a:r>
              <a:rPr sz="2400" dirty="0">
                <a:latin typeface="Arial"/>
                <a:cs typeface="Arial"/>
              </a:rPr>
              <a:t>up</a:t>
            </a:r>
            <a:r>
              <a:rPr sz="2400" spc="20" dirty="0">
                <a:latin typeface="Arial"/>
                <a:cs typeface="Arial"/>
              </a:rPr>
              <a:t> </a:t>
            </a:r>
            <a:r>
              <a:rPr sz="2400" dirty="0">
                <a:latin typeface="Arial"/>
                <a:cs typeface="Arial"/>
              </a:rPr>
              <a:t>of</a:t>
            </a:r>
            <a:r>
              <a:rPr sz="2400" spc="85" dirty="0">
                <a:latin typeface="Arial"/>
                <a:cs typeface="Arial"/>
              </a:rPr>
              <a:t> </a:t>
            </a:r>
            <a:r>
              <a:rPr sz="2400" spc="-20" dirty="0">
                <a:latin typeface="Arial"/>
                <a:cs typeface="Arial"/>
              </a:rPr>
              <a:t>Nano</a:t>
            </a:r>
            <a:r>
              <a:rPr sz="2400" spc="40" dirty="0">
                <a:latin typeface="Arial"/>
                <a:cs typeface="Arial"/>
              </a:rPr>
              <a:t> </a:t>
            </a:r>
            <a:r>
              <a:rPr sz="2400" spc="-70" dirty="0">
                <a:latin typeface="Arial"/>
                <a:cs typeface="Arial"/>
              </a:rPr>
              <a:t>crystalline</a:t>
            </a:r>
            <a:r>
              <a:rPr sz="2400" spc="30" dirty="0">
                <a:latin typeface="Arial"/>
                <a:cs typeface="Arial"/>
              </a:rPr>
              <a:t> </a:t>
            </a:r>
            <a:r>
              <a:rPr sz="2400" spc="-70" dirty="0">
                <a:latin typeface="Arial"/>
                <a:cs typeface="Arial"/>
              </a:rPr>
              <a:t>materials</a:t>
            </a:r>
            <a:r>
              <a:rPr sz="2400" spc="30" dirty="0">
                <a:latin typeface="Arial"/>
                <a:cs typeface="Arial"/>
              </a:rPr>
              <a:t> </a:t>
            </a:r>
            <a:r>
              <a:rPr sz="2400" spc="-300" dirty="0">
                <a:latin typeface="Arial"/>
                <a:cs typeface="Arial"/>
              </a:rPr>
              <a:t>such</a:t>
            </a:r>
            <a:r>
              <a:rPr sz="2400" spc="135" dirty="0">
                <a:latin typeface="Arial"/>
                <a:cs typeface="Arial"/>
              </a:rPr>
              <a:t> </a:t>
            </a:r>
            <a:r>
              <a:rPr sz="2400" dirty="0">
                <a:latin typeface="Arial"/>
                <a:cs typeface="Arial"/>
              </a:rPr>
              <a:t>as</a:t>
            </a:r>
            <a:r>
              <a:rPr sz="2400" spc="30" dirty="0">
                <a:latin typeface="Arial"/>
                <a:cs typeface="Arial"/>
              </a:rPr>
              <a:t> </a:t>
            </a:r>
            <a:r>
              <a:rPr sz="2400" spc="-140" dirty="0">
                <a:latin typeface="Arial"/>
                <a:cs typeface="Arial"/>
              </a:rPr>
              <a:t>tungsten</a:t>
            </a:r>
            <a:r>
              <a:rPr sz="2400" spc="30" dirty="0">
                <a:latin typeface="Arial"/>
                <a:cs typeface="Arial"/>
              </a:rPr>
              <a:t> </a:t>
            </a:r>
            <a:r>
              <a:rPr sz="2400" spc="-10" dirty="0">
                <a:latin typeface="Arial"/>
                <a:cs typeface="Arial"/>
              </a:rPr>
              <a:t>carbide</a:t>
            </a:r>
            <a:r>
              <a:rPr lang="en-US" sz="2400" spc="-10" dirty="0">
                <a:latin typeface="Arial"/>
                <a:cs typeface="Arial"/>
              </a:rPr>
              <a:t>,</a:t>
            </a:r>
            <a:r>
              <a:rPr sz="2400" spc="-10" dirty="0">
                <a:latin typeface="Arial"/>
                <a:cs typeface="Arial"/>
              </a:rPr>
              <a:t> </a:t>
            </a:r>
            <a:r>
              <a:rPr sz="2400" spc="-130" dirty="0">
                <a:latin typeface="Arial"/>
                <a:cs typeface="Arial"/>
              </a:rPr>
              <a:t>titanium</a:t>
            </a:r>
            <a:r>
              <a:rPr sz="2400" spc="-40" dirty="0">
                <a:latin typeface="Arial"/>
                <a:cs typeface="Arial"/>
              </a:rPr>
              <a:t> </a:t>
            </a:r>
            <a:r>
              <a:rPr sz="2400" spc="-55" dirty="0">
                <a:latin typeface="Arial"/>
                <a:cs typeface="Arial"/>
              </a:rPr>
              <a:t>carbide</a:t>
            </a:r>
            <a:r>
              <a:rPr sz="2400" spc="-85" dirty="0">
                <a:latin typeface="Arial"/>
                <a:cs typeface="Arial"/>
              </a:rPr>
              <a:t> </a:t>
            </a:r>
            <a:r>
              <a:rPr sz="2400" dirty="0">
                <a:latin typeface="Arial"/>
                <a:cs typeface="Arial"/>
              </a:rPr>
              <a:t>are</a:t>
            </a:r>
            <a:r>
              <a:rPr sz="2400" spc="-35" dirty="0">
                <a:latin typeface="Arial"/>
                <a:cs typeface="Arial"/>
              </a:rPr>
              <a:t> </a:t>
            </a:r>
            <a:r>
              <a:rPr sz="2400" spc="-170" dirty="0">
                <a:latin typeface="Arial"/>
                <a:cs typeface="Arial"/>
              </a:rPr>
              <a:t>more</a:t>
            </a:r>
            <a:r>
              <a:rPr sz="2400" spc="5" dirty="0">
                <a:latin typeface="Arial"/>
                <a:cs typeface="Arial"/>
              </a:rPr>
              <a:t> </a:t>
            </a:r>
            <a:r>
              <a:rPr sz="2400" spc="-55" dirty="0">
                <a:solidFill>
                  <a:schemeClr val="accent1"/>
                </a:solidFill>
                <a:latin typeface="Arial"/>
                <a:cs typeface="Arial"/>
              </a:rPr>
              <a:t>wear</a:t>
            </a:r>
            <a:r>
              <a:rPr sz="2400" spc="-35" dirty="0">
                <a:solidFill>
                  <a:schemeClr val="accent1"/>
                </a:solidFill>
                <a:latin typeface="Arial"/>
                <a:cs typeface="Arial"/>
              </a:rPr>
              <a:t> </a:t>
            </a:r>
            <a:r>
              <a:rPr sz="2400" spc="-145" dirty="0">
                <a:solidFill>
                  <a:schemeClr val="accent1"/>
                </a:solidFill>
                <a:latin typeface="Arial"/>
                <a:cs typeface="Arial"/>
              </a:rPr>
              <a:t>resistant</a:t>
            </a:r>
            <a:r>
              <a:rPr sz="2400" spc="-25" dirty="0">
                <a:solidFill>
                  <a:schemeClr val="accent1"/>
                </a:solidFill>
                <a:latin typeface="Arial"/>
                <a:cs typeface="Arial"/>
              </a:rPr>
              <a:t> </a:t>
            </a:r>
            <a:r>
              <a:rPr sz="2400" spc="-130" dirty="0">
                <a:latin typeface="Arial"/>
                <a:cs typeface="Arial"/>
              </a:rPr>
              <a:t>than</a:t>
            </a:r>
            <a:r>
              <a:rPr sz="2400" spc="-30" dirty="0">
                <a:latin typeface="Arial"/>
                <a:cs typeface="Arial"/>
              </a:rPr>
              <a:t> </a:t>
            </a:r>
            <a:r>
              <a:rPr sz="2400" spc="-155" dirty="0">
                <a:latin typeface="Arial"/>
                <a:cs typeface="Arial"/>
              </a:rPr>
              <a:t>convectional</a:t>
            </a:r>
            <a:r>
              <a:rPr sz="2400" spc="-10" dirty="0">
                <a:latin typeface="Arial"/>
                <a:cs typeface="Arial"/>
              </a:rPr>
              <a:t> </a:t>
            </a:r>
            <a:r>
              <a:rPr sz="2400" spc="-105" dirty="0">
                <a:latin typeface="Arial"/>
                <a:cs typeface="Arial"/>
              </a:rPr>
              <a:t>counter </a:t>
            </a:r>
            <a:r>
              <a:rPr sz="2400" spc="-70" dirty="0">
                <a:latin typeface="Arial"/>
                <a:cs typeface="Arial"/>
              </a:rPr>
              <a:t>parts.</a:t>
            </a:r>
            <a:r>
              <a:rPr sz="2400" spc="-100" dirty="0">
                <a:latin typeface="Arial"/>
                <a:cs typeface="Arial"/>
              </a:rPr>
              <a:t> </a:t>
            </a:r>
            <a:r>
              <a:rPr sz="2400" spc="-235" dirty="0">
                <a:latin typeface="Arial"/>
                <a:cs typeface="Arial"/>
              </a:rPr>
              <a:t>They</a:t>
            </a:r>
            <a:r>
              <a:rPr sz="2400" spc="70" dirty="0">
                <a:latin typeface="Arial"/>
                <a:cs typeface="Arial"/>
              </a:rPr>
              <a:t> </a:t>
            </a:r>
            <a:r>
              <a:rPr sz="2400" dirty="0">
                <a:latin typeface="Arial"/>
                <a:cs typeface="Arial"/>
              </a:rPr>
              <a:t>find</a:t>
            </a:r>
            <a:r>
              <a:rPr sz="2400" spc="-165" dirty="0">
                <a:latin typeface="Arial"/>
                <a:cs typeface="Arial"/>
              </a:rPr>
              <a:t> </a:t>
            </a:r>
            <a:r>
              <a:rPr sz="2400" spc="-60" dirty="0">
                <a:latin typeface="Arial"/>
                <a:cs typeface="Arial"/>
              </a:rPr>
              <a:t>application</a:t>
            </a:r>
            <a:r>
              <a:rPr sz="2400" spc="-105" dirty="0">
                <a:latin typeface="Arial"/>
                <a:cs typeface="Arial"/>
              </a:rPr>
              <a:t> </a:t>
            </a:r>
            <a:r>
              <a:rPr sz="2400" spc="-50" dirty="0">
                <a:latin typeface="Arial"/>
                <a:cs typeface="Arial"/>
              </a:rPr>
              <a:t>in</a:t>
            </a:r>
            <a:r>
              <a:rPr sz="2400" spc="-114" dirty="0">
                <a:latin typeface="Arial"/>
                <a:cs typeface="Arial"/>
              </a:rPr>
              <a:t> </a:t>
            </a:r>
            <a:r>
              <a:rPr sz="2400" dirty="0">
                <a:solidFill>
                  <a:srgbClr val="FF0000"/>
                </a:solidFill>
                <a:latin typeface="Arial"/>
                <a:cs typeface="Arial"/>
              </a:rPr>
              <a:t>drill,</a:t>
            </a:r>
            <a:r>
              <a:rPr sz="2400" spc="-75" dirty="0">
                <a:solidFill>
                  <a:srgbClr val="FF0000"/>
                </a:solidFill>
                <a:latin typeface="Arial"/>
                <a:cs typeface="Arial"/>
              </a:rPr>
              <a:t> </a:t>
            </a:r>
            <a:r>
              <a:rPr sz="2400" spc="-200" dirty="0">
                <a:solidFill>
                  <a:schemeClr val="accent1"/>
                </a:solidFill>
                <a:latin typeface="Arial"/>
                <a:cs typeface="Arial"/>
              </a:rPr>
              <a:t>helmets,</a:t>
            </a:r>
            <a:r>
              <a:rPr sz="2400" spc="30" dirty="0">
                <a:solidFill>
                  <a:schemeClr val="accent1"/>
                </a:solidFill>
                <a:latin typeface="Arial"/>
                <a:cs typeface="Arial"/>
              </a:rPr>
              <a:t> </a:t>
            </a:r>
            <a:r>
              <a:rPr sz="2400" spc="-55" dirty="0">
                <a:solidFill>
                  <a:schemeClr val="accent1"/>
                </a:solidFill>
                <a:latin typeface="Arial"/>
                <a:cs typeface="Arial"/>
              </a:rPr>
              <a:t>bullet</a:t>
            </a:r>
            <a:r>
              <a:rPr sz="2400" spc="-65" dirty="0">
                <a:solidFill>
                  <a:schemeClr val="accent1"/>
                </a:solidFill>
                <a:latin typeface="Arial"/>
                <a:cs typeface="Arial"/>
              </a:rPr>
              <a:t> </a:t>
            </a:r>
            <a:r>
              <a:rPr sz="2400" dirty="0">
                <a:solidFill>
                  <a:schemeClr val="accent1"/>
                </a:solidFill>
                <a:latin typeface="Arial"/>
                <a:cs typeface="Arial"/>
              </a:rPr>
              <a:t>proof</a:t>
            </a:r>
            <a:r>
              <a:rPr sz="2400" spc="-5" dirty="0">
                <a:solidFill>
                  <a:schemeClr val="accent1"/>
                </a:solidFill>
                <a:latin typeface="Arial"/>
                <a:cs typeface="Arial"/>
              </a:rPr>
              <a:t> </a:t>
            </a:r>
            <a:r>
              <a:rPr sz="2400" spc="-130" dirty="0">
                <a:solidFill>
                  <a:schemeClr val="accent1"/>
                </a:solidFill>
                <a:latin typeface="Arial"/>
                <a:cs typeface="Arial"/>
              </a:rPr>
              <a:t>cloth,</a:t>
            </a:r>
            <a:r>
              <a:rPr sz="2400" spc="-35" dirty="0">
                <a:solidFill>
                  <a:schemeClr val="accent1"/>
                </a:solidFill>
                <a:latin typeface="Arial"/>
                <a:cs typeface="Arial"/>
              </a:rPr>
              <a:t> </a:t>
            </a:r>
            <a:r>
              <a:rPr sz="2400" spc="-55" dirty="0">
                <a:latin typeface="Arial"/>
                <a:cs typeface="Arial"/>
              </a:rPr>
              <a:t>etc. </a:t>
            </a:r>
            <a:endParaRPr lang="en-IN" sz="2400" spc="-55" dirty="0">
              <a:latin typeface="Arial"/>
              <a:cs typeface="Arial"/>
            </a:endParaRPr>
          </a:p>
          <a:p>
            <a:pPr marL="355600" marR="5080" indent="-342900" algn="just">
              <a:lnSpc>
                <a:spcPct val="100000"/>
              </a:lnSpc>
              <a:spcBef>
                <a:spcPts val="100"/>
              </a:spcBef>
              <a:buFont typeface="Wingdings" panose="05000000000000000000" pitchFamily="2" charset="2"/>
              <a:buChar char="Ø"/>
            </a:pPr>
            <a:r>
              <a:rPr sz="2400" dirty="0">
                <a:latin typeface="Arial"/>
                <a:cs typeface="Arial"/>
              </a:rPr>
              <a:t>At</a:t>
            </a:r>
            <a:r>
              <a:rPr sz="2400" spc="80" dirty="0">
                <a:latin typeface="Arial"/>
                <a:cs typeface="Arial"/>
              </a:rPr>
              <a:t> </a:t>
            </a:r>
            <a:r>
              <a:rPr sz="2400" spc="-80" dirty="0">
                <a:latin typeface="Arial"/>
                <a:cs typeface="Arial"/>
              </a:rPr>
              <a:t>present</a:t>
            </a:r>
            <a:r>
              <a:rPr sz="2400" spc="85" dirty="0">
                <a:latin typeface="Arial"/>
                <a:cs typeface="Arial"/>
              </a:rPr>
              <a:t> </a:t>
            </a:r>
            <a:r>
              <a:rPr sz="2400" spc="-40" dirty="0">
                <a:latin typeface="Arial"/>
                <a:cs typeface="Arial"/>
              </a:rPr>
              <a:t>fastest</a:t>
            </a:r>
            <a:r>
              <a:rPr sz="2400" spc="90" dirty="0">
                <a:latin typeface="Arial"/>
                <a:cs typeface="Arial"/>
              </a:rPr>
              <a:t> </a:t>
            </a:r>
            <a:r>
              <a:rPr sz="2400" spc="-125" dirty="0">
                <a:latin typeface="Arial"/>
                <a:cs typeface="Arial"/>
              </a:rPr>
              <a:t>known</a:t>
            </a:r>
            <a:r>
              <a:rPr sz="2400" spc="85" dirty="0">
                <a:latin typeface="Arial"/>
                <a:cs typeface="Arial"/>
              </a:rPr>
              <a:t> </a:t>
            </a:r>
            <a:r>
              <a:rPr sz="2400" spc="-100" dirty="0">
                <a:solidFill>
                  <a:schemeClr val="tx1"/>
                </a:solidFill>
                <a:latin typeface="Arial"/>
                <a:cs typeface="Arial"/>
              </a:rPr>
              <a:t>oscillators</a:t>
            </a:r>
            <a:r>
              <a:rPr sz="2400" spc="85" dirty="0">
                <a:solidFill>
                  <a:schemeClr val="tx1"/>
                </a:solidFill>
                <a:latin typeface="Arial"/>
                <a:cs typeface="Arial"/>
              </a:rPr>
              <a:t> </a:t>
            </a:r>
            <a:r>
              <a:rPr sz="2400" dirty="0">
                <a:solidFill>
                  <a:schemeClr val="tx1"/>
                </a:solidFill>
                <a:latin typeface="Arial"/>
                <a:cs typeface="Arial"/>
              </a:rPr>
              <a:t>are</a:t>
            </a:r>
            <a:r>
              <a:rPr sz="2400" spc="85" dirty="0">
                <a:solidFill>
                  <a:schemeClr val="tx1"/>
                </a:solidFill>
                <a:latin typeface="Arial"/>
                <a:cs typeface="Arial"/>
              </a:rPr>
              <a:t> </a:t>
            </a:r>
            <a:r>
              <a:rPr sz="2400" dirty="0">
                <a:latin typeface="Arial"/>
                <a:cs typeface="Arial"/>
              </a:rPr>
              <a:t>made</a:t>
            </a:r>
            <a:r>
              <a:rPr sz="2400" spc="95" dirty="0">
                <a:latin typeface="Arial"/>
                <a:cs typeface="Arial"/>
              </a:rPr>
              <a:t> </a:t>
            </a:r>
            <a:r>
              <a:rPr sz="2400" dirty="0">
                <a:latin typeface="Arial"/>
                <a:cs typeface="Arial"/>
              </a:rPr>
              <a:t>up</a:t>
            </a:r>
            <a:r>
              <a:rPr sz="2400" spc="80" dirty="0">
                <a:latin typeface="Arial"/>
                <a:cs typeface="Arial"/>
              </a:rPr>
              <a:t> </a:t>
            </a:r>
            <a:r>
              <a:rPr sz="2400" dirty="0">
                <a:latin typeface="Arial"/>
                <a:cs typeface="Arial"/>
              </a:rPr>
              <a:t>of</a:t>
            </a:r>
            <a:r>
              <a:rPr sz="2400" spc="135" dirty="0">
                <a:latin typeface="Arial"/>
                <a:cs typeface="Arial"/>
              </a:rPr>
              <a:t> </a:t>
            </a:r>
            <a:r>
              <a:rPr sz="2400" spc="-140" dirty="0">
                <a:latin typeface="Arial"/>
                <a:cs typeface="Arial"/>
              </a:rPr>
              <a:t>nanotubes. </a:t>
            </a:r>
            <a:r>
              <a:rPr sz="2400" spc="-165" dirty="0">
                <a:solidFill>
                  <a:schemeClr val="tx1"/>
                </a:solidFill>
                <a:latin typeface="Arial"/>
                <a:cs typeface="Arial"/>
              </a:rPr>
              <a:t>Nanotubes</a:t>
            </a:r>
            <a:r>
              <a:rPr sz="2400" spc="-5" dirty="0">
                <a:solidFill>
                  <a:schemeClr val="tx1"/>
                </a:solidFill>
                <a:latin typeface="Arial"/>
                <a:cs typeface="Arial"/>
              </a:rPr>
              <a:t> </a:t>
            </a:r>
            <a:r>
              <a:rPr sz="2400" spc="-85" dirty="0">
                <a:solidFill>
                  <a:schemeClr val="tx1"/>
                </a:solidFill>
                <a:latin typeface="Arial"/>
                <a:cs typeface="Arial"/>
              </a:rPr>
              <a:t>develop</a:t>
            </a:r>
            <a:r>
              <a:rPr sz="2400" spc="-80" dirty="0">
                <a:solidFill>
                  <a:schemeClr val="tx1"/>
                </a:solidFill>
                <a:latin typeface="Arial"/>
                <a:cs typeface="Arial"/>
              </a:rPr>
              <a:t> </a:t>
            </a:r>
            <a:r>
              <a:rPr sz="2400" spc="-65" dirty="0">
                <a:solidFill>
                  <a:schemeClr val="tx1"/>
                </a:solidFill>
                <a:latin typeface="Arial"/>
                <a:cs typeface="Arial"/>
              </a:rPr>
              <a:t>material</a:t>
            </a:r>
            <a:r>
              <a:rPr sz="2400" spc="-100" dirty="0">
                <a:solidFill>
                  <a:schemeClr val="tx1"/>
                </a:solidFill>
                <a:latin typeface="Arial"/>
                <a:cs typeface="Arial"/>
              </a:rPr>
              <a:t> </a:t>
            </a:r>
            <a:r>
              <a:rPr sz="2400" spc="-180" dirty="0">
                <a:solidFill>
                  <a:schemeClr val="tx1"/>
                </a:solidFill>
                <a:latin typeface="Arial"/>
                <a:cs typeface="Arial"/>
              </a:rPr>
              <a:t>which</a:t>
            </a:r>
            <a:r>
              <a:rPr sz="2400" spc="15" dirty="0">
                <a:solidFill>
                  <a:schemeClr val="tx1"/>
                </a:solidFill>
                <a:latin typeface="Arial"/>
                <a:cs typeface="Arial"/>
              </a:rPr>
              <a:t> </a:t>
            </a:r>
            <a:r>
              <a:rPr sz="2400" dirty="0">
                <a:solidFill>
                  <a:schemeClr val="tx1"/>
                </a:solidFill>
                <a:latin typeface="Arial"/>
                <a:cs typeface="Arial"/>
              </a:rPr>
              <a:t>are</a:t>
            </a:r>
            <a:r>
              <a:rPr sz="2400" spc="-40" dirty="0">
                <a:solidFill>
                  <a:schemeClr val="tx1"/>
                </a:solidFill>
                <a:latin typeface="Arial"/>
                <a:cs typeface="Arial"/>
              </a:rPr>
              <a:t> </a:t>
            </a:r>
            <a:r>
              <a:rPr sz="2400" spc="-140" dirty="0">
                <a:solidFill>
                  <a:schemeClr val="tx1"/>
                </a:solidFill>
                <a:latin typeface="Arial"/>
                <a:cs typeface="Arial"/>
              </a:rPr>
              <a:t>slicker</a:t>
            </a:r>
            <a:r>
              <a:rPr sz="2400" spc="-25" dirty="0">
                <a:solidFill>
                  <a:schemeClr val="tx1"/>
                </a:solidFill>
                <a:latin typeface="Arial"/>
                <a:cs typeface="Arial"/>
              </a:rPr>
              <a:t> </a:t>
            </a:r>
            <a:r>
              <a:rPr sz="2400" spc="-150" dirty="0">
                <a:solidFill>
                  <a:schemeClr val="tx1"/>
                </a:solidFill>
                <a:latin typeface="Arial"/>
                <a:cs typeface="Arial"/>
              </a:rPr>
              <a:t>than</a:t>
            </a:r>
            <a:r>
              <a:rPr sz="2400" spc="-15" dirty="0">
                <a:solidFill>
                  <a:schemeClr val="tx1"/>
                </a:solidFill>
                <a:latin typeface="Arial"/>
                <a:cs typeface="Arial"/>
              </a:rPr>
              <a:t> </a:t>
            </a:r>
            <a:r>
              <a:rPr sz="2400" spc="-180" dirty="0">
                <a:solidFill>
                  <a:schemeClr val="tx1"/>
                </a:solidFill>
                <a:latin typeface="Arial"/>
                <a:cs typeface="Arial"/>
              </a:rPr>
              <a:t>Teflon</a:t>
            </a:r>
            <a:r>
              <a:rPr sz="2400" spc="15" dirty="0">
                <a:solidFill>
                  <a:schemeClr val="tx1"/>
                </a:solidFill>
                <a:latin typeface="Arial"/>
                <a:cs typeface="Arial"/>
              </a:rPr>
              <a:t> </a:t>
            </a:r>
            <a:r>
              <a:rPr sz="2400" spc="-75" dirty="0">
                <a:solidFill>
                  <a:schemeClr val="tx1"/>
                </a:solidFill>
                <a:latin typeface="Arial"/>
                <a:cs typeface="Arial"/>
              </a:rPr>
              <a:t>and</a:t>
            </a:r>
            <a:r>
              <a:rPr sz="2400" spc="-45" dirty="0">
                <a:solidFill>
                  <a:schemeClr val="tx1"/>
                </a:solidFill>
                <a:latin typeface="Arial"/>
                <a:cs typeface="Arial"/>
              </a:rPr>
              <a:t> </a:t>
            </a:r>
            <a:r>
              <a:rPr sz="2400" spc="-50" dirty="0">
                <a:solidFill>
                  <a:schemeClr val="tx1"/>
                </a:solidFill>
                <a:latin typeface="Arial"/>
                <a:cs typeface="Arial"/>
              </a:rPr>
              <a:t>also waterproof.</a:t>
            </a:r>
            <a:r>
              <a:rPr sz="2400" spc="-120" dirty="0">
                <a:solidFill>
                  <a:schemeClr val="tx1"/>
                </a:solidFill>
                <a:latin typeface="Arial"/>
                <a:cs typeface="Arial"/>
              </a:rPr>
              <a:t> </a:t>
            </a:r>
            <a:endParaRPr lang="en-IN" sz="2400" spc="-120" dirty="0">
              <a:solidFill>
                <a:schemeClr val="tx1"/>
              </a:solidFill>
              <a:latin typeface="Arial"/>
              <a:cs typeface="Arial"/>
            </a:endParaRPr>
          </a:p>
          <a:p>
            <a:pPr marL="355600" marR="5080" indent="-342900" algn="just">
              <a:lnSpc>
                <a:spcPct val="100000"/>
              </a:lnSpc>
              <a:spcBef>
                <a:spcPts val="100"/>
              </a:spcBef>
              <a:buFont typeface="Wingdings" panose="05000000000000000000" pitchFamily="2" charset="2"/>
              <a:buChar char="Ø"/>
            </a:pPr>
            <a:r>
              <a:rPr sz="2400" spc="-114" dirty="0">
                <a:latin typeface="Arial"/>
                <a:cs typeface="Arial"/>
              </a:rPr>
              <a:t>Membrane</a:t>
            </a:r>
            <a:r>
              <a:rPr sz="2400" spc="-50" dirty="0">
                <a:latin typeface="Arial"/>
                <a:cs typeface="Arial"/>
              </a:rPr>
              <a:t> </a:t>
            </a:r>
            <a:r>
              <a:rPr sz="2400" spc="-70" dirty="0">
                <a:latin typeface="Arial"/>
                <a:cs typeface="Arial"/>
              </a:rPr>
              <a:t>made</a:t>
            </a:r>
            <a:r>
              <a:rPr sz="2400" spc="-60" dirty="0">
                <a:latin typeface="Arial"/>
                <a:cs typeface="Arial"/>
              </a:rPr>
              <a:t> </a:t>
            </a:r>
            <a:r>
              <a:rPr sz="2400" dirty="0">
                <a:latin typeface="Arial"/>
                <a:cs typeface="Arial"/>
              </a:rPr>
              <a:t>up</a:t>
            </a:r>
            <a:r>
              <a:rPr sz="2400" spc="-15" dirty="0">
                <a:latin typeface="Arial"/>
                <a:cs typeface="Arial"/>
              </a:rPr>
              <a:t> </a:t>
            </a:r>
            <a:r>
              <a:rPr sz="2400" dirty="0">
                <a:latin typeface="Arial"/>
                <a:cs typeface="Arial"/>
              </a:rPr>
              <a:t>of</a:t>
            </a:r>
            <a:r>
              <a:rPr sz="2400" spc="45" dirty="0">
                <a:latin typeface="Arial"/>
                <a:cs typeface="Arial"/>
              </a:rPr>
              <a:t> </a:t>
            </a:r>
            <a:r>
              <a:rPr sz="2400" spc="-355" dirty="0">
                <a:latin typeface="Arial"/>
                <a:cs typeface="Arial"/>
              </a:rPr>
              <a:t>CNTs</a:t>
            </a:r>
            <a:r>
              <a:rPr sz="2400" spc="190" dirty="0">
                <a:latin typeface="Arial"/>
                <a:cs typeface="Arial"/>
              </a:rPr>
              <a:t> </a:t>
            </a:r>
            <a:r>
              <a:rPr sz="2400" spc="-10" dirty="0">
                <a:latin typeface="Arial"/>
                <a:cs typeface="Arial"/>
              </a:rPr>
              <a:t>allow</a:t>
            </a:r>
            <a:r>
              <a:rPr sz="2400" spc="-20" dirty="0">
                <a:latin typeface="Arial"/>
                <a:cs typeface="Arial"/>
              </a:rPr>
              <a:t> </a:t>
            </a:r>
            <a:r>
              <a:rPr sz="2400" dirty="0">
                <a:solidFill>
                  <a:srgbClr val="FF0000"/>
                </a:solidFill>
                <a:latin typeface="Arial"/>
                <a:cs typeface="Arial"/>
              </a:rPr>
              <a:t>liquid</a:t>
            </a:r>
            <a:r>
              <a:rPr sz="2400" spc="-10" dirty="0">
                <a:solidFill>
                  <a:srgbClr val="FF0000"/>
                </a:solidFill>
                <a:latin typeface="Arial"/>
                <a:cs typeface="Arial"/>
              </a:rPr>
              <a:t> </a:t>
            </a:r>
            <a:r>
              <a:rPr sz="2400" dirty="0">
                <a:solidFill>
                  <a:srgbClr val="FF0000"/>
                </a:solidFill>
                <a:latin typeface="Arial"/>
                <a:cs typeface="Arial"/>
              </a:rPr>
              <a:t>flow</a:t>
            </a:r>
            <a:r>
              <a:rPr sz="2400" spc="-25" dirty="0">
                <a:solidFill>
                  <a:srgbClr val="FF0000"/>
                </a:solidFill>
                <a:latin typeface="Arial"/>
                <a:cs typeface="Arial"/>
              </a:rPr>
              <a:t> </a:t>
            </a:r>
            <a:r>
              <a:rPr sz="2400" dirty="0">
                <a:latin typeface="Arial"/>
                <a:cs typeface="Arial"/>
              </a:rPr>
              <a:t>up</a:t>
            </a:r>
            <a:r>
              <a:rPr sz="2400" spc="-10" dirty="0">
                <a:latin typeface="Arial"/>
                <a:cs typeface="Arial"/>
              </a:rPr>
              <a:t> </a:t>
            </a:r>
            <a:r>
              <a:rPr sz="2400" spc="-25" dirty="0">
                <a:latin typeface="Arial"/>
                <a:cs typeface="Arial"/>
              </a:rPr>
              <a:t>to </a:t>
            </a:r>
            <a:r>
              <a:rPr sz="2400" spc="-30" dirty="0">
                <a:latin typeface="Arial"/>
                <a:cs typeface="Arial"/>
              </a:rPr>
              <a:t>five</a:t>
            </a:r>
            <a:r>
              <a:rPr sz="2400" spc="-50" dirty="0">
                <a:latin typeface="Arial"/>
                <a:cs typeface="Arial"/>
              </a:rPr>
              <a:t> </a:t>
            </a:r>
            <a:r>
              <a:rPr sz="2400" spc="-204" dirty="0">
                <a:latin typeface="Arial"/>
                <a:cs typeface="Arial"/>
              </a:rPr>
              <a:t>times</a:t>
            </a:r>
            <a:r>
              <a:rPr sz="2400" spc="-10" dirty="0">
                <a:latin typeface="Arial"/>
                <a:cs typeface="Arial"/>
              </a:rPr>
              <a:t> </a:t>
            </a:r>
            <a:r>
              <a:rPr sz="2400" spc="-70" dirty="0">
                <a:latin typeface="Arial"/>
                <a:cs typeface="Arial"/>
              </a:rPr>
              <a:t>faster</a:t>
            </a:r>
            <a:r>
              <a:rPr sz="2400" spc="-10" dirty="0">
                <a:latin typeface="Arial"/>
                <a:cs typeface="Arial"/>
              </a:rPr>
              <a:t> </a:t>
            </a:r>
            <a:r>
              <a:rPr sz="2400" spc="-155" dirty="0">
                <a:latin typeface="Arial"/>
                <a:cs typeface="Arial"/>
              </a:rPr>
              <a:t>than</a:t>
            </a:r>
            <a:r>
              <a:rPr sz="2400" spc="-10" dirty="0">
                <a:latin typeface="Arial"/>
                <a:cs typeface="Arial"/>
              </a:rPr>
              <a:t> </a:t>
            </a:r>
            <a:r>
              <a:rPr sz="2400" spc="-160" dirty="0">
                <a:latin typeface="Arial"/>
                <a:cs typeface="Arial"/>
              </a:rPr>
              <a:t>conventional</a:t>
            </a:r>
            <a:r>
              <a:rPr sz="2400" spc="-30" dirty="0">
                <a:latin typeface="Arial"/>
                <a:cs typeface="Arial"/>
              </a:rPr>
              <a:t> </a:t>
            </a:r>
            <a:r>
              <a:rPr sz="2400" spc="-60" dirty="0">
                <a:latin typeface="Arial"/>
                <a:cs typeface="Arial"/>
              </a:rPr>
              <a:t>membrane.</a:t>
            </a:r>
            <a:endParaRPr sz="2400" dirty="0">
              <a:latin typeface="Arial"/>
              <a:cs typeface="Arial"/>
            </a:endParaRPr>
          </a:p>
          <a:p>
            <a:pPr marL="355600" marR="5080" indent="-342900" algn="just">
              <a:lnSpc>
                <a:spcPct val="100000"/>
              </a:lnSpc>
              <a:spcBef>
                <a:spcPts val="585"/>
              </a:spcBef>
              <a:buFont typeface="Wingdings" panose="05000000000000000000" pitchFamily="2" charset="2"/>
              <a:buChar char="Ø"/>
            </a:pPr>
            <a:r>
              <a:rPr sz="2400" dirty="0">
                <a:latin typeface="Arial"/>
                <a:cs typeface="Arial"/>
              </a:rPr>
              <a:t>Nano</a:t>
            </a:r>
            <a:r>
              <a:rPr sz="2400" spc="20" dirty="0">
                <a:latin typeface="Arial"/>
                <a:cs typeface="Arial"/>
              </a:rPr>
              <a:t> </a:t>
            </a:r>
            <a:r>
              <a:rPr sz="2400" spc="-65" dirty="0">
                <a:latin typeface="Arial"/>
                <a:cs typeface="Arial"/>
              </a:rPr>
              <a:t>sphere</a:t>
            </a:r>
            <a:r>
              <a:rPr sz="2400" spc="20" dirty="0">
                <a:latin typeface="Arial"/>
                <a:cs typeface="Arial"/>
              </a:rPr>
              <a:t> </a:t>
            </a:r>
            <a:r>
              <a:rPr sz="2400" dirty="0">
                <a:latin typeface="Arial"/>
                <a:cs typeface="Arial"/>
              </a:rPr>
              <a:t>of</a:t>
            </a:r>
            <a:r>
              <a:rPr sz="2400" spc="65" dirty="0">
                <a:latin typeface="Arial"/>
                <a:cs typeface="Arial"/>
              </a:rPr>
              <a:t> </a:t>
            </a:r>
            <a:r>
              <a:rPr sz="2400" spc="-55" dirty="0">
                <a:latin typeface="Arial"/>
                <a:cs typeface="Arial"/>
              </a:rPr>
              <a:t>inorganic</a:t>
            </a:r>
            <a:r>
              <a:rPr sz="2400" spc="20" dirty="0">
                <a:latin typeface="Arial"/>
                <a:cs typeface="Arial"/>
              </a:rPr>
              <a:t> </a:t>
            </a:r>
            <a:r>
              <a:rPr sz="2400" dirty="0">
                <a:latin typeface="Arial"/>
                <a:cs typeface="Arial"/>
              </a:rPr>
              <a:t>material</a:t>
            </a:r>
            <a:r>
              <a:rPr sz="2400" spc="20" dirty="0">
                <a:latin typeface="Arial"/>
                <a:cs typeface="Arial"/>
              </a:rPr>
              <a:t> </a:t>
            </a:r>
            <a:r>
              <a:rPr sz="2400" dirty="0">
                <a:latin typeface="Arial"/>
                <a:cs typeface="Arial"/>
              </a:rPr>
              <a:t>can</a:t>
            </a:r>
            <a:r>
              <a:rPr sz="2400" spc="20" dirty="0">
                <a:latin typeface="Arial"/>
                <a:cs typeface="Arial"/>
              </a:rPr>
              <a:t> </a:t>
            </a:r>
            <a:r>
              <a:rPr sz="2400" dirty="0">
                <a:latin typeface="Arial"/>
                <a:cs typeface="Arial"/>
              </a:rPr>
              <a:t>act</a:t>
            </a:r>
            <a:r>
              <a:rPr sz="2400" spc="20" dirty="0">
                <a:latin typeface="Arial"/>
                <a:cs typeface="Arial"/>
              </a:rPr>
              <a:t> </a:t>
            </a:r>
            <a:r>
              <a:rPr sz="2400" dirty="0">
                <a:latin typeface="Arial"/>
                <a:cs typeface="Arial"/>
              </a:rPr>
              <a:t>as</a:t>
            </a:r>
            <a:r>
              <a:rPr sz="2400" spc="25" dirty="0">
                <a:latin typeface="Arial"/>
                <a:cs typeface="Arial"/>
              </a:rPr>
              <a:t> </a:t>
            </a:r>
            <a:r>
              <a:rPr sz="2400" spc="-20" dirty="0">
                <a:solidFill>
                  <a:schemeClr val="tx1"/>
                </a:solidFill>
                <a:latin typeface="Arial"/>
                <a:cs typeface="Arial"/>
              </a:rPr>
              <a:t>nano</a:t>
            </a:r>
            <a:r>
              <a:rPr sz="2400" spc="20" dirty="0">
                <a:solidFill>
                  <a:schemeClr val="tx1"/>
                </a:solidFill>
                <a:latin typeface="Arial"/>
                <a:cs typeface="Arial"/>
              </a:rPr>
              <a:t> </a:t>
            </a:r>
            <a:r>
              <a:rPr sz="2400" spc="-10" dirty="0">
                <a:solidFill>
                  <a:schemeClr val="tx1"/>
                </a:solidFill>
                <a:latin typeface="Arial"/>
                <a:cs typeface="Arial"/>
              </a:rPr>
              <a:t>sized</a:t>
            </a:r>
            <a:r>
              <a:rPr sz="2400" spc="15" dirty="0">
                <a:solidFill>
                  <a:schemeClr val="tx1"/>
                </a:solidFill>
                <a:latin typeface="Arial"/>
                <a:cs typeface="Arial"/>
              </a:rPr>
              <a:t> </a:t>
            </a:r>
            <a:r>
              <a:rPr sz="2400" spc="-20" dirty="0">
                <a:solidFill>
                  <a:schemeClr val="tx1"/>
                </a:solidFill>
                <a:latin typeface="Arial"/>
                <a:cs typeface="Arial"/>
              </a:rPr>
              <a:t>ball </a:t>
            </a:r>
            <a:r>
              <a:rPr sz="2400" dirty="0">
                <a:solidFill>
                  <a:schemeClr val="tx1"/>
                </a:solidFill>
                <a:latin typeface="Arial"/>
                <a:cs typeface="Arial"/>
              </a:rPr>
              <a:t>bearing</a:t>
            </a:r>
            <a:r>
              <a:rPr sz="2400" dirty="0">
                <a:latin typeface="Arial"/>
                <a:cs typeface="Arial"/>
              </a:rPr>
              <a:t>.</a:t>
            </a:r>
            <a:r>
              <a:rPr sz="2400" spc="-20" dirty="0">
                <a:latin typeface="Arial"/>
                <a:cs typeface="Arial"/>
              </a:rPr>
              <a:t>  </a:t>
            </a:r>
            <a:r>
              <a:rPr sz="2400" spc="-160" dirty="0">
                <a:latin typeface="Arial"/>
                <a:cs typeface="Arial"/>
              </a:rPr>
              <a:t>They</a:t>
            </a:r>
            <a:r>
              <a:rPr sz="2400" spc="-10" dirty="0">
                <a:latin typeface="Arial"/>
                <a:cs typeface="Arial"/>
              </a:rPr>
              <a:t> </a:t>
            </a:r>
            <a:r>
              <a:rPr sz="2400" spc="-20" dirty="0">
                <a:latin typeface="Arial"/>
                <a:cs typeface="Arial"/>
              </a:rPr>
              <a:t>also</a:t>
            </a:r>
            <a:r>
              <a:rPr sz="2400" spc="-15" dirty="0">
                <a:latin typeface="Arial"/>
                <a:cs typeface="Arial"/>
              </a:rPr>
              <a:t> </a:t>
            </a:r>
            <a:r>
              <a:rPr sz="2400" dirty="0">
                <a:latin typeface="Arial"/>
                <a:cs typeface="Arial"/>
              </a:rPr>
              <a:t>find</a:t>
            </a:r>
            <a:r>
              <a:rPr sz="2400" spc="-20" dirty="0">
                <a:latin typeface="Arial"/>
                <a:cs typeface="Arial"/>
              </a:rPr>
              <a:t> </a:t>
            </a:r>
            <a:r>
              <a:rPr sz="2400" spc="-40" dirty="0">
                <a:latin typeface="Arial"/>
                <a:cs typeface="Arial"/>
              </a:rPr>
              <a:t>application</a:t>
            </a:r>
            <a:r>
              <a:rPr sz="2400" spc="-5" dirty="0">
                <a:latin typeface="Arial"/>
                <a:cs typeface="Arial"/>
              </a:rPr>
              <a:t> </a:t>
            </a:r>
            <a:r>
              <a:rPr sz="2400" dirty="0">
                <a:latin typeface="Arial"/>
                <a:cs typeface="Arial"/>
              </a:rPr>
              <a:t>in</a:t>
            </a:r>
            <a:r>
              <a:rPr sz="2400" spc="-15" dirty="0">
                <a:latin typeface="Arial"/>
                <a:cs typeface="Arial"/>
              </a:rPr>
              <a:t> </a:t>
            </a:r>
            <a:r>
              <a:rPr sz="2400" spc="-45" dirty="0">
                <a:solidFill>
                  <a:schemeClr val="tx2"/>
                </a:solidFill>
                <a:latin typeface="Arial"/>
                <a:cs typeface="Arial"/>
              </a:rPr>
              <a:t>high</a:t>
            </a:r>
            <a:r>
              <a:rPr sz="2400" spc="-20" dirty="0">
                <a:solidFill>
                  <a:schemeClr val="tx2"/>
                </a:solidFill>
                <a:latin typeface="Arial"/>
                <a:cs typeface="Arial"/>
              </a:rPr>
              <a:t> </a:t>
            </a:r>
            <a:r>
              <a:rPr sz="2400" spc="-95" dirty="0">
                <a:solidFill>
                  <a:schemeClr val="tx2"/>
                </a:solidFill>
                <a:latin typeface="Arial"/>
                <a:cs typeface="Arial"/>
              </a:rPr>
              <a:t>performance</a:t>
            </a:r>
            <a:r>
              <a:rPr sz="2400" spc="-10" dirty="0">
                <a:solidFill>
                  <a:schemeClr val="tx2"/>
                </a:solidFill>
                <a:latin typeface="Arial"/>
                <a:cs typeface="Arial"/>
              </a:rPr>
              <a:t> </a:t>
            </a:r>
            <a:r>
              <a:rPr sz="2400" spc="-85" dirty="0">
                <a:solidFill>
                  <a:schemeClr val="tx2"/>
                </a:solidFill>
                <a:latin typeface="Arial"/>
                <a:cs typeface="Arial"/>
              </a:rPr>
              <a:t>engine and</a:t>
            </a:r>
            <a:r>
              <a:rPr sz="2400" spc="-70" dirty="0">
                <a:solidFill>
                  <a:schemeClr val="tx2"/>
                </a:solidFill>
                <a:latin typeface="Arial"/>
                <a:cs typeface="Arial"/>
              </a:rPr>
              <a:t> </a:t>
            </a:r>
            <a:r>
              <a:rPr sz="2400" spc="-10" dirty="0">
                <a:solidFill>
                  <a:schemeClr val="tx2"/>
                </a:solidFill>
                <a:latin typeface="Arial"/>
                <a:cs typeface="Arial"/>
              </a:rPr>
              <a:t>drivers.</a:t>
            </a:r>
            <a:endParaRPr sz="2400" dirty="0">
              <a:solidFill>
                <a:schemeClr val="tx2"/>
              </a:solidFill>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4901" y="492379"/>
            <a:ext cx="1550758" cy="283083"/>
          </a:xfrm>
          <a:prstGeom prst="rect">
            <a:avLst/>
          </a:prstGeom>
        </p:spPr>
      </p:pic>
      <p:sp>
        <p:nvSpPr>
          <p:cNvPr id="3" name="object 3"/>
          <p:cNvSpPr txBox="1"/>
          <p:nvPr/>
        </p:nvSpPr>
        <p:spPr>
          <a:xfrm>
            <a:off x="269240" y="1007109"/>
            <a:ext cx="8149590" cy="3684270"/>
          </a:xfrm>
          <a:prstGeom prst="rect">
            <a:avLst/>
          </a:prstGeom>
        </p:spPr>
        <p:txBody>
          <a:bodyPr vert="horz" wrap="square" lIns="0" tIns="12700" rIns="0" bIns="0" rtlCol="0">
            <a:spAutoFit/>
          </a:bodyPr>
          <a:lstStyle/>
          <a:p>
            <a:pPr marL="321310" marR="43180" indent="-271145" algn="just">
              <a:lnSpc>
                <a:spcPct val="100000"/>
              </a:lnSpc>
              <a:spcBef>
                <a:spcPts val="100"/>
              </a:spcBef>
              <a:buClr>
                <a:srgbClr val="ACC2C8"/>
              </a:buClr>
              <a:buChar char="•"/>
              <a:tabLst>
                <a:tab pos="323215" algn="l"/>
              </a:tabLst>
            </a:pPr>
            <a:r>
              <a:rPr sz="2400" spc="-95" dirty="0">
                <a:latin typeface="Arial"/>
                <a:cs typeface="Arial"/>
              </a:rPr>
              <a:t>Nanomaterials</a:t>
            </a:r>
            <a:r>
              <a:rPr sz="2400" spc="40" dirty="0">
                <a:latin typeface="Arial"/>
                <a:cs typeface="Arial"/>
              </a:rPr>
              <a:t> </a:t>
            </a:r>
            <a:r>
              <a:rPr sz="2400" dirty="0">
                <a:latin typeface="Arial"/>
                <a:cs typeface="Arial"/>
              </a:rPr>
              <a:t>are</a:t>
            </a:r>
            <a:r>
              <a:rPr sz="2400" spc="45" dirty="0">
                <a:latin typeface="Arial"/>
                <a:cs typeface="Arial"/>
              </a:rPr>
              <a:t> </a:t>
            </a:r>
            <a:r>
              <a:rPr sz="2400" dirty="0">
                <a:latin typeface="Arial"/>
                <a:cs typeface="Arial"/>
              </a:rPr>
              <a:t>of</a:t>
            </a:r>
            <a:r>
              <a:rPr sz="2400" spc="90" dirty="0">
                <a:latin typeface="Arial"/>
                <a:cs typeface="Arial"/>
              </a:rPr>
              <a:t> </a:t>
            </a:r>
            <a:r>
              <a:rPr sz="2400" dirty="0">
                <a:latin typeface="Arial"/>
                <a:cs typeface="Arial"/>
              </a:rPr>
              <a:t>the</a:t>
            </a:r>
            <a:r>
              <a:rPr sz="2400" spc="40" dirty="0">
                <a:latin typeface="Arial"/>
                <a:cs typeface="Arial"/>
              </a:rPr>
              <a:t> </a:t>
            </a:r>
            <a:r>
              <a:rPr sz="2400" spc="-80" dirty="0">
                <a:latin typeface="Arial"/>
                <a:cs typeface="Arial"/>
              </a:rPr>
              <a:t>size</a:t>
            </a:r>
            <a:r>
              <a:rPr sz="2400" spc="45" dirty="0">
                <a:latin typeface="Arial"/>
                <a:cs typeface="Arial"/>
              </a:rPr>
              <a:t> </a:t>
            </a:r>
            <a:r>
              <a:rPr sz="2400" spc="-25" dirty="0">
                <a:latin typeface="Arial"/>
                <a:cs typeface="Arial"/>
              </a:rPr>
              <a:t>10</a:t>
            </a:r>
            <a:r>
              <a:rPr sz="2400" spc="-37" baseline="24305" dirty="0">
                <a:latin typeface="Arial"/>
                <a:cs typeface="Arial"/>
              </a:rPr>
              <a:t>-</a:t>
            </a:r>
            <a:r>
              <a:rPr sz="2400" baseline="24305" dirty="0">
                <a:latin typeface="Arial"/>
                <a:cs typeface="Arial"/>
              </a:rPr>
              <a:t>9</a:t>
            </a:r>
            <a:r>
              <a:rPr sz="2400" dirty="0">
                <a:latin typeface="Arial"/>
                <a:cs typeface="Arial"/>
              </a:rPr>
              <a:t>.</a:t>
            </a:r>
            <a:r>
              <a:rPr sz="2400" spc="45" dirty="0">
                <a:latin typeface="Arial"/>
                <a:cs typeface="Arial"/>
              </a:rPr>
              <a:t> </a:t>
            </a:r>
            <a:r>
              <a:rPr sz="2400" spc="-180" dirty="0">
                <a:latin typeface="Arial"/>
                <a:cs typeface="Arial"/>
              </a:rPr>
              <a:t>Hence</a:t>
            </a:r>
            <a:r>
              <a:rPr sz="2400" spc="40" dirty="0">
                <a:latin typeface="Arial"/>
                <a:cs typeface="Arial"/>
              </a:rPr>
              <a:t> </a:t>
            </a:r>
            <a:r>
              <a:rPr sz="2400" dirty="0">
                <a:latin typeface="Arial"/>
                <a:cs typeface="Arial"/>
              </a:rPr>
              <a:t>the</a:t>
            </a:r>
            <a:r>
              <a:rPr sz="2400" spc="40" dirty="0">
                <a:latin typeface="Arial"/>
                <a:cs typeface="Arial"/>
              </a:rPr>
              <a:t> </a:t>
            </a:r>
            <a:r>
              <a:rPr sz="2400" dirty="0">
                <a:latin typeface="Arial"/>
                <a:cs typeface="Arial"/>
              </a:rPr>
              <a:t>are</a:t>
            </a:r>
            <a:r>
              <a:rPr sz="2400" spc="35" dirty="0">
                <a:latin typeface="Arial"/>
                <a:cs typeface="Arial"/>
              </a:rPr>
              <a:t> </a:t>
            </a:r>
            <a:r>
              <a:rPr sz="2400" spc="-90" dirty="0">
                <a:latin typeface="Arial"/>
                <a:cs typeface="Arial"/>
              </a:rPr>
              <a:t>smaller</a:t>
            </a:r>
            <a:r>
              <a:rPr sz="2400" spc="40" dirty="0">
                <a:latin typeface="Arial"/>
                <a:cs typeface="Arial"/>
              </a:rPr>
              <a:t> </a:t>
            </a:r>
            <a:r>
              <a:rPr sz="2400" spc="-25" dirty="0">
                <a:latin typeface="Arial"/>
                <a:cs typeface="Arial"/>
              </a:rPr>
              <a:t>or 	</a:t>
            </a:r>
            <a:r>
              <a:rPr sz="2400" spc="-65" dirty="0">
                <a:latin typeface="Arial"/>
                <a:cs typeface="Arial"/>
              </a:rPr>
              <a:t>comparable</a:t>
            </a:r>
            <a:r>
              <a:rPr sz="2400" spc="-105" dirty="0">
                <a:latin typeface="Arial"/>
                <a:cs typeface="Arial"/>
              </a:rPr>
              <a:t> </a:t>
            </a:r>
            <a:r>
              <a:rPr sz="2400" spc="-20" dirty="0">
                <a:latin typeface="Arial"/>
                <a:cs typeface="Arial"/>
              </a:rPr>
              <a:t>than</a:t>
            </a:r>
            <a:r>
              <a:rPr sz="2400" spc="-145" dirty="0">
                <a:latin typeface="Arial"/>
                <a:cs typeface="Arial"/>
              </a:rPr>
              <a:t> </a:t>
            </a:r>
            <a:r>
              <a:rPr sz="2400" spc="-70" dirty="0">
                <a:solidFill>
                  <a:srgbClr val="FF0000"/>
                </a:solidFill>
                <a:latin typeface="Arial"/>
                <a:cs typeface="Arial"/>
              </a:rPr>
              <a:t>single</a:t>
            </a:r>
            <a:r>
              <a:rPr sz="2400" spc="-40" dirty="0">
                <a:solidFill>
                  <a:srgbClr val="FF0000"/>
                </a:solidFill>
                <a:latin typeface="Arial"/>
                <a:cs typeface="Arial"/>
              </a:rPr>
              <a:t> </a:t>
            </a:r>
            <a:r>
              <a:rPr sz="2400" spc="-20" dirty="0">
                <a:solidFill>
                  <a:srgbClr val="FF0000"/>
                </a:solidFill>
                <a:latin typeface="Arial"/>
                <a:cs typeface="Arial"/>
              </a:rPr>
              <a:t>cell,</a:t>
            </a:r>
            <a:r>
              <a:rPr sz="2400" spc="-25" dirty="0">
                <a:solidFill>
                  <a:srgbClr val="FF0000"/>
                </a:solidFill>
                <a:latin typeface="Arial"/>
                <a:cs typeface="Arial"/>
              </a:rPr>
              <a:t> </a:t>
            </a:r>
            <a:r>
              <a:rPr sz="2400" spc="-100" dirty="0">
                <a:solidFill>
                  <a:srgbClr val="FF0000"/>
                </a:solidFill>
                <a:latin typeface="Arial"/>
                <a:cs typeface="Arial"/>
              </a:rPr>
              <a:t>virus,</a:t>
            </a:r>
            <a:r>
              <a:rPr sz="2400" spc="-25" dirty="0">
                <a:solidFill>
                  <a:srgbClr val="FF0000"/>
                </a:solidFill>
                <a:latin typeface="Arial"/>
                <a:cs typeface="Arial"/>
              </a:rPr>
              <a:t> </a:t>
            </a:r>
            <a:r>
              <a:rPr sz="2400" spc="-45" dirty="0">
                <a:solidFill>
                  <a:srgbClr val="FF0000"/>
                </a:solidFill>
                <a:latin typeface="Arial"/>
                <a:cs typeface="Arial"/>
              </a:rPr>
              <a:t>protein</a:t>
            </a:r>
            <a:r>
              <a:rPr sz="2400" spc="-45" dirty="0">
                <a:latin typeface="Arial"/>
                <a:cs typeface="Arial"/>
              </a:rPr>
              <a:t>.</a:t>
            </a:r>
            <a:r>
              <a:rPr sz="2400" spc="-30" dirty="0">
                <a:latin typeface="Arial"/>
                <a:cs typeface="Arial"/>
              </a:rPr>
              <a:t> </a:t>
            </a:r>
            <a:r>
              <a:rPr sz="2400" spc="-350" dirty="0">
                <a:latin typeface="Arial"/>
                <a:cs typeface="Arial"/>
              </a:rPr>
              <a:t>Thus</a:t>
            </a:r>
            <a:r>
              <a:rPr sz="2400" spc="185" dirty="0">
                <a:latin typeface="Arial"/>
                <a:cs typeface="Arial"/>
              </a:rPr>
              <a:t> </a:t>
            </a:r>
            <a:r>
              <a:rPr sz="2400" spc="-75" dirty="0">
                <a:latin typeface="Arial"/>
                <a:cs typeface="Arial"/>
              </a:rPr>
              <a:t>materials</a:t>
            </a:r>
            <a:r>
              <a:rPr sz="2400" spc="-25" dirty="0">
                <a:latin typeface="Arial"/>
                <a:cs typeface="Arial"/>
              </a:rPr>
              <a:t> </a:t>
            </a:r>
            <a:r>
              <a:rPr sz="2400" spc="-50" dirty="0">
                <a:latin typeface="Arial"/>
                <a:cs typeface="Arial"/>
              </a:rPr>
              <a:t>can 	</a:t>
            </a:r>
            <a:r>
              <a:rPr sz="2400" dirty="0">
                <a:latin typeface="Arial"/>
                <a:cs typeface="Arial"/>
              </a:rPr>
              <a:t>freely</a:t>
            </a:r>
            <a:r>
              <a:rPr sz="2400" spc="490" dirty="0">
                <a:latin typeface="Arial"/>
                <a:cs typeface="Arial"/>
              </a:rPr>
              <a:t> </a:t>
            </a:r>
            <a:r>
              <a:rPr sz="2400" dirty="0">
                <a:solidFill>
                  <a:srgbClr val="FF0000"/>
                </a:solidFill>
                <a:latin typeface="Arial"/>
                <a:cs typeface="Arial"/>
              </a:rPr>
              <a:t>move</a:t>
            </a:r>
            <a:r>
              <a:rPr sz="2400" spc="490" dirty="0">
                <a:solidFill>
                  <a:srgbClr val="FF0000"/>
                </a:solidFill>
                <a:latin typeface="Arial"/>
                <a:cs typeface="Arial"/>
              </a:rPr>
              <a:t> </a:t>
            </a:r>
            <a:r>
              <a:rPr sz="2400" dirty="0">
                <a:solidFill>
                  <a:srgbClr val="FF0000"/>
                </a:solidFill>
                <a:latin typeface="Arial"/>
                <a:cs typeface="Arial"/>
              </a:rPr>
              <a:t>through</a:t>
            </a:r>
            <a:r>
              <a:rPr sz="2400" spc="484" dirty="0">
                <a:solidFill>
                  <a:srgbClr val="FF0000"/>
                </a:solidFill>
                <a:latin typeface="Arial"/>
                <a:cs typeface="Arial"/>
              </a:rPr>
              <a:t> </a:t>
            </a:r>
            <a:r>
              <a:rPr sz="2400" spc="-10" dirty="0">
                <a:solidFill>
                  <a:srgbClr val="FF0000"/>
                </a:solidFill>
                <a:latin typeface="Arial"/>
                <a:cs typeface="Arial"/>
              </a:rPr>
              <a:t>tissue</a:t>
            </a:r>
            <a:r>
              <a:rPr sz="2400" spc="490" dirty="0">
                <a:solidFill>
                  <a:srgbClr val="FF0000"/>
                </a:solidFill>
                <a:latin typeface="Arial"/>
                <a:cs typeface="Arial"/>
              </a:rPr>
              <a:t> </a:t>
            </a:r>
            <a:r>
              <a:rPr sz="2400" dirty="0">
                <a:solidFill>
                  <a:srgbClr val="FF0000"/>
                </a:solidFill>
                <a:latin typeface="Arial"/>
                <a:cs typeface="Arial"/>
              </a:rPr>
              <a:t>or</a:t>
            </a:r>
            <a:r>
              <a:rPr sz="2400" spc="490" dirty="0">
                <a:solidFill>
                  <a:srgbClr val="FF0000"/>
                </a:solidFill>
                <a:latin typeface="Arial"/>
                <a:cs typeface="Arial"/>
              </a:rPr>
              <a:t> </a:t>
            </a:r>
            <a:r>
              <a:rPr sz="2400" dirty="0">
                <a:solidFill>
                  <a:srgbClr val="FF0000"/>
                </a:solidFill>
                <a:latin typeface="Arial"/>
                <a:cs typeface="Arial"/>
              </a:rPr>
              <a:t>bind</a:t>
            </a:r>
            <a:r>
              <a:rPr sz="2400" spc="484" dirty="0">
                <a:solidFill>
                  <a:srgbClr val="FF0000"/>
                </a:solidFill>
                <a:latin typeface="Arial"/>
                <a:cs typeface="Arial"/>
              </a:rPr>
              <a:t> </a:t>
            </a:r>
            <a:r>
              <a:rPr sz="2400" dirty="0">
                <a:solidFill>
                  <a:srgbClr val="FF0000"/>
                </a:solidFill>
                <a:latin typeface="Arial"/>
                <a:cs typeface="Arial"/>
              </a:rPr>
              <a:t>to</a:t>
            </a:r>
            <a:r>
              <a:rPr sz="2400" spc="490" dirty="0">
                <a:solidFill>
                  <a:srgbClr val="FF0000"/>
                </a:solidFill>
                <a:latin typeface="Arial"/>
                <a:cs typeface="Arial"/>
              </a:rPr>
              <a:t> </a:t>
            </a:r>
            <a:r>
              <a:rPr sz="2400" dirty="0">
                <a:solidFill>
                  <a:srgbClr val="FF0000"/>
                </a:solidFill>
                <a:latin typeface="Arial"/>
                <a:cs typeface="Arial"/>
              </a:rPr>
              <a:t>biological</a:t>
            </a:r>
            <a:r>
              <a:rPr sz="2400" spc="490" dirty="0">
                <a:solidFill>
                  <a:srgbClr val="FF0000"/>
                </a:solidFill>
                <a:latin typeface="Arial"/>
                <a:cs typeface="Arial"/>
              </a:rPr>
              <a:t> </a:t>
            </a:r>
            <a:r>
              <a:rPr sz="2400" spc="-170" dirty="0">
                <a:solidFill>
                  <a:srgbClr val="FF0000"/>
                </a:solidFill>
                <a:latin typeface="Arial"/>
                <a:cs typeface="Arial"/>
              </a:rPr>
              <a:t>system</a:t>
            </a:r>
            <a:r>
              <a:rPr sz="2400" spc="-170" dirty="0">
                <a:latin typeface="Arial"/>
                <a:cs typeface="Arial"/>
              </a:rPr>
              <a:t>. 	</a:t>
            </a:r>
            <a:r>
              <a:rPr sz="2400" spc="-200" dirty="0">
                <a:latin typeface="Arial"/>
                <a:cs typeface="Arial"/>
              </a:rPr>
              <a:t>Endothelium</a:t>
            </a:r>
            <a:r>
              <a:rPr sz="2400" spc="30" dirty="0">
                <a:latin typeface="Arial"/>
                <a:cs typeface="Arial"/>
              </a:rPr>
              <a:t> </a:t>
            </a:r>
            <a:r>
              <a:rPr sz="2400" spc="-85" dirty="0">
                <a:latin typeface="Arial"/>
                <a:cs typeface="Arial"/>
              </a:rPr>
              <a:t>layers</a:t>
            </a:r>
            <a:r>
              <a:rPr sz="2400" spc="-80" dirty="0">
                <a:latin typeface="Arial"/>
                <a:cs typeface="Arial"/>
              </a:rPr>
              <a:t> </a:t>
            </a:r>
            <a:r>
              <a:rPr sz="2400" dirty="0">
                <a:latin typeface="Arial"/>
                <a:cs typeface="Arial"/>
              </a:rPr>
              <a:t>are</a:t>
            </a:r>
            <a:r>
              <a:rPr sz="2400" spc="-35" dirty="0">
                <a:latin typeface="Arial"/>
                <a:cs typeface="Arial"/>
              </a:rPr>
              <a:t> </a:t>
            </a:r>
            <a:r>
              <a:rPr sz="2400" spc="-155" dirty="0">
                <a:latin typeface="Arial"/>
                <a:cs typeface="Arial"/>
              </a:rPr>
              <a:t>porous</a:t>
            </a:r>
            <a:r>
              <a:rPr sz="2400" spc="5" dirty="0">
                <a:latin typeface="Arial"/>
                <a:cs typeface="Arial"/>
              </a:rPr>
              <a:t> </a:t>
            </a:r>
            <a:r>
              <a:rPr sz="2400" spc="-240" dirty="0">
                <a:latin typeface="Arial"/>
                <a:cs typeface="Arial"/>
              </a:rPr>
              <a:t>thus</a:t>
            </a:r>
            <a:r>
              <a:rPr sz="2400" spc="70" dirty="0">
                <a:latin typeface="Arial"/>
                <a:cs typeface="Arial"/>
              </a:rPr>
              <a:t> </a:t>
            </a:r>
            <a:r>
              <a:rPr sz="2400" spc="-160" dirty="0">
                <a:latin typeface="Arial"/>
                <a:cs typeface="Arial"/>
              </a:rPr>
              <a:t>nano</a:t>
            </a:r>
            <a:r>
              <a:rPr sz="2400" spc="-5" dirty="0">
                <a:latin typeface="Arial"/>
                <a:cs typeface="Arial"/>
              </a:rPr>
              <a:t> </a:t>
            </a:r>
            <a:r>
              <a:rPr sz="2400" spc="-25" dirty="0">
                <a:latin typeface="Arial"/>
                <a:cs typeface="Arial"/>
              </a:rPr>
              <a:t>particle</a:t>
            </a:r>
            <a:r>
              <a:rPr sz="2400" spc="10" dirty="0">
                <a:latin typeface="Arial"/>
                <a:cs typeface="Arial"/>
              </a:rPr>
              <a:t> </a:t>
            </a:r>
            <a:r>
              <a:rPr sz="2400" spc="-150" dirty="0">
                <a:latin typeface="Arial"/>
                <a:cs typeface="Arial"/>
              </a:rPr>
              <a:t>can</a:t>
            </a:r>
            <a:r>
              <a:rPr sz="2400" spc="5" dirty="0">
                <a:latin typeface="Arial"/>
                <a:cs typeface="Arial"/>
              </a:rPr>
              <a:t> </a:t>
            </a:r>
            <a:r>
              <a:rPr sz="2400" spc="-60" dirty="0">
                <a:solidFill>
                  <a:srgbClr val="FF0000"/>
                </a:solidFill>
                <a:latin typeface="Arial"/>
                <a:cs typeface="Arial"/>
              </a:rPr>
              <a:t>penetrate 	</a:t>
            </a:r>
            <a:r>
              <a:rPr sz="2400" spc="-135" dirty="0">
                <a:latin typeface="Arial"/>
                <a:cs typeface="Arial"/>
              </a:rPr>
              <a:t>through</a:t>
            </a:r>
            <a:r>
              <a:rPr sz="2400" spc="-35" dirty="0">
                <a:latin typeface="Arial"/>
                <a:cs typeface="Arial"/>
              </a:rPr>
              <a:t> </a:t>
            </a:r>
            <a:r>
              <a:rPr sz="2400" spc="-190" dirty="0">
                <a:latin typeface="Arial"/>
                <a:cs typeface="Arial"/>
              </a:rPr>
              <a:t>them</a:t>
            </a:r>
            <a:r>
              <a:rPr sz="2400" spc="25" dirty="0">
                <a:latin typeface="Arial"/>
                <a:cs typeface="Arial"/>
              </a:rPr>
              <a:t> </a:t>
            </a:r>
            <a:r>
              <a:rPr sz="2400" spc="-10" dirty="0">
                <a:latin typeface="Arial"/>
                <a:cs typeface="Arial"/>
              </a:rPr>
              <a:t>and</a:t>
            </a:r>
            <a:r>
              <a:rPr sz="2400" spc="-105" dirty="0">
                <a:latin typeface="Arial"/>
                <a:cs typeface="Arial"/>
              </a:rPr>
              <a:t> </a:t>
            </a:r>
            <a:r>
              <a:rPr sz="2400" spc="-130" dirty="0">
                <a:latin typeface="Arial"/>
                <a:cs typeface="Arial"/>
              </a:rPr>
              <a:t>can</a:t>
            </a:r>
            <a:r>
              <a:rPr sz="2400" spc="-15" dirty="0">
                <a:latin typeface="Arial"/>
                <a:cs typeface="Arial"/>
              </a:rPr>
              <a:t> </a:t>
            </a:r>
            <a:r>
              <a:rPr sz="2400" dirty="0">
                <a:latin typeface="Arial"/>
                <a:cs typeface="Arial"/>
              </a:rPr>
              <a:t>be</a:t>
            </a:r>
            <a:r>
              <a:rPr sz="2400" spc="-20" dirty="0">
                <a:latin typeface="Arial"/>
                <a:cs typeface="Arial"/>
              </a:rPr>
              <a:t> </a:t>
            </a:r>
            <a:r>
              <a:rPr sz="2400" spc="-185" dirty="0">
                <a:latin typeface="Arial"/>
                <a:cs typeface="Arial"/>
              </a:rPr>
              <a:t>used</a:t>
            </a:r>
            <a:r>
              <a:rPr sz="2400" spc="20" dirty="0">
                <a:latin typeface="Arial"/>
                <a:cs typeface="Arial"/>
              </a:rPr>
              <a:t> </a:t>
            </a:r>
            <a:r>
              <a:rPr sz="2400" spc="-110" dirty="0">
                <a:latin typeface="Arial"/>
                <a:cs typeface="Arial"/>
              </a:rPr>
              <a:t>as</a:t>
            </a:r>
            <a:r>
              <a:rPr sz="2400" spc="-15" dirty="0">
                <a:latin typeface="Arial"/>
                <a:cs typeface="Arial"/>
              </a:rPr>
              <a:t> </a:t>
            </a:r>
            <a:r>
              <a:rPr sz="2400" spc="-150" dirty="0">
                <a:latin typeface="Arial"/>
                <a:cs typeface="Arial"/>
              </a:rPr>
              <a:t>medicine</a:t>
            </a:r>
            <a:r>
              <a:rPr sz="2400" spc="-20" dirty="0">
                <a:latin typeface="Arial"/>
                <a:cs typeface="Arial"/>
              </a:rPr>
              <a:t> </a:t>
            </a:r>
            <a:r>
              <a:rPr sz="2400" dirty="0">
                <a:latin typeface="Arial"/>
                <a:cs typeface="Arial"/>
              </a:rPr>
              <a:t>or</a:t>
            </a:r>
            <a:r>
              <a:rPr sz="2400" spc="-20" dirty="0">
                <a:latin typeface="Arial"/>
                <a:cs typeface="Arial"/>
              </a:rPr>
              <a:t> </a:t>
            </a:r>
            <a:r>
              <a:rPr sz="2400" spc="-75" dirty="0">
                <a:solidFill>
                  <a:srgbClr val="FF0000"/>
                </a:solidFill>
                <a:latin typeface="Arial"/>
                <a:cs typeface="Arial"/>
              </a:rPr>
              <a:t>carrier</a:t>
            </a:r>
            <a:r>
              <a:rPr sz="2400" spc="-75" dirty="0">
                <a:latin typeface="Arial"/>
                <a:cs typeface="Arial"/>
              </a:rPr>
              <a:t>.</a:t>
            </a:r>
            <a:r>
              <a:rPr sz="2400" spc="-20" dirty="0">
                <a:latin typeface="Arial"/>
                <a:cs typeface="Arial"/>
              </a:rPr>
              <a:t> </a:t>
            </a:r>
            <a:r>
              <a:rPr sz="2400" spc="-80" dirty="0">
                <a:latin typeface="Arial"/>
                <a:cs typeface="Arial"/>
              </a:rPr>
              <a:t>Many</a:t>
            </a:r>
            <a:r>
              <a:rPr sz="2400" spc="-20" dirty="0">
                <a:latin typeface="Arial"/>
                <a:cs typeface="Arial"/>
              </a:rPr>
              <a:t> </a:t>
            </a:r>
            <a:r>
              <a:rPr sz="2400" spc="-25" dirty="0">
                <a:latin typeface="Arial"/>
                <a:cs typeface="Arial"/>
              </a:rPr>
              <a:t>of 	</a:t>
            </a:r>
            <a:r>
              <a:rPr sz="2400" spc="-130" dirty="0">
                <a:latin typeface="Arial"/>
                <a:cs typeface="Arial"/>
              </a:rPr>
              <a:t>magnetic</a:t>
            </a:r>
            <a:r>
              <a:rPr sz="2400" spc="-40" dirty="0">
                <a:latin typeface="Arial"/>
                <a:cs typeface="Arial"/>
              </a:rPr>
              <a:t> </a:t>
            </a:r>
            <a:r>
              <a:rPr sz="2400" spc="-140" dirty="0">
                <a:latin typeface="Arial"/>
                <a:cs typeface="Arial"/>
              </a:rPr>
              <a:t>nano</a:t>
            </a:r>
            <a:r>
              <a:rPr sz="2400" spc="-25" dirty="0">
                <a:latin typeface="Arial"/>
                <a:cs typeface="Arial"/>
              </a:rPr>
              <a:t> </a:t>
            </a:r>
            <a:r>
              <a:rPr sz="2400" spc="-75" dirty="0">
                <a:latin typeface="Arial"/>
                <a:cs typeface="Arial"/>
              </a:rPr>
              <a:t>particles</a:t>
            </a:r>
            <a:r>
              <a:rPr sz="2400" spc="-90" dirty="0">
                <a:latin typeface="Arial"/>
                <a:cs typeface="Arial"/>
              </a:rPr>
              <a:t> </a:t>
            </a:r>
            <a:r>
              <a:rPr sz="2400" spc="-114" dirty="0">
                <a:latin typeface="Arial"/>
                <a:cs typeface="Arial"/>
              </a:rPr>
              <a:t>have</a:t>
            </a:r>
            <a:r>
              <a:rPr sz="2400" spc="-45" dirty="0">
                <a:latin typeface="Arial"/>
                <a:cs typeface="Arial"/>
              </a:rPr>
              <a:t> </a:t>
            </a:r>
            <a:r>
              <a:rPr sz="2400" spc="-95" dirty="0">
                <a:latin typeface="Arial"/>
                <a:cs typeface="Arial"/>
              </a:rPr>
              <a:t>been</a:t>
            </a:r>
            <a:r>
              <a:rPr sz="2400" spc="-40" dirty="0">
                <a:latin typeface="Arial"/>
                <a:cs typeface="Arial"/>
              </a:rPr>
              <a:t> </a:t>
            </a:r>
            <a:r>
              <a:rPr sz="2400" spc="-185" dirty="0">
                <a:latin typeface="Arial"/>
                <a:cs typeface="Arial"/>
              </a:rPr>
              <a:t>used</a:t>
            </a:r>
            <a:r>
              <a:rPr sz="2400" spc="20" dirty="0">
                <a:latin typeface="Arial"/>
                <a:cs typeface="Arial"/>
              </a:rPr>
              <a:t> </a:t>
            </a:r>
            <a:r>
              <a:rPr sz="2400" dirty="0">
                <a:latin typeface="Arial"/>
                <a:cs typeface="Arial"/>
              </a:rPr>
              <a:t>in</a:t>
            </a:r>
            <a:r>
              <a:rPr sz="2400" spc="-30" dirty="0">
                <a:latin typeface="Arial"/>
                <a:cs typeface="Arial"/>
              </a:rPr>
              <a:t> </a:t>
            </a:r>
            <a:r>
              <a:rPr sz="2400" spc="-140" dirty="0">
                <a:solidFill>
                  <a:srgbClr val="FF0000"/>
                </a:solidFill>
                <a:latin typeface="Arial"/>
                <a:cs typeface="Arial"/>
              </a:rPr>
              <a:t>cancer</a:t>
            </a:r>
            <a:r>
              <a:rPr sz="2400" spc="-25" dirty="0">
                <a:solidFill>
                  <a:srgbClr val="FF0000"/>
                </a:solidFill>
                <a:latin typeface="Arial"/>
                <a:cs typeface="Arial"/>
              </a:rPr>
              <a:t> </a:t>
            </a:r>
            <a:r>
              <a:rPr sz="2400" spc="-45" dirty="0">
                <a:solidFill>
                  <a:srgbClr val="FF0000"/>
                </a:solidFill>
                <a:latin typeface="Arial"/>
                <a:cs typeface="Arial"/>
              </a:rPr>
              <a:t>therapy</a:t>
            </a:r>
            <a:r>
              <a:rPr sz="2400" spc="-30" dirty="0">
                <a:solidFill>
                  <a:srgbClr val="FF0000"/>
                </a:solidFill>
                <a:latin typeface="Arial"/>
                <a:cs typeface="Arial"/>
              </a:rPr>
              <a:t> </a:t>
            </a:r>
            <a:r>
              <a:rPr sz="2400" spc="-20" dirty="0">
                <a:latin typeface="Arial"/>
                <a:cs typeface="Arial"/>
              </a:rPr>
              <a:t>like 	</a:t>
            </a:r>
            <a:r>
              <a:rPr sz="2400" spc="-55" dirty="0">
                <a:latin typeface="Arial"/>
                <a:cs typeface="Arial"/>
              </a:rPr>
              <a:t>hyperthermia.</a:t>
            </a:r>
            <a:r>
              <a:rPr sz="2400" spc="200" dirty="0">
                <a:latin typeface="Arial"/>
                <a:cs typeface="Arial"/>
              </a:rPr>
              <a:t> </a:t>
            </a:r>
            <a:r>
              <a:rPr sz="2400" spc="-10" dirty="0">
                <a:latin typeface="Arial"/>
                <a:cs typeface="Arial"/>
              </a:rPr>
              <a:t>Magnetic</a:t>
            </a:r>
            <a:r>
              <a:rPr sz="2400" spc="204" dirty="0">
                <a:latin typeface="Arial"/>
                <a:cs typeface="Arial"/>
              </a:rPr>
              <a:t> </a:t>
            </a:r>
            <a:r>
              <a:rPr sz="2400" dirty="0">
                <a:latin typeface="Arial"/>
                <a:cs typeface="Arial"/>
              </a:rPr>
              <a:t>particle</a:t>
            </a:r>
            <a:r>
              <a:rPr sz="2400" spc="204" dirty="0">
                <a:latin typeface="Arial"/>
                <a:cs typeface="Arial"/>
              </a:rPr>
              <a:t> </a:t>
            </a:r>
            <a:r>
              <a:rPr sz="2400" dirty="0">
                <a:latin typeface="Arial"/>
                <a:cs typeface="Arial"/>
              </a:rPr>
              <a:t>are</a:t>
            </a:r>
            <a:r>
              <a:rPr sz="2400" spc="200" dirty="0">
                <a:latin typeface="Arial"/>
                <a:cs typeface="Arial"/>
              </a:rPr>
              <a:t> </a:t>
            </a:r>
            <a:r>
              <a:rPr sz="2400" dirty="0">
                <a:latin typeface="Arial"/>
                <a:cs typeface="Arial"/>
              </a:rPr>
              <a:t>also</a:t>
            </a:r>
            <a:r>
              <a:rPr sz="2400" spc="200" dirty="0">
                <a:latin typeface="Arial"/>
                <a:cs typeface="Arial"/>
              </a:rPr>
              <a:t> </a:t>
            </a:r>
            <a:r>
              <a:rPr sz="2400" dirty="0">
                <a:latin typeface="Arial"/>
                <a:cs typeface="Arial"/>
              </a:rPr>
              <a:t>used</a:t>
            </a:r>
            <a:r>
              <a:rPr sz="2400" spc="190" dirty="0">
                <a:latin typeface="Arial"/>
                <a:cs typeface="Arial"/>
              </a:rPr>
              <a:t> </a:t>
            </a:r>
            <a:r>
              <a:rPr sz="2400" dirty="0">
                <a:latin typeface="Arial"/>
                <a:cs typeface="Arial"/>
              </a:rPr>
              <a:t>for</a:t>
            </a:r>
            <a:r>
              <a:rPr sz="2400" spc="204" dirty="0">
                <a:latin typeface="Arial"/>
                <a:cs typeface="Arial"/>
              </a:rPr>
              <a:t> </a:t>
            </a:r>
            <a:r>
              <a:rPr sz="2400" spc="-10" dirty="0">
                <a:solidFill>
                  <a:srgbClr val="FF0000"/>
                </a:solidFill>
                <a:latin typeface="Arial"/>
                <a:cs typeface="Arial"/>
              </a:rPr>
              <a:t>tagging 	</a:t>
            </a:r>
            <a:r>
              <a:rPr sz="2400" spc="-75" dirty="0">
                <a:latin typeface="Arial"/>
                <a:cs typeface="Arial"/>
              </a:rPr>
              <a:t>cancer</a:t>
            </a:r>
            <a:r>
              <a:rPr sz="2400" spc="35" dirty="0">
                <a:latin typeface="Arial"/>
                <a:cs typeface="Arial"/>
              </a:rPr>
              <a:t> </a:t>
            </a:r>
            <a:r>
              <a:rPr sz="2400" spc="-90" dirty="0">
                <a:latin typeface="Arial"/>
                <a:cs typeface="Arial"/>
              </a:rPr>
              <a:t>cells,</a:t>
            </a:r>
            <a:r>
              <a:rPr sz="2400" spc="25" dirty="0">
                <a:latin typeface="Arial"/>
                <a:cs typeface="Arial"/>
              </a:rPr>
              <a:t> </a:t>
            </a:r>
            <a:r>
              <a:rPr sz="2400" dirty="0">
                <a:latin typeface="Arial"/>
                <a:cs typeface="Arial"/>
              </a:rPr>
              <a:t>bacteria</a:t>
            </a:r>
            <a:r>
              <a:rPr sz="2400" spc="30" dirty="0">
                <a:latin typeface="Arial"/>
                <a:cs typeface="Arial"/>
              </a:rPr>
              <a:t> </a:t>
            </a:r>
            <a:r>
              <a:rPr sz="2400" dirty="0">
                <a:latin typeface="Arial"/>
                <a:cs typeface="Arial"/>
              </a:rPr>
              <a:t>red</a:t>
            </a:r>
            <a:r>
              <a:rPr sz="2400" spc="35" dirty="0">
                <a:latin typeface="Arial"/>
                <a:cs typeface="Arial"/>
              </a:rPr>
              <a:t> </a:t>
            </a:r>
            <a:r>
              <a:rPr sz="2400" dirty="0">
                <a:latin typeface="Arial"/>
                <a:cs typeface="Arial"/>
              </a:rPr>
              <a:t>blood</a:t>
            </a:r>
            <a:r>
              <a:rPr sz="2400" spc="25" dirty="0">
                <a:latin typeface="Arial"/>
                <a:cs typeface="Arial"/>
              </a:rPr>
              <a:t> </a:t>
            </a:r>
            <a:r>
              <a:rPr sz="2400" spc="-80" dirty="0">
                <a:latin typeface="Arial"/>
                <a:cs typeface="Arial"/>
              </a:rPr>
              <a:t>cells.</a:t>
            </a:r>
            <a:r>
              <a:rPr sz="2400" spc="35" dirty="0">
                <a:latin typeface="Arial"/>
                <a:cs typeface="Arial"/>
              </a:rPr>
              <a:t> </a:t>
            </a:r>
            <a:r>
              <a:rPr sz="2400" spc="-105" dirty="0">
                <a:latin typeface="Arial"/>
                <a:cs typeface="Arial"/>
              </a:rPr>
              <a:t>They</a:t>
            </a:r>
            <a:r>
              <a:rPr sz="2400" spc="35" dirty="0">
                <a:latin typeface="Arial"/>
                <a:cs typeface="Arial"/>
              </a:rPr>
              <a:t> </a:t>
            </a:r>
            <a:r>
              <a:rPr sz="2400" dirty="0">
                <a:latin typeface="Arial"/>
                <a:cs typeface="Arial"/>
              </a:rPr>
              <a:t>are</a:t>
            </a:r>
            <a:r>
              <a:rPr sz="2400" spc="30" dirty="0">
                <a:latin typeface="Arial"/>
                <a:cs typeface="Arial"/>
              </a:rPr>
              <a:t> </a:t>
            </a:r>
            <a:r>
              <a:rPr sz="2400" dirty="0">
                <a:latin typeface="Arial"/>
                <a:cs typeface="Arial"/>
              </a:rPr>
              <a:t>also</a:t>
            </a:r>
            <a:r>
              <a:rPr sz="2400" spc="35" dirty="0">
                <a:latin typeface="Arial"/>
                <a:cs typeface="Arial"/>
              </a:rPr>
              <a:t> </a:t>
            </a:r>
            <a:r>
              <a:rPr sz="2400" spc="-85" dirty="0">
                <a:latin typeface="Arial"/>
                <a:cs typeface="Arial"/>
              </a:rPr>
              <a:t>used</a:t>
            </a:r>
            <a:r>
              <a:rPr sz="2400" spc="35" dirty="0">
                <a:latin typeface="Arial"/>
                <a:cs typeface="Arial"/>
              </a:rPr>
              <a:t> </a:t>
            </a:r>
            <a:r>
              <a:rPr sz="2400" spc="-25" dirty="0">
                <a:latin typeface="Arial"/>
                <a:cs typeface="Arial"/>
              </a:rPr>
              <a:t>in 	</a:t>
            </a:r>
            <a:r>
              <a:rPr sz="2400" spc="-110" dirty="0">
                <a:solidFill>
                  <a:srgbClr val="FF0000"/>
                </a:solidFill>
                <a:latin typeface="Arial"/>
                <a:cs typeface="Arial"/>
              </a:rPr>
              <a:t>contrast</a:t>
            </a:r>
            <a:r>
              <a:rPr sz="2400" spc="-60" dirty="0">
                <a:solidFill>
                  <a:srgbClr val="FF0000"/>
                </a:solidFill>
                <a:latin typeface="Arial"/>
                <a:cs typeface="Arial"/>
              </a:rPr>
              <a:t> </a:t>
            </a:r>
            <a:r>
              <a:rPr sz="2400" spc="-155" dirty="0">
                <a:solidFill>
                  <a:srgbClr val="FF0000"/>
                </a:solidFill>
                <a:latin typeface="Arial"/>
                <a:cs typeface="Arial"/>
              </a:rPr>
              <a:t>enhancing</a:t>
            </a:r>
            <a:r>
              <a:rPr sz="2400" spc="-10" dirty="0">
                <a:solidFill>
                  <a:srgbClr val="FF0000"/>
                </a:solidFill>
                <a:latin typeface="Arial"/>
                <a:cs typeface="Arial"/>
              </a:rPr>
              <a:t> </a:t>
            </a:r>
            <a:r>
              <a:rPr sz="2400" spc="-25" dirty="0">
                <a:latin typeface="Arial"/>
                <a:cs typeface="Arial"/>
              </a:rPr>
              <a:t>agent</a:t>
            </a:r>
            <a:r>
              <a:rPr sz="2400" spc="-40" dirty="0">
                <a:latin typeface="Arial"/>
                <a:cs typeface="Arial"/>
              </a:rPr>
              <a:t> </a:t>
            </a:r>
            <a:r>
              <a:rPr sz="2400" dirty="0">
                <a:latin typeface="Arial"/>
                <a:cs typeface="Arial"/>
              </a:rPr>
              <a:t>in</a:t>
            </a:r>
            <a:r>
              <a:rPr sz="2400" spc="20" dirty="0">
                <a:latin typeface="Arial"/>
                <a:cs typeface="Arial"/>
              </a:rPr>
              <a:t> </a:t>
            </a:r>
            <a:r>
              <a:rPr sz="2400" spc="-180" dirty="0">
                <a:latin typeface="Arial"/>
                <a:cs typeface="Arial"/>
              </a:rPr>
              <a:t>MRI.</a:t>
            </a:r>
            <a:r>
              <a:rPr sz="2400" spc="15" dirty="0">
                <a:latin typeface="Arial"/>
                <a:cs typeface="Arial"/>
              </a:rPr>
              <a:t> </a:t>
            </a:r>
            <a:r>
              <a:rPr sz="2400" spc="-350" dirty="0">
                <a:latin typeface="Arial"/>
                <a:cs typeface="Arial"/>
              </a:rPr>
              <a:t>Thus</a:t>
            </a:r>
            <a:r>
              <a:rPr sz="2400" spc="185" dirty="0">
                <a:latin typeface="Arial"/>
                <a:cs typeface="Arial"/>
              </a:rPr>
              <a:t> </a:t>
            </a:r>
            <a:r>
              <a:rPr sz="2400" spc="-40" dirty="0">
                <a:latin typeface="Arial"/>
                <a:cs typeface="Arial"/>
              </a:rPr>
              <a:t>they</a:t>
            </a:r>
            <a:r>
              <a:rPr sz="2400" spc="15" dirty="0">
                <a:latin typeface="Arial"/>
                <a:cs typeface="Arial"/>
              </a:rPr>
              <a:t> </a:t>
            </a:r>
            <a:r>
              <a:rPr sz="2400" spc="-70" dirty="0">
                <a:latin typeface="Arial"/>
                <a:cs typeface="Arial"/>
              </a:rPr>
              <a:t>can</a:t>
            </a:r>
            <a:r>
              <a:rPr sz="2400" spc="15" dirty="0">
                <a:latin typeface="Arial"/>
                <a:cs typeface="Arial"/>
              </a:rPr>
              <a:t> </a:t>
            </a:r>
            <a:r>
              <a:rPr sz="2400" spc="-135" dirty="0">
                <a:latin typeface="Arial"/>
                <a:cs typeface="Arial"/>
              </a:rPr>
              <a:t>used</a:t>
            </a:r>
            <a:r>
              <a:rPr sz="2400" spc="15" dirty="0">
                <a:latin typeface="Arial"/>
                <a:cs typeface="Arial"/>
              </a:rPr>
              <a:t> </a:t>
            </a:r>
            <a:r>
              <a:rPr sz="2400" dirty="0">
                <a:latin typeface="Arial"/>
                <a:cs typeface="Arial"/>
              </a:rPr>
              <a:t>to</a:t>
            </a:r>
            <a:r>
              <a:rPr sz="2400" spc="15" dirty="0">
                <a:latin typeface="Arial"/>
                <a:cs typeface="Arial"/>
              </a:rPr>
              <a:t> </a:t>
            </a:r>
            <a:r>
              <a:rPr sz="2400" spc="-55" dirty="0">
                <a:solidFill>
                  <a:srgbClr val="FF0000"/>
                </a:solidFill>
                <a:latin typeface="Arial"/>
                <a:cs typeface="Arial"/>
              </a:rPr>
              <a:t>detect 	</a:t>
            </a:r>
            <a:r>
              <a:rPr sz="2400" spc="-60" dirty="0">
                <a:latin typeface="Arial"/>
                <a:cs typeface="Arial"/>
              </a:rPr>
              <a:t>brain</a:t>
            </a:r>
            <a:r>
              <a:rPr sz="2400" spc="-75" dirty="0">
                <a:latin typeface="Arial"/>
                <a:cs typeface="Arial"/>
              </a:rPr>
              <a:t> </a:t>
            </a:r>
            <a:r>
              <a:rPr sz="2400" spc="-175" dirty="0">
                <a:latin typeface="Arial"/>
                <a:cs typeface="Arial"/>
              </a:rPr>
              <a:t>tumor</a:t>
            </a:r>
            <a:r>
              <a:rPr sz="2400" spc="-5" dirty="0">
                <a:latin typeface="Arial"/>
                <a:cs typeface="Arial"/>
              </a:rPr>
              <a:t> </a:t>
            </a:r>
            <a:r>
              <a:rPr sz="2400" spc="-60" dirty="0">
                <a:latin typeface="Arial"/>
                <a:cs typeface="Arial"/>
              </a:rPr>
              <a:t>liver</a:t>
            </a:r>
            <a:r>
              <a:rPr sz="2400" spc="-35" dirty="0">
                <a:latin typeface="Arial"/>
                <a:cs typeface="Arial"/>
              </a:rPr>
              <a:t> </a:t>
            </a:r>
            <a:r>
              <a:rPr sz="2400" spc="-175" dirty="0">
                <a:latin typeface="Arial"/>
                <a:cs typeface="Arial"/>
              </a:rPr>
              <a:t>tumor</a:t>
            </a:r>
            <a:r>
              <a:rPr sz="2400" spc="-5" dirty="0">
                <a:latin typeface="Arial"/>
                <a:cs typeface="Arial"/>
              </a:rPr>
              <a:t> </a:t>
            </a:r>
            <a:r>
              <a:rPr sz="2400" spc="-95" dirty="0">
                <a:latin typeface="Arial"/>
                <a:cs typeface="Arial"/>
              </a:rPr>
              <a:t>and</a:t>
            </a:r>
            <a:r>
              <a:rPr sz="2400" spc="-30" dirty="0">
                <a:latin typeface="Arial"/>
                <a:cs typeface="Arial"/>
              </a:rPr>
              <a:t> </a:t>
            </a:r>
            <a:r>
              <a:rPr sz="2400" spc="-160" dirty="0">
                <a:latin typeface="Arial"/>
                <a:cs typeface="Arial"/>
              </a:rPr>
              <a:t>lymph</a:t>
            </a:r>
            <a:r>
              <a:rPr sz="2400" spc="-5" dirty="0">
                <a:latin typeface="Arial"/>
                <a:cs typeface="Arial"/>
              </a:rPr>
              <a:t> </a:t>
            </a:r>
            <a:r>
              <a:rPr sz="2400" spc="-10" dirty="0">
                <a:latin typeface="Arial"/>
                <a:cs typeface="Arial"/>
              </a:rPr>
              <a:t>nodes.</a:t>
            </a:r>
            <a:endParaRPr sz="240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2437" y="528637"/>
            <a:ext cx="8239125" cy="1795145"/>
            <a:chOff x="452437" y="528637"/>
            <a:chExt cx="8239125" cy="1795145"/>
          </a:xfrm>
        </p:grpSpPr>
        <p:sp>
          <p:nvSpPr>
            <p:cNvPr id="3" name="object 3"/>
            <p:cNvSpPr/>
            <p:nvPr/>
          </p:nvSpPr>
          <p:spPr>
            <a:xfrm>
              <a:off x="457200" y="533400"/>
              <a:ext cx="8229600" cy="1785620"/>
            </a:xfrm>
            <a:custGeom>
              <a:avLst/>
              <a:gdLst/>
              <a:ahLst/>
              <a:cxnLst/>
              <a:rect l="l" t="t" r="r" b="b"/>
              <a:pathLst>
                <a:path w="8229600" h="1785620">
                  <a:moveTo>
                    <a:pt x="0" y="1785112"/>
                  </a:moveTo>
                  <a:lnTo>
                    <a:pt x="8229600" y="1785112"/>
                  </a:lnTo>
                  <a:lnTo>
                    <a:pt x="8229600" y="0"/>
                  </a:lnTo>
                  <a:lnTo>
                    <a:pt x="0" y="0"/>
                  </a:lnTo>
                  <a:lnTo>
                    <a:pt x="0" y="1785112"/>
                  </a:lnTo>
                  <a:close/>
                </a:path>
              </a:pathLst>
            </a:custGeom>
            <a:ln w="9525">
              <a:solidFill>
                <a:srgbClr val="000000"/>
              </a:solidFill>
            </a:ln>
          </p:spPr>
          <p:txBody>
            <a:bodyPr wrap="square" lIns="0" tIns="0" rIns="0" bIns="0" rtlCol="0"/>
            <a:lstStyle/>
            <a:p>
              <a:endParaRPr/>
            </a:p>
          </p:txBody>
        </p:sp>
        <p:pic>
          <p:nvPicPr>
            <p:cNvPr id="4" name="object 4"/>
            <p:cNvPicPr/>
            <p:nvPr/>
          </p:nvPicPr>
          <p:blipFill>
            <a:blip r:embed="rId2" cstate="print"/>
            <a:stretch>
              <a:fillRect/>
            </a:stretch>
          </p:blipFill>
          <p:spPr>
            <a:xfrm>
              <a:off x="561162" y="651129"/>
              <a:ext cx="3725087" cy="252603"/>
            </a:xfrm>
            <a:prstGeom prst="rect">
              <a:avLst/>
            </a:prstGeom>
          </p:spPr>
        </p:pic>
        <p:pic>
          <p:nvPicPr>
            <p:cNvPr id="5" name="object 5"/>
            <p:cNvPicPr/>
            <p:nvPr/>
          </p:nvPicPr>
          <p:blipFill>
            <a:blip r:embed="rId3" cstate="print"/>
            <a:stretch>
              <a:fillRect/>
            </a:stretch>
          </p:blipFill>
          <p:spPr>
            <a:xfrm>
              <a:off x="561162" y="1111376"/>
              <a:ext cx="612597" cy="198882"/>
            </a:xfrm>
            <a:prstGeom prst="rect">
              <a:avLst/>
            </a:prstGeom>
          </p:spPr>
        </p:pic>
        <p:pic>
          <p:nvPicPr>
            <p:cNvPr id="6" name="object 6"/>
            <p:cNvPicPr/>
            <p:nvPr/>
          </p:nvPicPr>
          <p:blipFill>
            <a:blip r:embed="rId4" cstate="print"/>
            <a:stretch>
              <a:fillRect/>
            </a:stretch>
          </p:blipFill>
          <p:spPr>
            <a:xfrm>
              <a:off x="1354327" y="1111376"/>
              <a:ext cx="678053" cy="198882"/>
            </a:xfrm>
            <a:prstGeom prst="rect">
              <a:avLst/>
            </a:prstGeom>
          </p:spPr>
        </p:pic>
        <p:pic>
          <p:nvPicPr>
            <p:cNvPr id="7" name="object 7"/>
            <p:cNvPicPr/>
            <p:nvPr/>
          </p:nvPicPr>
          <p:blipFill>
            <a:blip r:embed="rId5" cstate="print"/>
            <a:stretch>
              <a:fillRect/>
            </a:stretch>
          </p:blipFill>
          <p:spPr>
            <a:xfrm>
              <a:off x="2215133" y="1158620"/>
              <a:ext cx="374776" cy="151638"/>
            </a:xfrm>
            <a:prstGeom prst="rect">
              <a:avLst/>
            </a:prstGeom>
          </p:spPr>
        </p:pic>
        <p:sp>
          <p:nvSpPr>
            <p:cNvPr id="8" name="object 8"/>
            <p:cNvSpPr/>
            <p:nvPr/>
          </p:nvSpPr>
          <p:spPr>
            <a:xfrm>
              <a:off x="3883278" y="1118234"/>
              <a:ext cx="401955" cy="185420"/>
            </a:xfrm>
            <a:custGeom>
              <a:avLst/>
              <a:gdLst/>
              <a:ahLst/>
              <a:cxnLst/>
              <a:rect l="l" t="t" r="r" b="b"/>
              <a:pathLst>
                <a:path w="401954" h="185419">
                  <a:moveTo>
                    <a:pt x="339979" y="47243"/>
                  </a:moveTo>
                  <a:lnTo>
                    <a:pt x="298450" y="61975"/>
                  </a:lnTo>
                  <a:lnTo>
                    <a:pt x="279394" y="99087"/>
                  </a:lnTo>
                  <a:lnTo>
                    <a:pt x="278130" y="116204"/>
                  </a:lnTo>
                  <a:lnTo>
                    <a:pt x="279181" y="131970"/>
                  </a:lnTo>
                  <a:lnTo>
                    <a:pt x="295185" y="167417"/>
                  </a:lnTo>
                  <a:lnTo>
                    <a:pt x="339979" y="185165"/>
                  </a:lnTo>
                  <a:lnTo>
                    <a:pt x="348460" y="184665"/>
                  </a:lnTo>
                  <a:lnTo>
                    <a:pt x="384709" y="167386"/>
                  </a:lnTo>
                  <a:lnTo>
                    <a:pt x="385139" y="166877"/>
                  </a:lnTo>
                  <a:lnTo>
                    <a:pt x="339979" y="166877"/>
                  </a:lnTo>
                  <a:lnTo>
                    <a:pt x="331954" y="166072"/>
                  </a:lnTo>
                  <a:lnTo>
                    <a:pt x="303879" y="138382"/>
                  </a:lnTo>
                  <a:lnTo>
                    <a:pt x="301117" y="116204"/>
                  </a:lnTo>
                  <a:lnTo>
                    <a:pt x="301807" y="104344"/>
                  </a:lnTo>
                  <a:lnTo>
                    <a:pt x="324643" y="68929"/>
                  </a:lnTo>
                  <a:lnTo>
                    <a:pt x="339979" y="65786"/>
                  </a:lnTo>
                  <a:lnTo>
                    <a:pt x="384923" y="65786"/>
                  </a:lnTo>
                  <a:lnTo>
                    <a:pt x="384429" y="65150"/>
                  </a:lnTo>
                  <a:lnTo>
                    <a:pt x="375161" y="57316"/>
                  </a:lnTo>
                  <a:lnTo>
                    <a:pt x="364680" y="51720"/>
                  </a:lnTo>
                  <a:lnTo>
                    <a:pt x="352960" y="48363"/>
                  </a:lnTo>
                  <a:lnTo>
                    <a:pt x="339979" y="47243"/>
                  </a:lnTo>
                  <a:close/>
                </a:path>
                <a:path w="401954" h="185419">
                  <a:moveTo>
                    <a:pt x="384923" y="65786"/>
                  </a:moveTo>
                  <a:lnTo>
                    <a:pt x="339979" y="65786"/>
                  </a:lnTo>
                  <a:lnTo>
                    <a:pt x="347912" y="66571"/>
                  </a:lnTo>
                  <a:lnTo>
                    <a:pt x="355155" y="68929"/>
                  </a:lnTo>
                  <a:lnTo>
                    <a:pt x="378023" y="103987"/>
                  </a:lnTo>
                  <a:lnTo>
                    <a:pt x="378670" y="116204"/>
                  </a:lnTo>
                  <a:lnTo>
                    <a:pt x="378023" y="127638"/>
                  </a:lnTo>
                  <a:lnTo>
                    <a:pt x="355203" y="163671"/>
                  </a:lnTo>
                  <a:lnTo>
                    <a:pt x="339979" y="166877"/>
                  </a:lnTo>
                  <a:lnTo>
                    <a:pt x="385139" y="166877"/>
                  </a:lnTo>
                  <a:lnTo>
                    <a:pt x="401224" y="126446"/>
                  </a:lnTo>
                  <a:lnTo>
                    <a:pt x="401700" y="114426"/>
                  </a:lnTo>
                  <a:lnTo>
                    <a:pt x="400627" y="99548"/>
                  </a:lnTo>
                  <a:lnTo>
                    <a:pt x="397398" y="86360"/>
                  </a:lnTo>
                  <a:lnTo>
                    <a:pt x="392003" y="74886"/>
                  </a:lnTo>
                  <a:lnTo>
                    <a:pt x="384923" y="65786"/>
                  </a:lnTo>
                  <a:close/>
                </a:path>
                <a:path w="401954" h="185419">
                  <a:moveTo>
                    <a:pt x="22351" y="50291"/>
                  </a:moveTo>
                  <a:lnTo>
                    <a:pt x="0" y="50291"/>
                  </a:lnTo>
                  <a:lnTo>
                    <a:pt x="0" y="182244"/>
                  </a:lnTo>
                  <a:lnTo>
                    <a:pt x="22351" y="182244"/>
                  </a:lnTo>
                  <a:lnTo>
                    <a:pt x="22351" y="50291"/>
                  </a:lnTo>
                  <a:close/>
                </a:path>
                <a:path w="401954" h="185419">
                  <a:moveTo>
                    <a:pt x="82550" y="50291"/>
                  </a:moveTo>
                  <a:lnTo>
                    <a:pt x="62357" y="50291"/>
                  </a:lnTo>
                  <a:lnTo>
                    <a:pt x="62357" y="182244"/>
                  </a:lnTo>
                  <a:lnTo>
                    <a:pt x="84709" y="182244"/>
                  </a:lnTo>
                  <a:lnTo>
                    <a:pt x="84709" y="110109"/>
                  </a:lnTo>
                  <a:lnTo>
                    <a:pt x="85353" y="98462"/>
                  </a:lnTo>
                  <a:lnTo>
                    <a:pt x="106142" y="69087"/>
                  </a:lnTo>
                  <a:lnTo>
                    <a:pt x="82550" y="69087"/>
                  </a:lnTo>
                  <a:lnTo>
                    <a:pt x="82550" y="50291"/>
                  </a:lnTo>
                  <a:close/>
                </a:path>
                <a:path w="401954" h="185419">
                  <a:moveTo>
                    <a:pt x="164168" y="66675"/>
                  </a:moveTo>
                  <a:lnTo>
                    <a:pt x="125730" y="66675"/>
                  </a:lnTo>
                  <a:lnTo>
                    <a:pt x="130937" y="68072"/>
                  </a:lnTo>
                  <a:lnTo>
                    <a:pt x="139826" y="73405"/>
                  </a:lnTo>
                  <a:lnTo>
                    <a:pt x="142875" y="76962"/>
                  </a:lnTo>
                  <a:lnTo>
                    <a:pt x="144653" y="81534"/>
                  </a:lnTo>
                  <a:lnTo>
                    <a:pt x="146431" y="85978"/>
                  </a:lnTo>
                  <a:lnTo>
                    <a:pt x="147193" y="92837"/>
                  </a:lnTo>
                  <a:lnTo>
                    <a:pt x="147193" y="182244"/>
                  </a:lnTo>
                  <a:lnTo>
                    <a:pt x="169672" y="182244"/>
                  </a:lnTo>
                  <a:lnTo>
                    <a:pt x="169672" y="90677"/>
                  </a:lnTo>
                  <a:lnTo>
                    <a:pt x="169163" y="83438"/>
                  </a:lnTo>
                  <a:lnTo>
                    <a:pt x="168401" y="79375"/>
                  </a:lnTo>
                  <a:lnTo>
                    <a:pt x="167005" y="72898"/>
                  </a:lnTo>
                  <a:lnTo>
                    <a:pt x="164719" y="67437"/>
                  </a:lnTo>
                  <a:lnTo>
                    <a:pt x="164168" y="66675"/>
                  </a:lnTo>
                  <a:close/>
                </a:path>
                <a:path w="401954" h="185419">
                  <a:moveTo>
                    <a:pt x="132461" y="47243"/>
                  </a:moveTo>
                  <a:lnTo>
                    <a:pt x="124460" y="47243"/>
                  </a:lnTo>
                  <a:lnTo>
                    <a:pt x="111553" y="48603"/>
                  </a:lnTo>
                  <a:lnTo>
                    <a:pt x="100266" y="52689"/>
                  </a:lnTo>
                  <a:lnTo>
                    <a:pt x="90598" y="59513"/>
                  </a:lnTo>
                  <a:lnTo>
                    <a:pt x="82550" y="69087"/>
                  </a:lnTo>
                  <a:lnTo>
                    <a:pt x="106142" y="69087"/>
                  </a:lnTo>
                  <a:lnTo>
                    <a:pt x="106441" y="68945"/>
                  </a:lnTo>
                  <a:lnTo>
                    <a:pt x="112857" y="67244"/>
                  </a:lnTo>
                  <a:lnTo>
                    <a:pt x="119761" y="66675"/>
                  </a:lnTo>
                  <a:lnTo>
                    <a:pt x="164168" y="66675"/>
                  </a:lnTo>
                  <a:lnTo>
                    <a:pt x="161417" y="62864"/>
                  </a:lnTo>
                  <a:lnTo>
                    <a:pt x="158115" y="58165"/>
                  </a:lnTo>
                  <a:lnTo>
                    <a:pt x="153162" y="54482"/>
                  </a:lnTo>
                  <a:lnTo>
                    <a:pt x="146431" y="51562"/>
                  </a:lnTo>
                  <a:lnTo>
                    <a:pt x="139826" y="48767"/>
                  </a:lnTo>
                  <a:lnTo>
                    <a:pt x="132461" y="47243"/>
                  </a:lnTo>
                  <a:close/>
                </a:path>
                <a:path w="401954" h="185419">
                  <a:moveTo>
                    <a:pt x="236600" y="67690"/>
                  </a:moveTo>
                  <a:lnTo>
                    <a:pt x="214249" y="67690"/>
                  </a:lnTo>
                  <a:lnTo>
                    <a:pt x="214249" y="143637"/>
                  </a:lnTo>
                  <a:lnTo>
                    <a:pt x="226441" y="180086"/>
                  </a:lnTo>
                  <a:lnTo>
                    <a:pt x="231012" y="182752"/>
                  </a:lnTo>
                  <a:lnTo>
                    <a:pt x="237236" y="184023"/>
                  </a:lnTo>
                  <a:lnTo>
                    <a:pt x="250317" y="184023"/>
                  </a:lnTo>
                  <a:lnTo>
                    <a:pt x="256032" y="183261"/>
                  </a:lnTo>
                  <a:lnTo>
                    <a:pt x="262255" y="181990"/>
                  </a:lnTo>
                  <a:lnTo>
                    <a:pt x="259222" y="163067"/>
                  </a:lnTo>
                  <a:lnTo>
                    <a:pt x="245872" y="163067"/>
                  </a:lnTo>
                  <a:lnTo>
                    <a:pt x="243332" y="162560"/>
                  </a:lnTo>
                  <a:lnTo>
                    <a:pt x="241554" y="161543"/>
                  </a:lnTo>
                  <a:lnTo>
                    <a:pt x="239775" y="160400"/>
                  </a:lnTo>
                  <a:lnTo>
                    <a:pt x="238506" y="159003"/>
                  </a:lnTo>
                  <a:lnTo>
                    <a:pt x="237744" y="157099"/>
                  </a:lnTo>
                  <a:lnTo>
                    <a:pt x="236982" y="155320"/>
                  </a:lnTo>
                  <a:lnTo>
                    <a:pt x="236600" y="151256"/>
                  </a:lnTo>
                  <a:lnTo>
                    <a:pt x="236600" y="67690"/>
                  </a:lnTo>
                  <a:close/>
                </a:path>
                <a:path w="401954" h="185419">
                  <a:moveTo>
                    <a:pt x="259080" y="162178"/>
                  </a:moveTo>
                  <a:lnTo>
                    <a:pt x="255016" y="162813"/>
                  </a:lnTo>
                  <a:lnTo>
                    <a:pt x="251713" y="163067"/>
                  </a:lnTo>
                  <a:lnTo>
                    <a:pt x="259222" y="163067"/>
                  </a:lnTo>
                  <a:lnTo>
                    <a:pt x="259080" y="162178"/>
                  </a:lnTo>
                  <a:close/>
                </a:path>
                <a:path w="401954" h="185419">
                  <a:moveTo>
                    <a:pt x="259080" y="50291"/>
                  </a:moveTo>
                  <a:lnTo>
                    <a:pt x="197866" y="50291"/>
                  </a:lnTo>
                  <a:lnTo>
                    <a:pt x="197866" y="67690"/>
                  </a:lnTo>
                  <a:lnTo>
                    <a:pt x="259080" y="67690"/>
                  </a:lnTo>
                  <a:lnTo>
                    <a:pt x="259080" y="50291"/>
                  </a:lnTo>
                  <a:close/>
                </a:path>
                <a:path w="401954" h="185419">
                  <a:moveTo>
                    <a:pt x="236600" y="4190"/>
                  </a:moveTo>
                  <a:lnTo>
                    <a:pt x="214249" y="17525"/>
                  </a:lnTo>
                  <a:lnTo>
                    <a:pt x="214249" y="50291"/>
                  </a:lnTo>
                  <a:lnTo>
                    <a:pt x="236600" y="50291"/>
                  </a:lnTo>
                  <a:lnTo>
                    <a:pt x="236600" y="4190"/>
                  </a:lnTo>
                  <a:close/>
                </a:path>
                <a:path w="401954" h="185419">
                  <a:moveTo>
                    <a:pt x="22351" y="0"/>
                  </a:moveTo>
                  <a:lnTo>
                    <a:pt x="0" y="0"/>
                  </a:lnTo>
                  <a:lnTo>
                    <a:pt x="0" y="25780"/>
                  </a:lnTo>
                  <a:lnTo>
                    <a:pt x="22351" y="25780"/>
                  </a:lnTo>
                  <a:lnTo>
                    <a:pt x="22351" y="0"/>
                  </a:lnTo>
                  <a:close/>
                </a:path>
              </a:pathLst>
            </a:custGeom>
            <a:solidFill>
              <a:srgbClr val="000000"/>
            </a:solidFill>
          </p:spPr>
          <p:txBody>
            <a:bodyPr wrap="square" lIns="0" tIns="0" rIns="0" bIns="0" rtlCol="0"/>
            <a:lstStyle/>
            <a:p>
              <a:endParaRPr/>
            </a:p>
          </p:txBody>
        </p:sp>
        <p:sp>
          <p:nvSpPr>
            <p:cNvPr id="9" name="object 9"/>
            <p:cNvSpPr/>
            <p:nvPr/>
          </p:nvSpPr>
          <p:spPr>
            <a:xfrm>
              <a:off x="3883278" y="1118234"/>
              <a:ext cx="401955" cy="185420"/>
            </a:xfrm>
            <a:custGeom>
              <a:avLst/>
              <a:gdLst/>
              <a:ahLst/>
              <a:cxnLst/>
              <a:rect l="l" t="t" r="r" b="b"/>
              <a:pathLst>
                <a:path w="401954" h="185419">
                  <a:moveTo>
                    <a:pt x="339979" y="65786"/>
                  </a:moveTo>
                  <a:lnTo>
                    <a:pt x="307332" y="85433"/>
                  </a:lnTo>
                  <a:lnTo>
                    <a:pt x="301117" y="116204"/>
                  </a:lnTo>
                  <a:lnTo>
                    <a:pt x="301807" y="128085"/>
                  </a:lnTo>
                  <a:lnTo>
                    <a:pt x="324643" y="163671"/>
                  </a:lnTo>
                  <a:lnTo>
                    <a:pt x="339979" y="166877"/>
                  </a:lnTo>
                  <a:lnTo>
                    <a:pt x="347930" y="166072"/>
                  </a:lnTo>
                  <a:lnTo>
                    <a:pt x="375951" y="138144"/>
                  </a:lnTo>
                  <a:lnTo>
                    <a:pt x="378713" y="115442"/>
                  </a:lnTo>
                  <a:lnTo>
                    <a:pt x="378023" y="103987"/>
                  </a:lnTo>
                  <a:lnTo>
                    <a:pt x="355155" y="68929"/>
                  </a:lnTo>
                  <a:lnTo>
                    <a:pt x="339979" y="65786"/>
                  </a:lnTo>
                  <a:close/>
                </a:path>
                <a:path w="401954" h="185419">
                  <a:moveTo>
                    <a:pt x="0" y="50291"/>
                  </a:moveTo>
                  <a:lnTo>
                    <a:pt x="22351" y="50291"/>
                  </a:lnTo>
                  <a:lnTo>
                    <a:pt x="22351" y="182244"/>
                  </a:lnTo>
                  <a:lnTo>
                    <a:pt x="0" y="182244"/>
                  </a:lnTo>
                  <a:lnTo>
                    <a:pt x="0" y="50291"/>
                  </a:lnTo>
                  <a:close/>
                </a:path>
                <a:path w="401954" h="185419">
                  <a:moveTo>
                    <a:pt x="339979" y="47243"/>
                  </a:moveTo>
                  <a:lnTo>
                    <a:pt x="384429" y="65150"/>
                  </a:lnTo>
                  <a:lnTo>
                    <a:pt x="401700" y="114426"/>
                  </a:lnTo>
                  <a:lnTo>
                    <a:pt x="401224" y="126446"/>
                  </a:lnTo>
                  <a:lnTo>
                    <a:pt x="384682" y="167417"/>
                  </a:lnTo>
                  <a:lnTo>
                    <a:pt x="348460" y="184665"/>
                  </a:lnTo>
                  <a:lnTo>
                    <a:pt x="339979" y="185165"/>
                  </a:lnTo>
                  <a:lnTo>
                    <a:pt x="326759" y="184066"/>
                  </a:lnTo>
                  <a:lnTo>
                    <a:pt x="287666" y="157549"/>
                  </a:lnTo>
                  <a:lnTo>
                    <a:pt x="278130" y="116204"/>
                  </a:lnTo>
                  <a:lnTo>
                    <a:pt x="279394" y="99087"/>
                  </a:lnTo>
                  <a:lnTo>
                    <a:pt x="298450" y="61975"/>
                  </a:lnTo>
                  <a:lnTo>
                    <a:pt x="339979" y="47243"/>
                  </a:lnTo>
                  <a:close/>
                </a:path>
                <a:path w="401954" h="185419">
                  <a:moveTo>
                    <a:pt x="124460" y="47243"/>
                  </a:moveTo>
                  <a:lnTo>
                    <a:pt x="132461" y="47243"/>
                  </a:lnTo>
                  <a:lnTo>
                    <a:pt x="139826" y="48767"/>
                  </a:lnTo>
                  <a:lnTo>
                    <a:pt x="146431" y="51562"/>
                  </a:lnTo>
                  <a:lnTo>
                    <a:pt x="153162" y="54482"/>
                  </a:lnTo>
                  <a:lnTo>
                    <a:pt x="158115" y="58165"/>
                  </a:lnTo>
                  <a:lnTo>
                    <a:pt x="161417" y="62864"/>
                  </a:lnTo>
                  <a:lnTo>
                    <a:pt x="164719" y="67437"/>
                  </a:lnTo>
                  <a:lnTo>
                    <a:pt x="167005" y="72898"/>
                  </a:lnTo>
                  <a:lnTo>
                    <a:pt x="168401" y="79375"/>
                  </a:lnTo>
                  <a:lnTo>
                    <a:pt x="169163" y="83438"/>
                  </a:lnTo>
                  <a:lnTo>
                    <a:pt x="169672" y="90677"/>
                  </a:lnTo>
                  <a:lnTo>
                    <a:pt x="169672" y="101091"/>
                  </a:lnTo>
                  <a:lnTo>
                    <a:pt x="169672" y="182244"/>
                  </a:lnTo>
                  <a:lnTo>
                    <a:pt x="147193" y="182244"/>
                  </a:lnTo>
                  <a:lnTo>
                    <a:pt x="147193" y="101980"/>
                  </a:lnTo>
                  <a:lnTo>
                    <a:pt x="147193" y="92837"/>
                  </a:lnTo>
                  <a:lnTo>
                    <a:pt x="146431" y="85978"/>
                  </a:lnTo>
                  <a:lnTo>
                    <a:pt x="144653" y="81534"/>
                  </a:lnTo>
                  <a:lnTo>
                    <a:pt x="142875" y="76962"/>
                  </a:lnTo>
                  <a:lnTo>
                    <a:pt x="139826" y="73405"/>
                  </a:lnTo>
                  <a:lnTo>
                    <a:pt x="135382" y="70738"/>
                  </a:lnTo>
                  <a:lnTo>
                    <a:pt x="130937" y="68072"/>
                  </a:lnTo>
                  <a:lnTo>
                    <a:pt x="125730" y="66675"/>
                  </a:lnTo>
                  <a:lnTo>
                    <a:pt x="119761" y="66675"/>
                  </a:lnTo>
                  <a:lnTo>
                    <a:pt x="87296" y="88852"/>
                  </a:lnTo>
                  <a:lnTo>
                    <a:pt x="84709" y="110109"/>
                  </a:lnTo>
                  <a:lnTo>
                    <a:pt x="84709" y="182244"/>
                  </a:lnTo>
                  <a:lnTo>
                    <a:pt x="62357" y="182244"/>
                  </a:lnTo>
                  <a:lnTo>
                    <a:pt x="62357" y="50291"/>
                  </a:lnTo>
                  <a:lnTo>
                    <a:pt x="82550" y="50291"/>
                  </a:lnTo>
                  <a:lnTo>
                    <a:pt x="82550" y="69087"/>
                  </a:lnTo>
                  <a:lnTo>
                    <a:pt x="90598" y="59513"/>
                  </a:lnTo>
                  <a:lnTo>
                    <a:pt x="100266" y="52689"/>
                  </a:lnTo>
                  <a:lnTo>
                    <a:pt x="111553" y="48603"/>
                  </a:lnTo>
                  <a:lnTo>
                    <a:pt x="124460" y="47243"/>
                  </a:lnTo>
                  <a:close/>
                </a:path>
                <a:path w="401954" h="185419">
                  <a:moveTo>
                    <a:pt x="236600" y="4190"/>
                  </a:moveTo>
                  <a:lnTo>
                    <a:pt x="236600" y="50291"/>
                  </a:lnTo>
                  <a:lnTo>
                    <a:pt x="259080" y="50291"/>
                  </a:lnTo>
                  <a:lnTo>
                    <a:pt x="259080" y="67690"/>
                  </a:lnTo>
                  <a:lnTo>
                    <a:pt x="236600" y="67690"/>
                  </a:lnTo>
                  <a:lnTo>
                    <a:pt x="236600" y="144779"/>
                  </a:lnTo>
                  <a:lnTo>
                    <a:pt x="236600" y="151256"/>
                  </a:lnTo>
                  <a:lnTo>
                    <a:pt x="236982" y="155320"/>
                  </a:lnTo>
                  <a:lnTo>
                    <a:pt x="237744" y="157099"/>
                  </a:lnTo>
                  <a:lnTo>
                    <a:pt x="238506" y="159003"/>
                  </a:lnTo>
                  <a:lnTo>
                    <a:pt x="239775" y="160400"/>
                  </a:lnTo>
                  <a:lnTo>
                    <a:pt x="241554" y="161543"/>
                  </a:lnTo>
                  <a:lnTo>
                    <a:pt x="243332" y="162560"/>
                  </a:lnTo>
                  <a:lnTo>
                    <a:pt x="245872" y="163067"/>
                  </a:lnTo>
                  <a:lnTo>
                    <a:pt x="249174" y="163067"/>
                  </a:lnTo>
                  <a:lnTo>
                    <a:pt x="251713" y="163067"/>
                  </a:lnTo>
                  <a:lnTo>
                    <a:pt x="255016" y="162813"/>
                  </a:lnTo>
                  <a:lnTo>
                    <a:pt x="259080" y="162178"/>
                  </a:lnTo>
                  <a:lnTo>
                    <a:pt x="262255" y="181990"/>
                  </a:lnTo>
                  <a:lnTo>
                    <a:pt x="256032" y="183261"/>
                  </a:lnTo>
                  <a:lnTo>
                    <a:pt x="250317" y="184023"/>
                  </a:lnTo>
                  <a:lnTo>
                    <a:pt x="245363" y="184023"/>
                  </a:lnTo>
                  <a:lnTo>
                    <a:pt x="237236" y="184023"/>
                  </a:lnTo>
                  <a:lnTo>
                    <a:pt x="231012" y="182752"/>
                  </a:lnTo>
                  <a:lnTo>
                    <a:pt x="226441" y="180086"/>
                  </a:lnTo>
                  <a:lnTo>
                    <a:pt x="221996" y="177545"/>
                  </a:lnTo>
                  <a:lnTo>
                    <a:pt x="214249" y="143637"/>
                  </a:lnTo>
                  <a:lnTo>
                    <a:pt x="214249" y="67690"/>
                  </a:lnTo>
                  <a:lnTo>
                    <a:pt x="197866" y="67690"/>
                  </a:lnTo>
                  <a:lnTo>
                    <a:pt x="197866" y="50291"/>
                  </a:lnTo>
                  <a:lnTo>
                    <a:pt x="214249" y="50291"/>
                  </a:lnTo>
                  <a:lnTo>
                    <a:pt x="214249" y="17525"/>
                  </a:lnTo>
                  <a:lnTo>
                    <a:pt x="236600" y="4190"/>
                  </a:lnTo>
                  <a:close/>
                </a:path>
                <a:path w="401954" h="185419">
                  <a:moveTo>
                    <a:pt x="0" y="0"/>
                  </a:moveTo>
                  <a:lnTo>
                    <a:pt x="22351" y="0"/>
                  </a:lnTo>
                  <a:lnTo>
                    <a:pt x="22351" y="25780"/>
                  </a:lnTo>
                  <a:lnTo>
                    <a:pt x="0" y="25780"/>
                  </a:lnTo>
                  <a:lnTo>
                    <a:pt x="0" y="0"/>
                  </a:lnTo>
                  <a:close/>
                </a:path>
              </a:pathLst>
            </a:custGeom>
            <a:ln w="13716">
              <a:solidFill>
                <a:srgbClr val="384F54"/>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4474464" y="1158620"/>
              <a:ext cx="802259" cy="151638"/>
            </a:xfrm>
            <a:prstGeom prst="rect">
              <a:avLst/>
            </a:prstGeom>
          </p:spPr>
        </p:pic>
        <p:pic>
          <p:nvPicPr>
            <p:cNvPr id="11" name="object 11"/>
            <p:cNvPicPr/>
            <p:nvPr/>
          </p:nvPicPr>
          <p:blipFill>
            <a:blip r:embed="rId7" cstate="print"/>
            <a:stretch>
              <a:fillRect/>
            </a:stretch>
          </p:blipFill>
          <p:spPr>
            <a:xfrm>
              <a:off x="5446014" y="1158620"/>
              <a:ext cx="520827" cy="151638"/>
            </a:xfrm>
            <a:prstGeom prst="rect">
              <a:avLst/>
            </a:prstGeom>
          </p:spPr>
        </p:pic>
        <p:pic>
          <p:nvPicPr>
            <p:cNvPr id="12" name="object 12"/>
            <p:cNvPicPr/>
            <p:nvPr/>
          </p:nvPicPr>
          <p:blipFill>
            <a:blip r:embed="rId8" cstate="print"/>
            <a:stretch>
              <a:fillRect/>
            </a:stretch>
          </p:blipFill>
          <p:spPr>
            <a:xfrm>
              <a:off x="6150102" y="1111376"/>
              <a:ext cx="423417" cy="198882"/>
            </a:xfrm>
            <a:prstGeom prst="rect">
              <a:avLst/>
            </a:prstGeom>
          </p:spPr>
        </p:pic>
        <p:pic>
          <p:nvPicPr>
            <p:cNvPr id="13" name="object 13"/>
            <p:cNvPicPr/>
            <p:nvPr/>
          </p:nvPicPr>
          <p:blipFill>
            <a:blip r:embed="rId9" cstate="print"/>
            <a:stretch>
              <a:fillRect/>
            </a:stretch>
          </p:blipFill>
          <p:spPr>
            <a:xfrm>
              <a:off x="551726" y="1463421"/>
              <a:ext cx="802220" cy="151638"/>
            </a:xfrm>
            <a:prstGeom prst="rect">
              <a:avLst/>
            </a:prstGeom>
          </p:spPr>
        </p:pic>
        <p:pic>
          <p:nvPicPr>
            <p:cNvPr id="14" name="object 14"/>
            <p:cNvPicPr/>
            <p:nvPr/>
          </p:nvPicPr>
          <p:blipFill>
            <a:blip r:embed="rId10" cstate="print"/>
            <a:stretch>
              <a:fillRect/>
            </a:stretch>
          </p:blipFill>
          <p:spPr>
            <a:xfrm>
              <a:off x="1569719" y="1416177"/>
              <a:ext cx="528193" cy="198882"/>
            </a:xfrm>
            <a:prstGeom prst="rect">
              <a:avLst/>
            </a:prstGeom>
          </p:spPr>
        </p:pic>
        <p:sp>
          <p:nvSpPr>
            <p:cNvPr id="15" name="object 15"/>
            <p:cNvSpPr/>
            <p:nvPr/>
          </p:nvSpPr>
          <p:spPr>
            <a:xfrm>
              <a:off x="2130805" y="1579803"/>
              <a:ext cx="26034" cy="26034"/>
            </a:xfrm>
            <a:custGeom>
              <a:avLst/>
              <a:gdLst/>
              <a:ahLst/>
              <a:cxnLst/>
              <a:rect l="l" t="t" r="r" b="b"/>
              <a:pathLst>
                <a:path w="26035" h="26034">
                  <a:moveTo>
                    <a:pt x="25476" y="0"/>
                  </a:moveTo>
                  <a:lnTo>
                    <a:pt x="0" y="0"/>
                  </a:lnTo>
                  <a:lnTo>
                    <a:pt x="0" y="25476"/>
                  </a:lnTo>
                  <a:lnTo>
                    <a:pt x="25476" y="25476"/>
                  </a:lnTo>
                  <a:lnTo>
                    <a:pt x="25476" y="0"/>
                  </a:lnTo>
                  <a:close/>
                </a:path>
              </a:pathLst>
            </a:custGeom>
            <a:solidFill>
              <a:srgbClr val="000000"/>
            </a:solidFill>
          </p:spPr>
          <p:txBody>
            <a:bodyPr wrap="square" lIns="0" tIns="0" rIns="0" bIns="0" rtlCol="0"/>
            <a:lstStyle/>
            <a:p>
              <a:endParaRPr/>
            </a:p>
          </p:txBody>
        </p:sp>
        <p:sp>
          <p:nvSpPr>
            <p:cNvPr id="16" name="object 16"/>
            <p:cNvSpPr/>
            <p:nvPr/>
          </p:nvSpPr>
          <p:spPr>
            <a:xfrm>
              <a:off x="2130805" y="1579803"/>
              <a:ext cx="26034" cy="26034"/>
            </a:xfrm>
            <a:custGeom>
              <a:avLst/>
              <a:gdLst/>
              <a:ahLst/>
              <a:cxnLst/>
              <a:rect l="l" t="t" r="r" b="b"/>
              <a:pathLst>
                <a:path w="26035" h="26034">
                  <a:moveTo>
                    <a:pt x="0" y="25476"/>
                  </a:moveTo>
                  <a:lnTo>
                    <a:pt x="25476" y="25476"/>
                  </a:lnTo>
                  <a:lnTo>
                    <a:pt x="25476" y="0"/>
                  </a:lnTo>
                  <a:lnTo>
                    <a:pt x="0" y="0"/>
                  </a:lnTo>
                  <a:lnTo>
                    <a:pt x="0" y="25476"/>
                  </a:lnTo>
                  <a:close/>
                </a:path>
              </a:pathLst>
            </a:custGeom>
            <a:ln w="13716">
              <a:solidFill>
                <a:srgbClr val="384F54"/>
              </a:solidFill>
            </a:ln>
          </p:spPr>
          <p:txBody>
            <a:bodyPr wrap="square" lIns="0" tIns="0" rIns="0" bIns="0" rtlCol="0"/>
            <a:lstStyle/>
            <a:p>
              <a:endParaRPr/>
            </a:p>
          </p:txBody>
        </p:sp>
        <p:sp>
          <p:nvSpPr>
            <p:cNvPr id="17" name="object 17"/>
            <p:cNvSpPr/>
            <p:nvPr/>
          </p:nvSpPr>
          <p:spPr>
            <a:xfrm>
              <a:off x="2407792" y="1423035"/>
              <a:ext cx="575310" cy="185420"/>
            </a:xfrm>
            <a:custGeom>
              <a:avLst/>
              <a:gdLst/>
              <a:ahLst/>
              <a:cxnLst/>
              <a:rect l="l" t="t" r="r" b="b"/>
              <a:pathLst>
                <a:path w="575310" h="185419">
                  <a:moveTo>
                    <a:pt x="374395" y="47243"/>
                  </a:moveTo>
                  <a:lnTo>
                    <a:pt x="329819" y="65659"/>
                  </a:lnTo>
                  <a:lnTo>
                    <a:pt x="313745" y="101627"/>
                  </a:lnTo>
                  <a:lnTo>
                    <a:pt x="312674" y="117348"/>
                  </a:lnTo>
                  <a:lnTo>
                    <a:pt x="313743" y="132542"/>
                  </a:lnTo>
                  <a:lnTo>
                    <a:pt x="329692" y="167386"/>
                  </a:lnTo>
                  <a:lnTo>
                    <a:pt x="375665" y="185165"/>
                  </a:lnTo>
                  <a:lnTo>
                    <a:pt x="386595" y="184473"/>
                  </a:lnTo>
                  <a:lnTo>
                    <a:pt x="420991" y="166877"/>
                  </a:lnTo>
                  <a:lnTo>
                    <a:pt x="375665" y="166877"/>
                  </a:lnTo>
                  <a:lnTo>
                    <a:pt x="367788" y="166143"/>
                  </a:lnTo>
                  <a:lnTo>
                    <a:pt x="337052" y="132210"/>
                  </a:lnTo>
                  <a:lnTo>
                    <a:pt x="335788" y="121919"/>
                  </a:lnTo>
                  <a:lnTo>
                    <a:pt x="434213" y="121919"/>
                  </a:lnTo>
                  <a:lnTo>
                    <a:pt x="434339" y="115950"/>
                  </a:lnTo>
                  <a:lnTo>
                    <a:pt x="433500" y="103631"/>
                  </a:lnTo>
                  <a:lnTo>
                    <a:pt x="337057" y="103631"/>
                  </a:lnTo>
                  <a:lnTo>
                    <a:pt x="338222" y="95394"/>
                  </a:lnTo>
                  <a:lnTo>
                    <a:pt x="367244" y="66301"/>
                  </a:lnTo>
                  <a:lnTo>
                    <a:pt x="374650" y="65659"/>
                  </a:lnTo>
                  <a:lnTo>
                    <a:pt x="417856" y="65659"/>
                  </a:lnTo>
                  <a:lnTo>
                    <a:pt x="417575" y="65277"/>
                  </a:lnTo>
                  <a:lnTo>
                    <a:pt x="408596" y="57423"/>
                  </a:lnTo>
                  <a:lnTo>
                    <a:pt x="398414" y="51784"/>
                  </a:lnTo>
                  <a:lnTo>
                    <a:pt x="387018" y="48383"/>
                  </a:lnTo>
                  <a:lnTo>
                    <a:pt x="374395" y="47243"/>
                  </a:lnTo>
                  <a:close/>
                </a:path>
                <a:path w="575310" h="185419">
                  <a:moveTo>
                    <a:pt x="410463" y="139700"/>
                  </a:moveTo>
                  <a:lnTo>
                    <a:pt x="407162" y="149225"/>
                  </a:lnTo>
                  <a:lnTo>
                    <a:pt x="402589" y="156082"/>
                  </a:lnTo>
                  <a:lnTo>
                    <a:pt x="390906" y="164718"/>
                  </a:lnTo>
                  <a:lnTo>
                    <a:pt x="383920" y="166877"/>
                  </a:lnTo>
                  <a:lnTo>
                    <a:pt x="420991" y="166877"/>
                  </a:lnTo>
                  <a:lnTo>
                    <a:pt x="425862" y="160591"/>
                  </a:lnTo>
                  <a:lnTo>
                    <a:pt x="430315" y="152165"/>
                  </a:lnTo>
                  <a:lnTo>
                    <a:pt x="433577" y="142620"/>
                  </a:lnTo>
                  <a:lnTo>
                    <a:pt x="410463" y="139700"/>
                  </a:lnTo>
                  <a:close/>
                </a:path>
                <a:path w="575310" h="185419">
                  <a:moveTo>
                    <a:pt x="417856" y="65659"/>
                  </a:moveTo>
                  <a:lnTo>
                    <a:pt x="374650" y="65659"/>
                  </a:lnTo>
                  <a:lnTo>
                    <a:pt x="382744" y="66468"/>
                  </a:lnTo>
                  <a:lnTo>
                    <a:pt x="390064" y="68897"/>
                  </a:lnTo>
                  <a:lnTo>
                    <a:pt x="410718" y="103631"/>
                  </a:lnTo>
                  <a:lnTo>
                    <a:pt x="433500" y="103631"/>
                  </a:lnTo>
                  <a:lnTo>
                    <a:pt x="433292" y="100568"/>
                  </a:lnTo>
                  <a:lnTo>
                    <a:pt x="430148" y="86994"/>
                  </a:lnTo>
                  <a:lnTo>
                    <a:pt x="424910" y="75231"/>
                  </a:lnTo>
                  <a:lnTo>
                    <a:pt x="417856" y="65659"/>
                  </a:lnTo>
                  <a:close/>
                </a:path>
                <a:path w="575310" h="185419">
                  <a:moveTo>
                    <a:pt x="488188" y="50291"/>
                  </a:moveTo>
                  <a:lnTo>
                    <a:pt x="467994" y="50291"/>
                  </a:lnTo>
                  <a:lnTo>
                    <a:pt x="467994" y="182244"/>
                  </a:lnTo>
                  <a:lnTo>
                    <a:pt x="490346" y="182244"/>
                  </a:lnTo>
                  <a:lnTo>
                    <a:pt x="490346" y="110109"/>
                  </a:lnTo>
                  <a:lnTo>
                    <a:pt x="490991" y="98462"/>
                  </a:lnTo>
                  <a:lnTo>
                    <a:pt x="511780" y="69087"/>
                  </a:lnTo>
                  <a:lnTo>
                    <a:pt x="488188" y="69087"/>
                  </a:lnTo>
                  <a:lnTo>
                    <a:pt x="488188" y="50291"/>
                  </a:lnTo>
                  <a:close/>
                </a:path>
                <a:path w="575310" h="185419">
                  <a:moveTo>
                    <a:pt x="569806" y="66675"/>
                  </a:moveTo>
                  <a:lnTo>
                    <a:pt x="531368" y="66675"/>
                  </a:lnTo>
                  <a:lnTo>
                    <a:pt x="536575" y="68072"/>
                  </a:lnTo>
                  <a:lnTo>
                    <a:pt x="545464" y="73405"/>
                  </a:lnTo>
                  <a:lnTo>
                    <a:pt x="548513" y="76962"/>
                  </a:lnTo>
                  <a:lnTo>
                    <a:pt x="550290" y="81534"/>
                  </a:lnTo>
                  <a:lnTo>
                    <a:pt x="552069" y="85978"/>
                  </a:lnTo>
                  <a:lnTo>
                    <a:pt x="552831" y="92837"/>
                  </a:lnTo>
                  <a:lnTo>
                    <a:pt x="552831" y="182244"/>
                  </a:lnTo>
                  <a:lnTo>
                    <a:pt x="575309" y="182244"/>
                  </a:lnTo>
                  <a:lnTo>
                    <a:pt x="575309" y="90677"/>
                  </a:lnTo>
                  <a:lnTo>
                    <a:pt x="574801" y="83438"/>
                  </a:lnTo>
                  <a:lnTo>
                    <a:pt x="574039" y="79375"/>
                  </a:lnTo>
                  <a:lnTo>
                    <a:pt x="572643" y="72898"/>
                  </a:lnTo>
                  <a:lnTo>
                    <a:pt x="570357" y="67437"/>
                  </a:lnTo>
                  <a:lnTo>
                    <a:pt x="569806" y="66675"/>
                  </a:lnTo>
                  <a:close/>
                </a:path>
                <a:path w="575310" h="185419">
                  <a:moveTo>
                    <a:pt x="538099" y="47243"/>
                  </a:moveTo>
                  <a:lnTo>
                    <a:pt x="530098" y="47243"/>
                  </a:lnTo>
                  <a:lnTo>
                    <a:pt x="517191" y="48603"/>
                  </a:lnTo>
                  <a:lnTo>
                    <a:pt x="505904" y="52689"/>
                  </a:lnTo>
                  <a:lnTo>
                    <a:pt x="496236" y="59513"/>
                  </a:lnTo>
                  <a:lnTo>
                    <a:pt x="488188" y="69087"/>
                  </a:lnTo>
                  <a:lnTo>
                    <a:pt x="511780" y="69087"/>
                  </a:lnTo>
                  <a:lnTo>
                    <a:pt x="512079" y="68945"/>
                  </a:lnTo>
                  <a:lnTo>
                    <a:pt x="518495" y="67244"/>
                  </a:lnTo>
                  <a:lnTo>
                    <a:pt x="525399" y="66675"/>
                  </a:lnTo>
                  <a:lnTo>
                    <a:pt x="569806" y="66675"/>
                  </a:lnTo>
                  <a:lnTo>
                    <a:pt x="567055" y="62864"/>
                  </a:lnTo>
                  <a:lnTo>
                    <a:pt x="563752" y="58165"/>
                  </a:lnTo>
                  <a:lnTo>
                    <a:pt x="558800" y="54482"/>
                  </a:lnTo>
                  <a:lnTo>
                    <a:pt x="552069" y="51562"/>
                  </a:lnTo>
                  <a:lnTo>
                    <a:pt x="545464" y="48767"/>
                  </a:lnTo>
                  <a:lnTo>
                    <a:pt x="538099" y="47243"/>
                  </a:lnTo>
                  <a:close/>
                </a:path>
                <a:path w="575310" h="185419">
                  <a:moveTo>
                    <a:pt x="194690" y="0"/>
                  </a:moveTo>
                  <a:lnTo>
                    <a:pt x="172338" y="0"/>
                  </a:lnTo>
                  <a:lnTo>
                    <a:pt x="172338" y="182244"/>
                  </a:lnTo>
                  <a:lnTo>
                    <a:pt x="194690" y="182244"/>
                  </a:lnTo>
                  <a:lnTo>
                    <a:pt x="194690" y="99694"/>
                  </a:lnTo>
                  <a:lnTo>
                    <a:pt x="195961" y="91566"/>
                  </a:lnTo>
                  <a:lnTo>
                    <a:pt x="198500" y="85725"/>
                  </a:lnTo>
                  <a:lnTo>
                    <a:pt x="200913" y="79755"/>
                  </a:lnTo>
                  <a:lnTo>
                    <a:pt x="205105" y="75184"/>
                  </a:lnTo>
                  <a:lnTo>
                    <a:pt x="210946" y="71754"/>
                  </a:lnTo>
                  <a:lnTo>
                    <a:pt x="216788" y="68199"/>
                  </a:lnTo>
                  <a:lnTo>
                    <a:pt x="223012" y="66548"/>
                  </a:lnTo>
                  <a:lnTo>
                    <a:pt x="274033" y="66548"/>
                  </a:lnTo>
                  <a:lnTo>
                    <a:pt x="273503" y="65404"/>
                  </a:lnTo>
                  <a:lnTo>
                    <a:pt x="194690" y="65404"/>
                  </a:lnTo>
                  <a:lnTo>
                    <a:pt x="194690" y="0"/>
                  </a:lnTo>
                  <a:close/>
                </a:path>
                <a:path w="575310" h="185419">
                  <a:moveTo>
                    <a:pt x="274033" y="66548"/>
                  </a:moveTo>
                  <a:lnTo>
                    <a:pt x="238506" y="66548"/>
                  </a:lnTo>
                  <a:lnTo>
                    <a:pt x="245363" y="69087"/>
                  </a:lnTo>
                  <a:lnTo>
                    <a:pt x="250189" y="74167"/>
                  </a:lnTo>
                  <a:lnTo>
                    <a:pt x="253357" y="78549"/>
                  </a:lnTo>
                  <a:lnTo>
                    <a:pt x="255619" y="84074"/>
                  </a:lnTo>
                  <a:lnTo>
                    <a:pt x="256976" y="90741"/>
                  </a:lnTo>
                  <a:lnTo>
                    <a:pt x="257429" y="98551"/>
                  </a:lnTo>
                  <a:lnTo>
                    <a:pt x="257429" y="182244"/>
                  </a:lnTo>
                  <a:lnTo>
                    <a:pt x="279907" y="182244"/>
                  </a:lnTo>
                  <a:lnTo>
                    <a:pt x="279907" y="98551"/>
                  </a:lnTo>
                  <a:lnTo>
                    <a:pt x="279602" y="89483"/>
                  </a:lnTo>
                  <a:lnTo>
                    <a:pt x="278701" y="81533"/>
                  </a:lnTo>
                  <a:lnTo>
                    <a:pt x="277229" y="74727"/>
                  </a:lnTo>
                  <a:lnTo>
                    <a:pt x="275208" y="69087"/>
                  </a:lnTo>
                  <a:lnTo>
                    <a:pt x="274033" y="66548"/>
                  </a:lnTo>
                  <a:close/>
                </a:path>
                <a:path w="575310" h="185419">
                  <a:moveTo>
                    <a:pt x="234187" y="47243"/>
                  </a:moveTo>
                  <a:lnTo>
                    <a:pt x="222783" y="48385"/>
                  </a:lnTo>
                  <a:lnTo>
                    <a:pt x="212391" y="51800"/>
                  </a:lnTo>
                  <a:lnTo>
                    <a:pt x="203023" y="57477"/>
                  </a:lnTo>
                  <a:lnTo>
                    <a:pt x="194690" y="65404"/>
                  </a:lnTo>
                  <a:lnTo>
                    <a:pt x="273503" y="65404"/>
                  </a:lnTo>
                  <a:lnTo>
                    <a:pt x="234187" y="47243"/>
                  </a:lnTo>
                  <a:close/>
                </a:path>
                <a:path w="575310" h="185419">
                  <a:moveTo>
                    <a:pt x="84074" y="21589"/>
                  </a:moveTo>
                  <a:lnTo>
                    <a:pt x="60070" y="21589"/>
                  </a:lnTo>
                  <a:lnTo>
                    <a:pt x="60070" y="182244"/>
                  </a:lnTo>
                  <a:lnTo>
                    <a:pt x="84074" y="182244"/>
                  </a:lnTo>
                  <a:lnTo>
                    <a:pt x="84074" y="21589"/>
                  </a:lnTo>
                  <a:close/>
                </a:path>
                <a:path w="575310" h="185419">
                  <a:moveTo>
                    <a:pt x="144399" y="0"/>
                  </a:moveTo>
                  <a:lnTo>
                    <a:pt x="0" y="0"/>
                  </a:lnTo>
                  <a:lnTo>
                    <a:pt x="0" y="21589"/>
                  </a:lnTo>
                  <a:lnTo>
                    <a:pt x="144399" y="21589"/>
                  </a:lnTo>
                  <a:lnTo>
                    <a:pt x="144399" y="0"/>
                  </a:lnTo>
                  <a:close/>
                </a:path>
              </a:pathLst>
            </a:custGeom>
            <a:solidFill>
              <a:srgbClr val="000000"/>
            </a:solidFill>
          </p:spPr>
          <p:txBody>
            <a:bodyPr wrap="square" lIns="0" tIns="0" rIns="0" bIns="0" rtlCol="0"/>
            <a:lstStyle/>
            <a:p>
              <a:endParaRPr/>
            </a:p>
          </p:txBody>
        </p:sp>
        <p:sp>
          <p:nvSpPr>
            <p:cNvPr id="18" name="object 18"/>
            <p:cNvSpPr/>
            <p:nvPr/>
          </p:nvSpPr>
          <p:spPr>
            <a:xfrm>
              <a:off x="2744851" y="1488694"/>
              <a:ext cx="73660" cy="38100"/>
            </a:xfrm>
            <a:custGeom>
              <a:avLst/>
              <a:gdLst/>
              <a:ahLst/>
              <a:cxnLst/>
              <a:rect l="l" t="t" r="r" b="b"/>
              <a:pathLst>
                <a:path w="73660" h="38100">
                  <a:moveTo>
                    <a:pt x="37592" y="0"/>
                  </a:moveTo>
                  <a:lnTo>
                    <a:pt x="3508" y="22367"/>
                  </a:lnTo>
                  <a:lnTo>
                    <a:pt x="0" y="37972"/>
                  </a:lnTo>
                  <a:lnTo>
                    <a:pt x="73660" y="37972"/>
                  </a:lnTo>
                  <a:lnTo>
                    <a:pt x="53006" y="3238"/>
                  </a:lnTo>
                  <a:lnTo>
                    <a:pt x="37592" y="0"/>
                  </a:lnTo>
                  <a:close/>
                </a:path>
              </a:pathLst>
            </a:custGeom>
            <a:ln w="13716">
              <a:solidFill>
                <a:srgbClr val="384F54"/>
              </a:solidFill>
            </a:ln>
          </p:spPr>
          <p:txBody>
            <a:bodyPr wrap="square" lIns="0" tIns="0" rIns="0" bIns="0" rtlCol="0"/>
            <a:lstStyle/>
            <a:p>
              <a:endParaRPr/>
            </a:p>
          </p:txBody>
        </p:sp>
        <p:pic>
          <p:nvPicPr>
            <p:cNvPr id="19" name="object 19"/>
            <p:cNvPicPr/>
            <p:nvPr/>
          </p:nvPicPr>
          <p:blipFill>
            <a:blip r:embed="rId11" cstate="print"/>
            <a:stretch>
              <a:fillRect/>
            </a:stretch>
          </p:blipFill>
          <p:spPr>
            <a:xfrm>
              <a:off x="2868929" y="1463421"/>
              <a:ext cx="121030" cy="148717"/>
            </a:xfrm>
            <a:prstGeom prst="rect">
              <a:avLst/>
            </a:prstGeom>
          </p:spPr>
        </p:pic>
        <p:sp>
          <p:nvSpPr>
            <p:cNvPr id="20" name="object 20"/>
            <p:cNvSpPr/>
            <p:nvPr/>
          </p:nvSpPr>
          <p:spPr>
            <a:xfrm>
              <a:off x="2580132" y="1423035"/>
              <a:ext cx="262255" cy="185420"/>
            </a:xfrm>
            <a:custGeom>
              <a:avLst/>
              <a:gdLst/>
              <a:ahLst/>
              <a:cxnLst/>
              <a:rect l="l" t="t" r="r" b="b"/>
              <a:pathLst>
                <a:path w="262255" h="185419">
                  <a:moveTo>
                    <a:pt x="202056" y="47243"/>
                  </a:moveTo>
                  <a:lnTo>
                    <a:pt x="245237" y="65277"/>
                  </a:lnTo>
                  <a:lnTo>
                    <a:pt x="260953" y="100568"/>
                  </a:lnTo>
                  <a:lnTo>
                    <a:pt x="262000" y="115950"/>
                  </a:lnTo>
                  <a:lnTo>
                    <a:pt x="262000" y="117348"/>
                  </a:lnTo>
                  <a:lnTo>
                    <a:pt x="262000" y="119252"/>
                  </a:lnTo>
                  <a:lnTo>
                    <a:pt x="261874" y="121919"/>
                  </a:lnTo>
                  <a:lnTo>
                    <a:pt x="163449" y="121919"/>
                  </a:lnTo>
                  <a:lnTo>
                    <a:pt x="164713" y="132210"/>
                  </a:lnTo>
                  <a:lnTo>
                    <a:pt x="188214" y="163956"/>
                  </a:lnTo>
                  <a:lnTo>
                    <a:pt x="203326" y="166877"/>
                  </a:lnTo>
                  <a:lnTo>
                    <a:pt x="211581" y="166877"/>
                  </a:lnTo>
                  <a:lnTo>
                    <a:pt x="238125" y="139700"/>
                  </a:lnTo>
                  <a:lnTo>
                    <a:pt x="261238" y="142620"/>
                  </a:lnTo>
                  <a:lnTo>
                    <a:pt x="233116" y="178897"/>
                  </a:lnTo>
                  <a:lnTo>
                    <a:pt x="203326" y="185165"/>
                  </a:lnTo>
                  <a:lnTo>
                    <a:pt x="189589" y="184066"/>
                  </a:lnTo>
                  <a:lnTo>
                    <a:pt x="149925" y="157549"/>
                  </a:lnTo>
                  <a:lnTo>
                    <a:pt x="140335" y="117348"/>
                  </a:lnTo>
                  <a:lnTo>
                    <a:pt x="141406" y="101627"/>
                  </a:lnTo>
                  <a:lnTo>
                    <a:pt x="157480" y="65659"/>
                  </a:lnTo>
                  <a:lnTo>
                    <a:pt x="188983" y="48406"/>
                  </a:lnTo>
                  <a:lnTo>
                    <a:pt x="202056" y="47243"/>
                  </a:lnTo>
                  <a:close/>
                </a:path>
                <a:path w="262255" h="185419">
                  <a:moveTo>
                    <a:pt x="0" y="0"/>
                  </a:moveTo>
                  <a:lnTo>
                    <a:pt x="22351" y="0"/>
                  </a:lnTo>
                  <a:lnTo>
                    <a:pt x="22351" y="65404"/>
                  </a:lnTo>
                  <a:lnTo>
                    <a:pt x="30684" y="57477"/>
                  </a:lnTo>
                  <a:lnTo>
                    <a:pt x="40052" y="51800"/>
                  </a:lnTo>
                  <a:lnTo>
                    <a:pt x="50444" y="48385"/>
                  </a:lnTo>
                  <a:lnTo>
                    <a:pt x="61849" y="47243"/>
                  </a:lnTo>
                  <a:lnTo>
                    <a:pt x="68945" y="47603"/>
                  </a:lnTo>
                  <a:lnTo>
                    <a:pt x="102869" y="69087"/>
                  </a:lnTo>
                  <a:lnTo>
                    <a:pt x="107568" y="98551"/>
                  </a:lnTo>
                  <a:lnTo>
                    <a:pt x="107568" y="182244"/>
                  </a:lnTo>
                  <a:lnTo>
                    <a:pt x="85090" y="182244"/>
                  </a:lnTo>
                  <a:lnTo>
                    <a:pt x="85090" y="98551"/>
                  </a:lnTo>
                  <a:lnTo>
                    <a:pt x="84637" y="90741"/>
                  </a:lnTo>
                  <a:lnTo>
                    <a:pt x="66167" y="66548"/>
                  </a:lnTo>
                  <a:lnTo>
                    <a:pt x="57276" y="66548"/>
                  </a:lnTo>
                  <a:lnTo>
                    <a:pt x="50673" y="66548"/>
                  </a:lnTo>
                  <a:lnTo>
                    <a:pt x="44450" y="68199"/>
                  </a:lnTo>
                  <a:lnTo>
                    <a:pt x="38607" y="71754"/>
                  </a:lnTo>
                  <a:lnTo>
                    <a:pt x="32766" y="75184"/>
                  </a:lnTo>
                  <a:lnTo>
                    <a:pt x="28575" y="79755"/>
                  </a:lnTo>
                  <a:lnTo>
                    <a:pt x="26162" y="85725"/>
                  </a:lnTo>
                  <a:lnTo>
                    <a:pt x="23622" y="91566"/>
                  </a:lnTo>
                  <a:lnTo>
                    <a:pt x="22351" y="99694"/>
                  </a:lnTo>
                  <a:lnTo>
                    <a:pt x="22351" y="109981"/>
                  </a:lnTo>
                  <a:lnTo>
                    <a:pt x="22351" y="182244"/>
                  </a:lnTo>
                  <a:lnTo>
                    <a:pt x="0" y="182244"/>
                  </a:lnTo>
                  <a:lnTo>
                    <a:pt x="0" y="0"/>
                  </a:lnTo>
                  <a:close/>
                </a:path>
              </a:pathLst>
            </a:custGeom>
            <a:ln w="13716">
              <a:solidFill>
                <a:srgbClr val="384F54"/>
              </a:solidFill>
            </a:ln>
          </p:spPr>
          <p:txBody>
            <a:bodyPr wrap="square" lIns="0" tIns="0" rIns="0" bIns="0" rtlCol="0"/>
            <a:lstStyle/>
            <a:p>
              <a:endParaRPr/>
            </a:p>
          </p:txBody>
        </p:sp>
        <p:pic>
          <p:nvPicPr>
            <p:cNvPr id="21" name="object 21"/>
            <p:cNvPicPr/>
            <p:nvPr/>
          </p:nvPicPr>
          <p:blipFill>
            <a:blip r:embed="rId12" cstate="print"/>
            <a:stretch>
              <a:fillRect/>
            </a:stretch>
          </p:blipFill>
          <p:spPr>
            <a:xfrm>
              <a:off x="6701282" y="1111376"/>
              <a:ext cx="562863" cy="554355"/>
            </a:xfrm>
            <a:prstGeom prst="rect">
              <a:avLst/>
            </a:prstGeom>
          </p:spPr>
        </p:pic>
        <p:sp>
          <p:nvSpPr>
            <p:cNvPr id="22" name="object 22"/>
            <p:cNvSpPr/>
            <p:nvPr/>
          </p:nvSpPr>
          <p:spPr>
            <a:xfrm>
              <a:off x="2407792" y="1423035"/>
              <a:ext cx="144780" cy="182245"/>
            </a:xfrm>
            <a:custGeom>
              <a:avLst/>
              <a:gdLst/>
              <a:ahLst/>
              <a:cxnLst/>
              <a:rect l="l" t="t" r="r" b="b"/>
              <a:pathLst>
                <a:path w="144780" h="182244">
                  <a:moveTo>
                    <a:pt x="0" y="0"/>
                  </a:moveTo>
                  <a:lnTo>
                    <a:pt x="144399" y="0"/>
                  </a:lnTo>
                  <a:lnTo>
                    <a:pt x="144399" y="21589"/>
                  </a:lnTo>
                  <a:lnTo>
                    <a:pt x="84074" y="21589"/>
                  </a:lnTo>
                  <a:lnTo>
                    <a:pt x="84074" y="182244"/>
                  </a:lnTo>
                  <a:lnTo>
                    <a:pt x="60070" y="182244"/>
                  </a:lnTo>
                  <a:lnTo>
                    <a:pt x="60070" y="21589"/>
                  </a:lnTo>
                  <a:lnTo>
                    <a:pt x="0" y="21589"/>
                  </a:lnTo>
                  <a:lnTo>
                    <a:pt x="0" y="0"/>
                  </a:lnTo>
                  <a:close/>
                </a:path>
              </a:pathLst>
            </a:custGeom>
            <a:ln w="13716">
              <a:solidFill>
                <a:srgbClr val="384F54"/>
              </a:solidFill>
            </a:ln>
          </p:spPr>
          <p:txBody>
            <a:bodyPr wrap="square" lIns="0" tIns="0" rIns="0" bIns="0" rtlCol="0"/>
            <a:lstStyle/>
            <a:p>
              <a:endParaRPr/>
            </a:p>
          </p:txBody>
        </p:sp>
        <p:pic>
          <p:nvPicPr>
            <p:cNvPr id="23" name="object 23"/>
            <p:cNvPicPr/>
            <p:nvPr/>
          </p:nvPicPr>
          <p:blipFill>
            <a:blip r:embed="rId13" cstate="print"/>
            <a:stretch>
              <a:fillRect/>
            </a:stretch>
          </p:blipFill>
          <p:spPr>
            <a:xfrm>
              <a:off x="7445247" y="1111376"/>
              <a:ext cx="1148079" cy="503682"/>
            </a:xfrm>
            <a:prstGeom prst="rect">
              <a:avLst/>
            </a:prstGeom>
          </p:spPr>
        </p:pic>
        <p:pic>
          <p:nvPicPr>
            <p:cNvPr id="24" name="object 24"/>
            <p:cNvPicPr/>
            <p:nvPr/>
          </p:nvPicPr>
          <p:blipFill>
            <a:blip r:embed="rId14" cstate="print"/>
            <a:stretch>
              <a:fillRect/>
            </a:stretch>
          </p:blipFill>
          <p:spPr>
            <a:xfrm>
              <a:off x="4949190" y="1413128"/>
              <a:ext cx="1508506" cy="201930"/>
            </a:xfrm>
            <a:prstGeom prst="rect">
              <a:avLst/>
            </a:prstGeom>
          </p:spPr>
        </p:pic>
        <p:sp>
          <p:nvSpPr>
            <p:cNvPr id="25" name="object 25"/>
            <p:cNvSpPr/>
            <p:nvPr/>
          </p:nvSpPr>
          <p:spPr>
            <a:xfrm>
              <a:off x="2186813" y="1727835"/>
              <a:ext cx="350520" cy="185420"/>
            </a:xfrm>
            <a:custGeom>
              <a:avLst/>
              <a:gdLst/>
              <a:ahLst/>
              <a:cxnLst/>
              <a:rect l="l" t="t" r="r" b="b"/>
              <a:pathLst>
                <a:path w="350519" h="185419">
                  <a:moveTo>
                    <a:pt x="290575" y="47243"/>
                  </a:moveTo>
                  <a:lnTo>
                    <a:pt x="245999" y="65659"/>
                  </a:lnTo>
                  <a:lnTo>
                    <a:pt x="229925" y="101627"/>
                  </a:lnTo>
                  <a:lnTo>
                    <a:pt x="228854" y="117348"/>
                  </a:lnTo>
                  <a:lnTo>
                    <a:pt x="229923" y="132542"/>
                  </a:lnTo>
                  <a:lnTo>
                    <a:pt x="245872" y="167386"/>
                  </a:lnTo>
                  <a:lnTo>
                    <a:pt x="291845" y="185165"/>
                  </a:lnTo>
                  <a:lnTo>
                    <a:pt x="302775" y="184473"/>
                  </a:lnTo>
                  <a:lnTo>
                    <a:pt x="337171" y="166877"/>
                  </a:lnTo>
                  <a:lnTo>
                    <a:pt x="291845" y="166877"/>
                  </a:lnTo>
                  <a:lnTo>
                    <a:pt x="283968" y="166143"/>
                  </a:lnTo>
                  <a:lnTo>
                    <a:pt x="253232" y="132210"/>
                  </a:lnTo>
                  <a:lnTo>
                    <a:pt x="251968" y="121919"/>
                  </a:lnTo>
                  <a:lnTo>
                    <a:pt x="350393" y="121919"/>
                  </a:lnTo>
                  <a:lnTo>
                    <a:pt x="350519" y="115950"/>
                  </a:lnTo>
                  <a:lnTo>
                    <a:pt x="349680" y="103631"/>
                  </a:lnTo>
                  <a:lnTo>
                    <a:pt x="253237" y="103631"/>
                  </a:lnTo>
                  <a:lnTo>
                    <a:pt x="254402" y="95394"/>
                  </a:lnTo>
                  <a:lnTo>
                    <a:pt x="283424" y="66301"/>
                  </a:lnTo>
                  <a:lnTo>
                    <a:pt x="290830" y="65659"/>
                  </a:lnTo>
                  <a:lnTo>
                    <a:pt x="334036" y="65659"/>
                  </a:lnTo>
                  <a:lnTo>
                    <a:pt x="333756" y="65277"/>
                  </a:lnTo>
                  <a:lnTo>
                    <a:pt x="324776" y="57423"/>
                  </a:lnTo>
                  <a:lnTo>
                    <a:pt x="314594" y="51784"/>
                  </a:lnTo>
                  <a:lnTo>
                    <a:pt x="303198" y="48383"/>
                  </a:lnTo>
                  <a:lnTo>
                    <a:pt x="290575" y="47243"/>
                  </a:lnTo>
                  <a:close/>
                </a:path>
                <a:path w="350519" h="185419">
                  <a:moveTo>
                    <a:pt x="326644" y="139700"/>
                  </a:moveTo>
                  <a:lnTo>
                    <a:pt x="323342" y="149225"/>
                  </a:lnTo>
                  <a:lnTo>
                    <a:pt x="318769" y="156082"/>
                  </a:lnTo>
                  <a:lnTo>
                    <a:pt x="307086" y="164718"/>
                  </a:lnTo>
                  <a:lnTo>
                    <a:pt x="300100" y="166877"/>
                  </a:lnTo>
                  <a:lnTo>
                    <a:pt x="337171" y="166877"/>
                  </a:lnTo>
                  <a:lnTo>
                    <a:pt x="342042" y="160591"/>
                  </a:lnTo>
                  <a:lnTo>
                    <a:pt x="346495" y="152165"/>
                  </a:lnTo>
                  <a:lnTo>
                    <a:pt x="349757" y="142620"/>
                  </a:lnTo>
                  <a:lnTo>
                    <a:pt x="326644" y="139700"/>
                  </a:lnTo>
                  <a:close/>
                </a:path>
                <a:path w="350519" h="185419">
                  <a:moveTo>
                    <a:pt x="334036" y="65659"/>
                  </a:moveTo>
                  <a:lnTo>
                    <a:pt x="290830" y="65659"/>
                  </a:lnTo>
                  <a:lnTo>
                    <a:pt x="298924" y="66468"/>
                  </a:lnTo>
                  <a:lnTo>
                    <a:pt x="306244" y="68897"/>
                  </a:lnTo>
                  <a:lnTo>
                    <a:pt x="326898" y="103631"/>
                  </a:lnTo>
                  <a:lnTo>
                    <a:pt x="349680" y="103631"/>
                  </a:lnTo>
                  <a:lnTo>
                    <a:pt x="349472" y="100568"/>
                  </a:lnTo>
                  <a:lnTo>
                    <a:pt x="346328" y="86994"/>
                  </a:lnTo>
                  <a:lnTo>
                    <a:pt x="341090" y="75231"/>
                  </a:lnTo>
                  <a:lnTo>
                    <a:pt x="334036" y="65659"/>
                  </a:lnTo>
                  <a:close/>
                </a:path>
                <a:path w="350519" h="185419">
                  <a:moveTo>
                    <a:pt x="38735" y="67690"/>
                  </a:moveTo>
                  <a:lnTo>
                    <a:pt x="16382" y="67690"/>
                  </a:lnTo>
                  <a:lnTo>
                    <a:pt x="16382" y="143637"/>
                  </a:lnTo>
                  <a:lnTo>
                    <a:pt x="28575" y="180086"/>
                  </a:lnTo>
                  <a:lnTo>
                    <a:pt x="33147" y="182752"/>
                  </a:lnTo>
                  <a:lnTo>
                    <a:pt x="39369" y="184023"/>
                  </a:lnTo>
                  <a:lnTo>
                    <a:pt x="52450" y="184023"/>
                  </a:lnTo>
                  <a:lnTo>
                    <a:pt x="58166" y="183261"/>
                  </a:lnTo>
                  <a:lnTo>
                    <a:pt x="64388" y="181990"/>
                  </a:lnTo>
                  <a:lnTo>
                    <a:pt x="61356" y="163067"/>
                  </a:lnTo>
                  <a:lnTo>
                    <a:pt x="48006" y="163067"/>
                  </a:lnTo>
                  <a:lnTo>
                    <a:pt x="45466" y="162560"/>
                  </a:lnTo>
                  <a:lnTo>
                    <a:pt x="43687" y="161543"/>
                  </a:lnTo>
                  <a:lnTo>
                    <a:pt x="41910" y="160400"/>
                  </a:lnTo>
                  <a:lnTo>
                    <a:pt x="40639" y="159003"/>
                  </a:lnTo>
                  <a:lnTo>
                    <a:pt x="39878" y="157099"/>
                  </a:lnTo>
                  <a:lnTo>
                    <a:pt x="39116" y="155320"/>
                  </a:lnTo>
                  <a:lnTo>
                    <a:pt x="38735" y="151256"/>
                  </a:lnTo>
                  <a:lnTo>
                    <a:pt x="38735" y="67690"/>
                  </a:lnTo>
                  <a:close/>
                </a:path>
                <a:path w="350519" h="185419">
                  <a:moveTo>
                    <a:pt x="61213" y="162178"/>
                  </a:moveTo>
                  <a:lnTo>
                    <a:pt x="57150" y="162813"/>
                  </a:lnTo>
                  <a:lnTo>
                    <a:pt x="53848" y="163067"/>
                  </a:lnTo>
                  <a:lnTo>
                    <a:pt x="61356" y="163067"/>
                  </a:lnTo>
                  <a:lnTo>
                    <a:pt x="61213" y="162178"/>
                  </a:lnTo>
                  <a:close/>
                </a:path>
                <a:path w="350519" h="185419">
                  <a:moveTo>
                    <a:pt x="61213" y="50291"/>
                  </a:moveTo>
                  <a:lnTo>
                    <a:pt x="0" y="50291"/>
                  </a:lnTo>
                  <a:lnTo>
                    <a:pt x="0" y="67690"/>
                  </a:lnTo>
                  <a:lnTo>
                    <a:pt x="61213" y="67690"/>
                  </a:lnTo>
                  <a:lnTo>
                    <a:pt x="61213" y="50291"/>
                  </a:lnTo>
                  <a:close/>
                </a:path>
                <a:path w="350519" h="185419">
                  <a:moveTo>
                    <a:pt x="38735" y="4190"/>
                  </a:moveTo>
                  <a:lnTo>
                    <a:pt x="16382" y="17525"/>
                  </a:lnTo>
                  <a:lnTo>
                    <a:pt x="16382" y="50291"/>
                  </a:lnTo>
                  <a:lnTo>
                    <a:pt x="38735" y="50291"/>
                  </a:lnTo>
                  <a:lnTo>
                    <a:pt x="38735" y="4190"/>
                  </a:lnTo>
                  <a:close/>
                </a:path>
                <a:path w="350519" h="185419">
                  <a:moveTo>
                    <a:pt x="110870" y="0"/>
                  </a:moveTo>
                  <a:lnTo>
                    <a:pt x="88518" y="0"/>
                  </a:lnTo>
                  <a:lnTo>
                    <a:pt x="88518" y="182244"/>
                  </a:lnTo>
                  <a:lnTo>
                    <a:pt x="110870" y="182244"/>
                  </a:lnTo>
                  <a:lnTo>
                    <a:pt x="110870" y="99694"/>
                  </a:lnTo>
                  <a:lnTo>
                    <a:pt x="112141" y="91566"/>
                  </a:lnTo>
                  <a:lnTo>
                    <a:pt x="114681" y="85725"/>
                  </a:lnTo>
                  <a:lnTo>
                    <a:pt x="117093" y="79755"/>
                  </a:lnTo>
                  <a:lnTo>
                    <a:pt x="121285" y="75184"/>
                  </a:lnTo>
                  <a:lnTo>
                    <a:pt x="127126" y="71754"/>
                  </a:lnTo>
                  <a:lnTo>
                    <a:pt x="132969" y="68199"/>
                  </a:lnTo>
                  <a:lnTo>
                    <a:pt x="139192" y="66548"/>
                  </a:lnTo>
                  <a:lnTo>
                    <a:pt x="190213" y="66548"/>
                  </a:lnTo>
                  <a:lnTo>
                    <a:pt x="189683" y="65404"/>
                  </a:lnTo>
                  <a:lnTo>
                    <a:pt x="110870" y="65404"/>
                  </a:lnTo>
                  <a:lnTo>
                    <a:pt x="110870" y="0"/>
                  </a:lnTo>
                  <a:close/>
                </a:path>
                <a:path w="350519" h="185419">
                  <a:moveTo>
                    <a:pt x="190213" y="66548"/>
                  </a:moveTo>
                  <a:lnTo>
                    <a:pt x="154686" y="66548"/>
                  </a:lnTo>
                  <a:lnTo>
                    <a:pt x="161544" y="69087"/>
                  </a:lnTo>
                  <a:lnTo>
                    <a:pt x="166369" y="74167"/>
                  </a:lnTo>
                  <a:lnTo>
                    <a:pt x="169537" y="78549"/>
                  </a:lnTo>
                  <a:lnTo>
                    <a:pt x="171799" y="84074"/>
                  </a:lnTo>
                  <a:lnTo>
                    <a:pt x="173156" y="90741"/>
                  </a:lnTo>
                  <a:lnTo>
                    <a:pt x="173609" y="98551"/>
                  </a:lnTo>
                  <a:lnTo>
                    <a:pt x="173609" y="182244"/>
                  </a:lnTo>
                  <a:lnTo>
                    <a:pt x="196087" y="182244"/>
                  </a:lnTo>
                  <a:lnTo>
                    <a:pt x="196087" y="98551"/>
                  </a:lnTo>
                  <a:lnTo>
                    <a:pt x="195782" y="89483"/>
                  </a:lnTo>
                  <a:lnTo>
                    <a:pt x="194881" y="81533"/>
                  </a:lnTo>
                  <a:lnTo>
                    <a:pt x="193409" y="74727"/>
                  </a:lnTo>
                  <a:lnTo>
                    <a:pt x="191388" y="69087"/>
                  </a:lnTo>
                  <a:lnTo>
                    <a:pt x="190213" y="66548"/>
                  </a:lnTo>
                  <a:close/>
                </a:path>
                <a:path w="350519" h="185419">
                  <a:moveTo>
                    <a:pt x="150368" y="47243"/>
                  </a:moveTo>
                  <a:lnTo>
                    <a:pt x="138963" y="48385"/>
                  </a:lnTo>
                  <a:lnTo>
                    <a:pt x="128571" y="51800"/>
                  </a:lnTo>
                  <a:lnTo>
                    <a:pt x="119203" y="57477"/>
                  </a:lnTo>
                  <a:lnTo>
                    <a:pt x="110870" y="65404"/>
                  </a:lnTo>
                  <a:lnTo>
                    <a:pt x="189683" y="65404"/>
                  </a:lnTo>
                  <a:lnTo>
                    <a:pt x="150368" y="47243"/>
                  </a:lnTo>
                  <a:close/>
                </a:path>
              </a:pathLst>
            </a:custGeom>
            <a:solidFill>
              <a:srgbClr val="000000"/>
            </a:solidFill>
          </p:spPr>
          <p:txBody>
            <a:bodyPr wrap="square" lIns="0" tIns="0" rIns="0" bIns="0" rtlCol="0"/>
            <a:lstStyle/>
            <a:p>
              <a:endParaRPr/>
            </a:p>
          </p:txBody>
        </p:sp>
        <p:pic>
          <p:nvPicPr>
            <p:cNvPr id="26" name="object 26"/>
            <p:cNvPicPr/>
            <p:nvPr/>
          </p:nvPicPr>
          <p:blipFill>
            <a:blip r:embed="rId15" cstate="print"/>
            <a:stretch>
              <a:fillRect/>
            </a:stretch>
          </p:blipFill>
          <p:spPr>
            <a:xfrm>
              <a:off x="2639822" y="1111376"/>
              <a:ext cx="2903855" cy="1162431"/>
            </a:xfrm>
            <a:prstGeom prst="rect">
              <a:avLst/>
            </a:prstGeom>
          </p:spPr>
        </p:pic>
        <p:pic>
          <p:nvPicPr>
            <p:cNvPr id="27" name="object 27"/>
            <p:cNvPicPr/>
            <p:nvPr/>
          </p:nvPicPr>
          <p:blipFill>
            <a:blip r:embed="rId16" cstate="print"/>
            <a:stretch>
              <a:fillRect/>
            </a:stretch>
          </p:blipFill>
          <p:spPr>
            <a:xfrm>
              <a:off x="2408808" y="1768221"/>
              <a:ext cx="135381" cy="151638"/>
            </a:xfrm>
            <a:prstGeom prst="rect">
              <a:avLst/>
            </a:prstGeom>
          </p:spPr>
        </p:pic>
        <p:pic>
          <p:nvPicPr>
            <p:cNvPr id="28" name="object 28"/>
            <p:cNvPicPr/>
            <p:nvPr/>
          </p:nvPicPr>
          <p:blipFill>
            <a:blip r:embed="rId17" cstate="print"/>
            <a:stretch>
              <a:fillRect/>
            </a:stretch>
          </p:blipFill>
          <p:spPr>
            <a:xfrm>
              <a:off x="2179954" y="1720977"/>
              <a:ext cx="209803" cy="197739"/>
            </a:xfrm>
            <a:prstGeom prst="rect">
              <a:avLst/>
            </a:prstGeom>
          </p:spPr>
        </p:pic>
        <p:pic>
          <p:nvPicPr>
            <p:cNvPr id="29" name="object 29"/>
            <p:cNvPicPr/>
            <p:nvPr/>
          </p:nvPicPr>
          <p:blipFill>
            <a:blip r:embed="rId18" cstate="print"/>
            <a:stretch>
              <a:fillRect/>
            </a:stretch>
          </p:blipFill>
          <p:spPr>
            <a:xfrm>
              <a:off x="546252" y="1720977"/>
              <a:ext cx="1976602" cy="502158"/>
            </a:xfrm>
            <a:prstGeom prst="rect">
              <a:avLst/>
            </a:prstGeom>
          </p:spPr>
        </p:pic>
        <p:pic>
          <p:nvPicPr>
            <p:cNvPr id="30" name="object 30"/>
            <p:cNvPicPr/>
            <p:nvPr/>
          </p:nvPicPr>
          <p:blipFill>
            <a:blip r:embed="rId19" cstate="print"/>
            <a:stretch>
              <a:fillRect/>
            </a:stretch>
          </p:blipFill>
          <p:spPr>
            <a:xfrm>
              <a:off x="5181091" y="1720977"/>
              <a:ext cx="678053" cy="198882"/>
            </a:xfrm>
            <a:prstGeom prst="rect">
              <a:avLst/>
            </a:prstGeom>
          </p:spPr>
        </p:pic>
        <p:pic>
          <p:nvPicPr>
            <p:cNvPr id="31" name="object 31"/>
            <p:cNvPicPr/>
            <p:nvPr/>
          </p:nvPicPr>
          <p:blipFill>
            <a:blip r:embed="rId20" cstate="print"/>
            <a:stretch>
              <a:fillRect/>
            </a:stretch>
          </p:blipFill>
          <p:spPr>
            <a:xfrm>
              <a:off x="5955029" y="1720977"/>
              <a:ext cx="410083" cy="198882"/>
            </a:xfrm>
            <a:prstGeom prst="rect">
              <a:avLst/>
            </a:prstGeom>
          </p:spPr>
        </p:pic>
        <p:pic>
          <p:nvPicPr>
            <p:cNvPr id="32" name="object 32"/>
            <p:cNvPicPr/>
            <p:nvPr/>
          </p:nvPicPr>
          <p:blipFill>
            <a:blip r:embed="rId21" cstate="print"/>
            <a:stretch>
              <a:fillRect/>
            </a:stretch>
          </p:blipFill>
          <p:spPr>
            <a:xfrm>
              <a:off x="6452108" y="1717928"/>
              <a:ext cx="1444498" cy="252603"/>
            </a:xfrm>
            <a:prstGeom prst="rect">
              <a:avLst/>
            </a:prstGeom>
          </p:spPr>
        </p:pic>
        <p:sp>
          <p:nvSpPr>
            <p:cNvPr id="33" name="object 33"/>
            <p:cNvSpPr/>
            <p:nvPr/>
          </p:nvSpPr>
          <p:spPr>
            <a:xfrm>
              <a:off x="7990458" y="1727835"/>
              <a:ext cx="579120" cy="185420"/>
            </a:xfrm>
            <a:custGeom>
              <a:avLst/>
              <a:gdLst/>
              <a:ahLst/>
              <a:cxnLst/>
              <a:rect l="l" t="t" r="r" b="b"/>
              <a:pathLst>
                <a:path w="579120" h="185419">
                  <a:moveTo>
                    <a:pt x="527939" y="47243"/>
                  </a:moveTo>
                  <a:lnTo>
                    <a:pt x="520065" y="47243"/>
                  </a:lnTo>
                  <a:lnTo>
                    <a:pt x="512085" y="47789"/>
                  </a:lnTo>
                  <a:lnTo>
                    <a:pt x="474527" y="72971"/>
                  </a:lnTo>
                  <a:lnTo>
                    <a:pt x="464185" y="116331"/>
                  </a:lnTo>
                  <a:lnTo>
                    <a:pt x="464657" y="126216"/>
                  </a:lnTo>
                  <a:lnTo>
                    <a:pt x="480346" y="166117"/>
                  </a:lnTo>
                  <a:lnTo>
                    <a:pt x="521081" y="185165"/>
                  </a:lnTo>
                  <a:lnTo>
                    <a:pt x="532514" y="183949"/>
                  </a:lnTo>
                  <a:lnTo>
                    <a:pt x="542448" y="180292"/>
                  </a:lnTo>
                  <a:lnTo>
                    <a:pt x="550906" y="174182"/>
                  </a:lnTo>
                  <a:lnTo>
                    <a:pt x="556873" y="166877"/>
                  </a:lnTo>
                  <a:lnTo>
                    <a:pt x="523113" y="166877"/>
                  </a:lnTo>
                  <a:lnTo>
                    <a:pt x="516112" y="166092"/>
                  </a:lnTo>
                  <a:lnTo>
                    <a:pt x="487965" y="128212"/>
                  </a:lnTo>
                  <a:lnTo>
                    <a:pt x="487299" y="116331"/>
                  </a:lnTo>
                  <a:lnTo>
                    <a:pt x="487918" y="104141"/>
                  </a:lnTo>
                  <a:lnTo>
                    <a:pt x="508460" y="68834"/>
                  </a:lnTo>
                  <a:lnTo>
                    <a:pt x="522097" y="65786"/>
                  </a:lnTo>
                  <a:lnTo>
                    <a:pt x="578739" y="65786"/>
                  </a:lnTo>
                  <a:lnTo>
                    <a:pt x="578739" y="65404"/>
                  </a:lnTo>
                  <a:lnTo>
                    <a:pt x="556514" y="65404"/>
                  </a:lnTo>
                  <a:lnTo>
                    <a:pt x="552576" y="60070"/>
                  </a:lnTo>
                  <a:lnTo>
                    <a:pt x="547497" y="55625"/>
                  </a:lnTo>
                  <a:lnTo>
                    <a:pt x="541274" y="52324"/>
                  </a:lnTo>
                  <a:lnTo>
                    <a:pt x="535051" y="48894"/>
                  </a:lnTo>
                  <a:lnTo>
                    <a:pt x="527939" y="47243"/>
                  </a:lnTo>
                  <a:close/>
                </a:path>
                <a:path w="579120" h="185419">
                  <a:moveTo>
                    <a:pt x="578739" y="165607"/>
                  </a:moveTo>
                  <a:lnTo>
                    <a:pt x="557911" y="165607"/>
                  </a:lnTo>
                  <a:lnTo>
                    <a:pt x="557911" y="182244"/>
                  </a:lnTo>
                  <a:lnTo>
                    <a:pt x="578739" y="182244"/>
                  </a:lnTo>
                  <a:lnTo>
                    <a:pt x="578739" y="165607"/>
                  </a:lnTo>
                  <a:close/>
                </a:path>
                <a:path w="579120" h="185419">
                  <a:moveTo>
                    <a:pt x="578739" y="65786"/>
                  </a:moveTo>
                  <a:lnTo>
                    <a:pt x="522097" y="65786"/>
                  </a:lnTo>
                  <a:lnTo>
                    <a:pt x="529482" y="66573"/>
                  </a:lnTo>
                  <a:lnTo>
                    <a:pt x="536225" y="68945"/>
                  </a:lnTo>
                  <a:lnTo>
                    <a:pt x="557647" y="105596"/>
                  </a:lnTo>
                  <a:lnTo>
                    <a:pt x="558292" y="118237"/>
                  </a:lnTo>
                  <a:lnTo>
                    <a:pt x="557651" y="129738"/>
                  </a:lnTo>
                  <a:lnTo>
                    <a:pt x="536717" y="163845"/>
                  </a:lnTo>
                  <a:lnTo>
                    <a:pt x="523113" y="166877"/>
                  </a:lnTo>
                  <a:lnTo>
                    <a:pt x="556873" y="166877"/>
                  </a:lnTo>
                  <a:lnTo>
                    <a:pt x="557911" y="165607"/>
                  </a:lnTo>
                  <a:lnTo>
                    <a:pt x="578739" y="165607"/>
                  </a:lnTo>
                  <a:lnTo>
                    <a:pt x="578739" y="65786"/>
                  </a:lnTo>
                  <a:close/>
                </a:path>
                <a:path w="579120" h="185419">
                  <a:moveTo>
                    <a:pt x="578739" y="0"/>
                  </a:moveTo>
                  <a:lnTo>
                    <a:pt x="556514" y="0"/>
                  </a:lnTo>
                  <a:lnTo>
                    <a:pt x="556514" y="65404"/>
                  </a:lnTo>
                  <a:lnTo>
                    <a:pt x="578739" y="65404"/>
                  </a:lnTo>
                  <a:lnTo>
                    <a:pt x="578739" y="0"/>
                  </a:lnTo>
                  <a:close/>
                </a:path>
                <a:path w="579120" h="185419">
                  <a:moveTo>
                    <a:pt x="378714" y="47243"/>
                  </a:moveTo>
                  <a:lnTo>
                    <a:pt x="334137" y="65659"/>
                  </a:lnTo>
                  <a:lnTo>
                    <a:pt x="318063" y="101627"/>
                  </a:lnTo>
                  <a:lnTo>
                    <a:pt x="316992" y="117348"/>
                  </a:lnTo>
                  <a:lnTo>
                    <a:pt x="318061" y="132542"/>
                  </a:lnTo>
                  <a:lnTo>
                    <a:pt x="334010" y="167386"/>
                  </a:lnTo>
                  <a:lnTo>
                    <a:pt x="379984" y="185165"/>
                  </a:lnTo>
                  <a:lnTo>
                    <a:pt x="390913" y="184473"/>
                  </a:lnTo>
                  <a:lnTo>
                    <a:pt x="425309" y="166877"/>
                  </a:lnTo>
                  <a:lnTo>
                    <a:pt x="379984" y="166877"/>
                  </a:lnTo>
                  <a:lnTo>
                    <a:pt x="372106" y="166143"/>
                  </a:lnTo>
                  <a:lnTo>
                    <a:pt x="341370" y="132210"/>
                  </a:lnTo>
                  <a:lnTo>
                    <a:pt x="340106" y="121919"/>
                  </a:lnTo>
                  <a:lnTo>
                    <a:pt x="438531" y="121919"/>
                  </a:lnTo>
                  <a:lnTo>
                    <a:pt x="438658" y="115950"/>
                  </a:lnTo>
                  <a:lnTo>
                    <a:pt x="437818" y="103631"/>
                  </a:lnTo>
                  <a:lnTo>
                    <a:pt x="341375" y="103631"/>
                  </a:lnTo>
                  <a:lnTo>
                    <a:pt x="342540" y="95394"/>
                  </a:lnTo>
                  <a:lnTo>
                    <a:pt x="371562" y="66301"/>
                  </a:lnTo>
                  <a:lnTo>
                    <a:pt x="378968" y="65659"/>
                  </a:lnTo>
                  <a:lnTo>
                    <a:pt x="422174" y="65659"/>
                  </a:lnTo>
                  <a:lnTo>
                    <a:pt x="421894" y="65277"/>
                  </a:lnTo>
                  <a:lnTo>
                    <a:pt x="412914" y="57423"/>
                  </a:lnTo>
                  <a:lnTo>
                    <a:pt x="402732" y="51784"/>
                  </a:lnTo>
                  <a:lnTo>
                    <a:pt x="391336" y="48383"/>
                  </a:lnTo>
                  <a:lnTo>
                    <a:pt x="378714" y="47243"/>
                  </a:lnTo>
                  <a:close/>
                </a:path>
                <a:path w="579120" h="185419">
                  <a:moveTo>
                    <a:pt x="414782" y="139700"/>
                  </a:moveTo>
                  <a:lnTo>
                    <a:pt x="411480" y="149225"/>
                  </a:lnTo>
                  <a:lnTo>
                    <a:pt x="406908" y="156082"/>
                  </a:lnTo>
                  <a:lnTo>
                    <a:pt x="395224" y="164718"/>
                  </a:lnTo>
                  <a:lnTo>
                    <a:pt x="388239" y="166877"/>
                  </a:lnTo>
                  <a:lnTo>
                    <a:pt x="425309" y="166877"/>
                  </a:lnTo>
                  <a:lnTo>
                    <a:pt x="430180" y="160591"/>
                  </a:lnTo>
                  <a:lnTo>
                    <a:pt x="434633" y="152165"/>
                  </a:lnTo>
                  <a:lnTo>
                    <a:pt x="437896" y="142620"/>
                  </a:lnTo>
                  <a:lnTo>
                    <a:pt x="414782" y="139700"/>
                  </a:lnTo>
                  <a:close/>
                </a:path>
                <a:path w="579120" h="185419">
                  <a:moveTo>
                    <a:pt x="422174" y="65659"/>
                  </a:moveTo>
                  <a:lnTo>
                    <a:pt x="378968" y="65659"/>
                  </a:lnTo>
                  <a:lnTo>
                    <a:pt x="387062" y="66468"/>
                  </a:lnTo>
                  <a:lnTo>
                    <a:pt x="394382" y="68897"/>
                  </a:lnTo>
                  <a:lnTo>
                    <a:pt x="415036" y="103631"/>
                  </a:lnTo>
                  <a:lnTo>
                    <a:pt x="437818" y="103631"/>
                  </a:lnTo>
                  <a:lnTo>
                    <a:pt x="437610" y="100568"/>
                  </a:lnTo>
                  <a:lnTo>
                    <a:pt x="434467" y="86994"/>
                  </a:lnTo>
                  <a:lnTo>
                    <a:pt x="429228" y="75231"/>
                  </a:lnTo>
                  <a:lnTo>
                    <a:pt x="422174" y="65659"/>
                  </a:lnTo>
                  <a:close/>
                </a:path>
                <a:path w="579120" h="185419">
                  <a:moveTo>
                    <a:pt x="156464" y="50291"/>
                  </a:moveTo>
                  <a:lnTo>
                    <a:pt x="134112" y="50291"/>
                  </a:lnTo>
                  <a:lnTo>
                    <a:pt x="134112" y="182244"/>
                  </a:lnTo>
                  <a:lnTo>
                    <a:pt x="156464" y="182244"/>
                  </a:lnTo>
                  <a:lnTo>
                    <a:pt x="156464" y="50291"/>
                  </a:lnTo>
                  <a:close/>
                </a:path>
                <a:path w="579120" h="185419">
                  <a:moveTo>
                    <a:pt x="283845" y="0"/>
                  </a:moveTo>
                  <a:lnTo>
                    <a:pt x="261493" y="0"/>
                  </a:lnTo>
                  <a:lnTo>
                    <a:pt x="261493" y="182244"/>
                  </a:lnTo>
                  <a:lnTo>
                    <a:pt x="283845" y="182244"/>
                  </a:lnTo>
                  <a:lnTo>
                    <a:pt x="283845" y="0"/>
                  </a:lnTo>
                  <a:close/>
                </a:path>
                <a:path w="579120" h="185419">
                  <a:moveTo>
                    <a:pt x="219837" y="0"/>
                  </a:moveTo>
                  <a:lnTo>
                    <a:pt x="197485" y="0"/>
                  </a:lnTo>
                  <a:lnTo>
                    <a:pt x="197485" y="182244"/>
                  </a:lnTo>
                  <a:lnTo>
                    <a:pt x="219837" y="182244"/>
                  </a:lnTo>
                  <a:lnTo>
                    <a:pt x="219837" y="0"/>
                  </a:lnTo>
                  <a:close/>
                </a:path>
                <a:path w="579120" h="185419">
                  <a:moveTo>
                    <a:pt x="156464" y="0"/>
                  </a:moveTo>
                  <a:lnTo>
                    <a:pt x="134112" y="0"/>
                  </a:lnTo>
                  <a:lnTo>
                    <a:pt x="134112" y="25780"/>
                  </a:lnTo>
                  <a:lnTo>
                    <a:pt x="156464" y="25780"/>
                  </a:lnTo>
                  <a:lnTo>
                    <a:pt x="156464" y="0"/>
                  </a:lnTo>
                  <a:close/>
                </a:path>
                <a:path w="579120" h="185419">
                  <a:moveTo>
                    <a:pt x="22351" y="0"/>
                  </a:moveTo>
                  <a:lnTo>
                    <a:pt x="0" y="0"/>
                  </a:lnTo>
                  <a:lnTo>
                    <a:pt x="0" y="182244"/>
                  </a:lnTo>
                  <a:lnTo>
                    <a:pt x="22351" y="182244"/>
                  </a:lnTo>
                  <a:lnTo>
                    <a:pt x="22351" y="129920"/>
                  </a:lnTo>
                  <a:lnTo>
                    <a:pt x="38100" y="114807"/>
                  </a:lnTo>
                  <a:lnTo>
                    <a:pt x="64285" y="114807"/>
                  </a:lnTo>
                  <a:lnTo>
                    <a:pt x="56987" y="103886"/>
                  </a:lnTo>
                  <a:lnTo>
                    <a:pt x="22351" y="103886"/>
                  </a:lnTo>
                  <a:lnTo>
                    <a:pt x="22351" y="0"/>
                  </a:lnTo>
                  <a:close/>
                </a:path>
                <a:path w="579120" h="185419">
                  <a:moveTo>
                    <a:pt x="64285" y="114807"/>
                  </a:moveTo>
                  <a:lnTo>
                    <a:pt x="38100" y="114807"/>
                  </a:lnTo>
                  <a:lnTo>
                    <a:pt x="81788" y="182244"/>
                  </a:lnTo>
                  <a:lnTo>
                    <a:pt x="109347" y="182244"/>
                  </a:lnTo>
                  <a:lnTo>
                    <a:pt x="64285" y="114807"/>
                  </a:lnTo>
                  <a:close/>
                </a:path>
                <a:path w="579120" h="185419">
                  <a:moveTo>
                    <a:pt x="104267" y="50291"/>
                  </a:moveTo>
                  <a:lnTo>
                    <a:pt x="75311" y="50291"/>
                  </a:lnTo>
                  <a:lnTo>
                    <a:pt x="22351" y="103886"/>
                  </a:lnTo>
                  <a:lnTo>
                    <a:pt x="56987" y="103886"/>
                  </a:lnTo>
                  <a:lnTo>
                    <a:pt x="53848" y="99187"/>
                  </a:lnTo>
                  <a:lnTo>
                    <a:pt x="104267" y="50291"/>
                  </a:lnTo>
                  <a:close/>
                </a:path>
              </a:pathLst>
            </a:custGeom>
            <a:solidFill>
              <a:srgbClr val="FF0000"/>
            </a:solidFill>
          </p:spPr>
          <p:txBody>
            <a:bodyPr wrap="square" lIns="0" tIns="0" rIns="0" bIns="0" rtlCol="0"/>
            <a:lstStyle/>
            <a:p>
              <a:endParaRPr/>
            </a:p>
          </p:txBody>
        </p:sp>
        <p:sp>
          <p:nvSpPr>
            <p:cNvPr id="34" name="object 34"/>
            <p:cNvSpPr/>
            <p:nvPr/>
          </p:nvSpPr>
          <p:spPr>
            <a:xfrm>
              <a:off x="7990458" y="1727835"/>
              <a:ext cx="579120" cy="185420"/>
            </a:xfrm>
            <a:custGeom>
              <a:avLst/>
              <a:gdLst/>
              <a:ahLst/>
              <a:cxnLst/>
              <a:rect l="l" t="t" r="r" b="b"/>
              <a:pathLst>
                <a:path w="579120" h="185419">
                  <a:moveTo>
                    <a:pt x="522097" y="65786"/>
                  </a:moveTo>
                  <a:lnTo>
                    <a:pt x="489775" y="93678"/>
                  </a:lnTo>
                  <a:lnTo>
                    <a:pt x="487299" y="116331"/>
                  </a:lnTo>
                  <a:lnTo>
                    <a:pt x="487965" y="128212"/>
                  </a:lnTo>
                  <a:lnTo>
                    <a:pt x="509587" y="163734"/>
                  </a:lnTo>
                  <a:lnTo>
                    <a:pt x="523113" y="166877"/>
                  </a:lnTo>
                  <a:lnTo>
                    <a:pt x="530183" y="166117"/>
                  </a:lnTo>
                  <a:lnTo>
                    <a:pt x="557651" y="129738"/>
                  </a:lnTo>
                  <a:lnTo>
                    <a:pt x="558292" y="118237"/>
                  </a:lnTo>
                  <a:lnTo>
                    <a:pt x="557647" y="105596"/>
                  </a:lnTo>
                  <a:lnTo>
                    <a:pt x="536225" y="68945"/>
                  </a:lnTo>
                  <a:lnTo>
                    <a:pt x="522097" y="65786"/>
                  </a:lnTo>
                  <a:close/>
                </a:path>
                <a:path w="579120" h="185419">
                  <a:moveTo>
                    <a:pt x="378968" y="65659"/>
                  </a:moveTo>
                  <a:lnTo>
                    <a:pt x="344884" y="88026"/>
                  </a:lnTo>
                  <a:lnTo>
                    <a:pt x="341375" y="103631"/>
                  </a:lnTo>
                  <a:lnTo>
                    <a:pt x="415036" y="103631"/>
                  </a:lnTo>
                  <a:lnTo>
                    <a:pt x="394382" y="68897"/>
                  </a:lnTo>
                  <a:lnTo>
                    <a:pt x="378968" y="65659"/>
                  </a:lnTo>
                  <a:close/>
                </a:path>
                <a:path w="579120" h="185419">
                  <a:moveTo>
                    <a:pt x="134112" y="50291"/>
                  </a:moveTo>
                  <a:lnTo>
                    <a:pt x="156464" y="50291"/>
                  </a:lnTo>
                  <a:lnTo>
                    <a:pt x="156464" y="182244"/>
                  </a:lnTo>
                  <a:lnTo>
                    <a:pt x="134112" y="182244"/>
                  </a:lnTo>
                  <a:lnTo>
                    <a:pt x="134112" y="50291"/>
                  </a:lnTo>
                  <a:close/>
                </a:path>
                <a:path w="579120" h="185419">
                  <a:moveTo>
                    <a:pt x="378714" y="47243"/>
                  </a:moveTo>
                  <a:lnTo>
                    <a:pt x="421894" y="65277"/>
                  </a:lnTo>
                  <a:lnTo>
                    <a:pt x="437610" y="100568"/>
                  </a:lnTo>
                  <a:lnTo>
                    <a:pt x="438658" y="115950"/>
                  </a:lnTo>
                  <a:lnTo>
                    <a:pt x="438658" y="117348"/>
                  </a:lnTo>
                  <a:lnTo>
                    <a:pt x="438658" y="119252"/>
                  </a:lnTo>
                  <a:lnTo>
                    <a:pt x="438531" y="121919"/>
                  </a:lnTo>
                  <a:lnTo>
                    <a:pt x="340106" y="121919"/>
                  </a:lnTo>
                  <a:lnTo>
                    <a:pt x="341370" y="132210"/>
                  </a:lnTo>
                  <a:lnTo>
                    <a:pt x="364871" y="163956"/>
                  </a:lnTo>
                  <a:lnTo>
                    <a:pt x="379984" y="166877"/>
                  </a:lnTo>
                  <a:lnTo>
                    <a:pt x="388239" y="166877"/>
                  </a:lnTo>
                  <a:lnTo>
                    <a:pt x="414782" y="139700"/>
                  </a:lnTo>
                  <a:lnTo>
                    <a:pt x="437896" y="142620"/>
                  </a:lnTo>
                  <a:lnTo>
                    <a:pt x="409773" y="178897"/>
                  </a:lnTo>
                  <a:lnTo>
                    <a:pt x="379984" y="185165"/>
                  </a:lnTo>
                  <a:lnTo>
                    <a:pt x="366246" y="184066"/>
                  </a:lnTo>
                  <a:lnTo>
                    <a:pt x="326582" y="157549"/>
                  </a:lnTo>
                  <a:lnTo>
                    <a:pt x="316992" y="117348"/>
                  </a:lnTo>
                  <a:lnTo>
                    <a:pt x="318063" y="101627"/>
                  </a:lnTo>
                  <a:lnTo>
                    <a:pt x="334137" y="65659"/>
                  </a:lnTo>
                  <a:lnTo>
                    <a:pt x="365640" y="48406"/>
                  </a:lnTo>
                  <a:lnTo>
                    <a:pt x="378714" y="47243"/>
                  </a:lnTo>
                  <a:close/>
                </a:path>
                <a:path w="579120" h="185419">
                  <a:moveTo>
                    <a:pt x="556514" y="0"/>
                  </a:moveTo>
                  <a:lnTo>
                    <a:pt x="578739" y="0"/>
                  </a:lnTo>
                  <a:lnTo>
                    <a:pt x="578739" y="182244"/>
                  </a:lnTo>
                  <a:lnTo>
                    <a:pt x="557911" y="182244"/>
                  </a:lnTo>
                  <a:lnTo>
                    <a:pt x="557911" y="165607"/>
                  </a:lnTo>
                  <a:lnTo>
                    <a:pt x="550906" y="174182"/>
                  </a:lnTo>
                  <a:lnTo>
                    <a:pt x="542448" y="180292"/>
                  </a:lnTo>
                  <a:lnTo>
                    <a:pt x="532514" y="183949"/>
                  </a:lnTo>
                  <a:lnTo>
                    <a:pt x="521081" y="185165"/>
                  </a:lnTo>
                  <a:lnTo>
                    <a:pt x="513339" y="184638"/>
                  </a:lnTo>
                  <a:lnTo>
                    <a:pt x="475549" y="159581"/>
                  </a:lnTo>
                  <a:lnTo>
                    <a:pt x="464185" y="116331"/>
                  </a:lnTo>
                  <a:lnTo>
                    <a:pt x="464609" y="106717"/>
                  </a:lnTo>
                  <a:lnTo>
                    <a:pt x="479075" y="66341"/>
                  </a:lnTo>
                  <a:lnTo>
                    <a:pt x="520065" y="47243"/>
                  </a:lnTo>
                  <a:lnTo>
                    <a:pt x="527939" y="47243"/>
                  </a:lnTo>
                  <a:lnTo>
                    <a:pt x="535051" y="48894"/>
                  </a:lnTo>
                  <a:lnTo>
                    <a:pt x="541274" y="52324"/>
                  </a:lnTo>
                  <a:lnTo>
                    <a:pt x="547497" y="55625"/>
                  </a:lnTo>
                  <a:lnTo>
                    <a:pt x="552576" y="60070"/>
                  </a:lnTo>
                  <a:lnTo>
                    <a:pt x="556514" y="65404"/>
                  </a:lnTo>
                  <a:lnTo>
                    <a:pt x="556514" y="0"/>
                  </a:lnTo>
                  <a:close/>
                </a:path>
                <a:path w="579120" h="185419">
                  <a:moveTo>
                    <a:pt x="261493" y="0"/>
                  </a:moveTo>
                  <a:lnTo>
                    <a:pt x="283845" y="0"/>
                  </a:lnTo>
                  <a:lnTo>
                    <a:pt x="283845" y="182244"/>
                  </a:lnTo>
                  <a:lnTo>
                    <a:pt x="261493" y="182244"/>
                  </a:lnTo>
                  <a:lnTo>
                    <a:pt x="261493" y="0"/>
                  </a:lnTo>
                  <a:close/>
                </a:path>
                <a:path w="579120" h="185419">
                  <a:moveTo>
                    <a:pt x="197485" y="0"/>
                  </a:moveTo>
                  <a:lnTo>
                    <a:pt x="219837" y="0"/>
                  </a:lnTo>
                  <a:lnTo>
                    <a:pt x="219837" y="182244"/>
                  </a:lnTo>
                  <a:lnTo>
                    <a:pt x="197485" y="182244"/>
                  </a:lnTo>
                  <a:lnTo>
                    <a:pt x="197485" y="0"/>
                  </a:lnTo>
                  <a:close/>
                </a:path>
                <a:path w="579120" h="185419">
                  <a:moveTo>
                    <a:pt x="134112" y="0"/>
                  </a:moveTo>
                  <a:lnTo>
                    <a:pt x="156464" y="0"/>
                  </a:lnTo>
                  <a:lnTo>
                    <a:pt x="156464" y="25780"/>
                  </a:lnTo>
                  <a:lnTo>
                    <a:pt x="134112" y="25780"/>
                  </a:lnTo>
                  <a:lnTo>
                    <a:pt x="134112" y="0"/>
                  </a:lnTo>
                  <a:close/>
                </a:path>
                <a:path w="579120" h="185419">
                  <a:moveTo>
                    <a:pt x="0" y="0"/>
                  </a:moveTo>
                  <a:lnTo>
                    <a:pt x="22351" y="0"/>
                  </a:lnTo>
                  <a:lnTo>
                    <a:pt x="22351" y="103886"/>
                  </a:lnTo>
                  <a:lnTo>
                    <a:pt x="75311" y="50291"/>
                  </a:lnTo>
                  <a:lnTo>
                    <a:pt x="104267" y="50291"/>
                  </a:lnTo>
                  <a:lnTo>
                    <a:pt x="53848" y="99187"/>
                  </a:lnTo>
                  <a:lnTo>
                    <a:pt x="109347" y="182244"/>
                  </a:lnTo>
                  <a:lnTo>
                    <a:pt x="81788" y="182244"/>
                  </a:lnTo>
                  <a:lnTo>
                    <a:pt x="38100" y="114807"/>
                  </a:lnTo>
                  <a:lnTo>
                    <a:pt x="22351" y="129920"/>
                  </a:lnTo>
                  <a:lnTo>
                    <a:pt x="22351" y="182244"/>
                  </a:lnTo>
                  <a:lnTo>
                    <a:pt x="0" y="182244"/>
                  </a:lnTo>
                  <a:lnTo>
                    <a:pt x="0" y="0"/>
                  </a:lnTo>
                  <a:close/>
                </a:path>
              </a:pathLst>
            </a:custGeom>
            <a:ln w="13716">
              <a:solidFill>
                <a:srgbClr val="384F54"/>
              </a:solidFill>
            </a:ln>
          </p:spPr>
          <p:txBody>
            <a:bodyPr wrap="square" lIns="0" tIns="0" rIns="0" bIns="0" rtlCol="0"/>
            <a:lstStyle/>
            <a:p>
              <a:endParaRPr/>
            </a:p>
          </p:txBody>
        </p:sp>
        <p:pic>
          <p:nvPicPr>
            <p:cNvPr id="35" name="object 35"/>
            <p:cNvPicPr/>
            <p:nvPr/>
          </p:nvPicPr>
          <p:blipFill>
            <a:blip r:embed="rId22" cstate="print"/>
            <a:stretch>
              <a:fillRect/>
            </a:stretch>
          </p:blipFill>
          <p:spPr>
            <a:xfrm>
              <a:off x="2620010" y="2024252"/>
              <a:ext cx="822960" cy="249555"/>
            </a:xfrm>
            <a:prstGeom prst="rect">
              <a:avLst/>
            </a:prstGeom>
          </p:spPr>
        </p:pic>
        <p:pic>
          <p:nvPicPr>
            <p:cNvPr id="36" name="object 36"/>
            <p:cNvPicPr/>
            <p:nvPr/>
          </p:nvPicPr>
          <p:blipFill>
            <a:blip r:embed="rId23" cstate="print"/>
            <a:stretch>
              <a:fillRect/>
            </a:stretch>
          </p:blipFill>
          <p:spPr>
            <a:xfrm>
              <a:off x="5639689" y="2024252"/>
              <a:ext cx="634111" cy="198882"/>
            </a:xfrm>
            <a:prstGeom prst="rect">
              <a:avLst/>
            </a:prstGeom>
          </p:spPr>
        </p:pic>
        <p:sp>
          <p:nvSpPr>
            <p:cNvPr id="37" name="object 37"/>
            <p:cNvSpPr/>
            <p:nvPr/>
          </p:nvSpPr>
          <p:spPr>
            <a:xfrm>
              <a:off x="6297421" y="2187879"/>
              <a:ext cx="26034" cy="26034"/>
            </a:xfrm>
            <a:custGeom>
              <a:avLst/>
              <a:gdLst/>
              <a:ahLst/>
              <a:cxnLst/>
              <a:rect l="l" t="t" r="r" b="b"/>
              <a:pathLst>
                <a:path w="26035" h="26035">
                  <a:moveTo>
                    <a:pt x="25476" y="0"/>
                  </a:moveTo>
                  <a:lnTo>
                    <a:pt x="0" y="0"/>
                  </a:lnTo>
                  <a:lnTo>
                    <a:pt x="0" y="25476"/>
                  </a:lnTo>
                  <a:lnTo>
                    <a:pt x="25476" y="25476"/>
                  </a:lnTo>
                  <a:lnTo>
                    <a:pt x="25476" y="0"/>
                  </a:lnTo>
                  <a:close/>
                </a:path>
              </a:pathLst>
            </a:custGeom>
            <a:solidFill>
              <a:srgbClr val="000000"/>
            </a:solidFill>
          </p:spPr>
          <p:txBody>
            <a:bodyPr wrap="square" lIns="0" tIns="0" rIns="0" bIns="0" rtlCol="0"/>
            <a:lstStyle/>
            <a:p>
              <a:endParaRPr/>
            </a:p>
          </p:txBody>
        </p:sp>
        <p:sp>
          <p:nvSpPr>
            <p:cNvPr id="38" name="object 38"/>
            <p:cNvSpPr/>
            <p:nvPr/>
          </p:nvSpPr>
          <p:spPr>
            <a:xfrm>
              <a:off x="6297421" y="2187879"/>
              <a:ext cx="26034" cy="26034"/>
            </a:xfrm>
            <a:custGeom>
              <a:avLst/>
              <a:gdLst/>
              <a:ahLst/>
              <a:cxnLst/>
              <a:rect l="l" t="t" r="r" b="b"/>
              <a:pathLst>
                <a:path w="26035" h="26035">
                  <a:moveTo>
                    <a:pt x="0" y="25476"/>
                  </a:moveTo>
                  <a:lnTo>
                    <a:pt x="25476" y="25476"/>
                  </a:lnTo>
                  <a:lnTo>
                    <a:pt x="25476" y="0"/>
                  </a:lnTo>
                  <a:lnTo>
                    <a:pt x="0" y="0"/>
                  </a:lnTo>
                  <a:lnTo>
                    <a:pt x="0" y="25476"/>
                  </a:lnTo>
                  <a:close/>
                </a:path>
              </a:pathLst>
            </a:custGeom>
            <a:ln w="13716">
              <a:solidFill>
                <a:srgbClr val="384F54"/>
              </a:solidFill>
            </a:ln>
          </p:spPr>
          <p:txBody>
            <a:bodyPr wrap="square" lIns="0" tIns="0" rIns="0" bIns="0" rtlCol="0"/>
            <a:lstStyle/>
            <a:p>
              <a:endParaRPr/>
            </a:p>
          </p:txBody>
        </p:sp>
      </p:grpSp>
      <p:pic>
        <p:nvPicPr>
          <p:cNvPr id="39" name="object 39"/>
          <p:cNvPicPr/>
          <p:nvPr/>
        </p:nvPicPr>
        <p:blipFill>
          <a:blip r:embed="rId24" cstate="print"/>
          <a:stretch>
            <a:fillRect/>
          </a:stretch>
        </p:blipFill>
        <p:spPr>
          <a:xfrm>
            <a:off x="1857375" y="2514600"/>
            <a:ext cx="5429250" cy="40862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3319" y="521969"/>
            <a:ext cx="4459947" cy="397002"/>
          </a:xfrm>
          <a:prstGeom prst="rect">
            <a:avLst/>
          </a:prstGeom>
        </p:spPr>
      </p:pic>
      <p:sp>
        <p:nvSpPr>
          <p:cNvPr id="3" name="object 3"/>
          <p:cNvSpPr txBox="1"/>
          <p:nvPr/>
        </p:nvSpPr>
        <p:spPr>
          <a:xfrm>
            <a:off x="533400" y="1371600"/>
            <a:ext cx="8376284" cy="3992760"/>
          </a:xfrm>
          <a:prstGeom prst="rect">
            <a:avLst/>
          </a:prstGeom>
        </p:spPr>
        <p:txBody>
          <a:bodyPr vert="horz" wrap="square" lIns="0" tIns="12065" rIns="0" bIns="0" rtlCol="0">
            <a:spAutoFit/>
          </a:bodyPr>
          <a:lstStyle/>
          <a:p>
            <a:pPr marL="354965" marR="151765" indent="-342900" algn="just">
              <a:lnSpc>
                <a:spcPct val="100000"/>
              </a:lnSpc>
              <a:spcBef>
                <a:spcPts val="530"/>
              </a:spcBef>
              <a:buClr>
                <a:srgbClr val="ACC2C8"/>
              </a:buClr>
              <a:buFont typeface="Wingdings" panose="05000000000000000000" pitchFamily="2" charset="2"/>
              <a:buChar char="Ø"/>
              <a:tabLst>
                <a:tab pos="285115" algn="l"/>
              </a:tabLst>
            </a:pPr>
            <a:r>
              <a:rPr sz="2200" spc="-150" dirty="0">
                <a:latin typeface="Arial"/>
                <a:cs typeface="Arial"/>
              </a:rPr>
              <a:t>Nano</a:t>
            </a:r>
            <a:r>
              <a:rPr sz="2200" spc="-5" dirty="0">
                <a:latin typeface="Arial"/>
                <a:cs typeface="Arial"/>
              </a:rPr>
              <a:t> </a:t>
            </a:r>
            <a:r>
              <a:rPr sz="2200" spc="-165" dirty="0">
                <a:latin typeface="Arial"/>
                <a:cs typeface="Arial"/>
              </a:rPr>
              <a:t>porous</a:t>
            </a:r>
            <a:r>
              <a:rPr sz="2200" spc="10" dirty="0">
                <a:latin typeface="Arial"/>
                <a:cs typeface="Arial"/>
              </a:rPr>
              <a:t> </a:t>
            </a:r>
            <a:r>
              <a:rPr sz="2200" spc="-210" dirty="0">
                <a:latin typeface="Arial"/>
                <a:cs typeface="Arial"/>
              </a:rPr>
              <a:t>aluminum</a:t>
            </a:r>
            <a:r>
              <a:rPr sz="2200" spc="10" dirty="0">
                <a:latin typeface="Arial"/>
                <a:cs typeface="Arial"/>
              </a:rPr>
              <a:t> </a:t>
            </a:r>
            <a:r>
              <a:rPr sz="2200" spc="-125" dirty="0">
                <a:latin typeface="Arial"/>
                <a:cs typeface="Arial"/>
              </a:rPr>
              <a:t>silicates(zeolites)</a:t>
            </a:r>
            <a:r>
              <a:rPr sz="2200" spc="-30" dirty="0">
                <a:latin typeface="Arial"/>
                <a:cs typeface="Arial"/>
              </a:rPr>
              <a:t> </a:t>
            </a:r>
            <a:r>
              <a:rPr sz="2200" spc="-10" dirty="0">
                <a:latin typeface="Arial"/>
                <a:cs typeface="Arial"/>
              </a:rPr>
              <a:t>are</a:t>
            </a:r>
            <a:r>
              <a:rPr sz="2200" spc="-95" dirty="0">
                <a:latin typeface="Arial"/>
                <a:cs typeface="Arial"/>
              </a:rPr>
              <a:t> </a:t>
            </a:r>
            <a:r>
              <a:rPr sz="2200" spc="-210" dirty="0">
                <a:latin typeface="Arial"/>
                <a:cs typeface="Arial"/>
              </a:rPr>
              <a:t>used</a:t>
            </a:r>
            <a:r>
              <a:rPr sz="2200" dirty="0">
                <a:latin typeface="Arial"/>
                <a:cs typeface="Arial"/>
              </a:rPr>
              <a:t> </a:t>
            </a:r>
            <a:r>
              <a:rPr sz="2200" spc="-90" dirty="0">
                <a:latin typeface="Arial"/>
                <a:cs typeface="Arial"/>
              </a:rPr>
              <a:t>in</a:t>
            </a:r>
            <a:r>
              <a:rPr sz="2200" spc="5" dirty="0">
                <a:latin typeface="Arial"/>
                <a:cs typeface="Arial"/>
              </a:rPr>
              <a:t> </a:t>
            </a:r>
            <a:r>
              <a:rPr sz="2200" spc="-70" dirty="0">
                <a:solidFill>
                  <a:srgbClr val="FF0000"/>
                </a:solidFill>
                <a:latin typeface="Arial"/>
                <a:cs typeface="Arial"/>
              </a:rPr>
              <a:t>water</a:t>
            </a:r>
            <a:r>
              <a:rPr sz="2200" spc="-35" dirty="0">
                <a:solidFill>
                  <a:srgbClr val="FF0000"/>
                </a:solidFill>
                <a:latin typeface="Arial"/>
                <a:cs typeface="Arial"/>
              </a:rPr>
              <a:t> </a:t>
            </a:r>
            <a:r>
              <a:rPr sz="2200" spc="-10" dirty="0">
                <a:solidFill>
                  <a:srgbClr val="FF0000"/>
                </a:solidFill>
                <a:latin typeface="Arial"/>
                <a:cs typeface="Arial"/>
              </a:rPr>
              <a:t>treatment</a:t>
            </a:r>
            <a:r>
              <a:rPr sz="2200" spc="-10" dirty="0">
                <a:latin typeface="Arial"/>
                <a:cs typeface="Arial"/>
              </a:rPr>
              <a:t>. </a:t>
            </a:r>
            <a:r>
              <a:rPr sz="2200" spc="-150" dirty="0">
                <a:latin typeface="Arial"/>
                <a:cs typeface="Arial"/>
              </a:rPr>
              <a:t>Nano</a:t>
            </a:r>
            <a:r>
              <a:rPr sz="2200" spc="-5" dirty="0">
                <a:latin typeface="Arial"/>
                <a:cs typeface="Arial"/>
              </a:rPr>
              <a:t> </a:t>
            </a:r>
            <a:r>
              <a:rPr sz="2200" spc="-165" dirty="0">
                <a:latin typeface="Arial"/>
                <a:cs typeface="Arial"/>
              </a:rPr>
              <a:t>porous</a:t>
            </a:r>
            <a:r>
              <a:rPr sz="2200" spc="10" dirty="0">
                <a:latin typeface="Arial"/>
                <a:cs typeface="Arial"/>
              </a:rPr>
              <a:t> </a:t>
            </a:r>
            <a:r>
              <a:rPr sz="2200" spc="-170" dirty="0">
                <a:latin typeface="Arial"/>
                <a:cs typeface="Arial"/>
              </a:rPr>
              <a:t>membrane</a:t>
            </a:r>
            <a:r>
              <a:rPr sz="2200" dirty="0">
                <a:latin typeface="Arial"/>
                <a:cs typeface="Arial"/>
              </a:rPr>
              <a:t> </a:t>
            </a:r>
            <a:r>
              <a:rPr sz="2200" spc="-90" dirty="0">
                <a:latin typeface="Arial"/>
                <a:cs typeface="Arial"/>
              </a:rPr>
              <a:t>with</a:t>
            </a:r>
            <a:r>
              <a:rPr sz="2200" spc="-65" dirty="0">
                <a:latin typeface="Arial"/>
                <a:cs typeface="Arial"/>
              </a:rPr>
              <a:t> </a:t>
            </a:r>
            <a:r>
              <a:rPr sz="2200" spc="-45" dirty="0">
                <a:latin typeface="Arial"/>
                <a:cs typeface="Arial"/>
              </a:rPr>
              <a:t>definite</a:t>
            </a:r>
            <a:r>
              <a:rPr sz="2200" spc="-105" dirty="0">
                <a:latin typeface="Arial"/>
                <a:cs typeface="Arial"/>
              </a:rPr>
              <a:t> </a:t>
            </a:r>
            <a:r>
              <a:rPr sz="2200" spc="-80" dirty="0">
                <a:latin typeface="Arial"/>
                <a:cs typeface="Arial"/>
              </a:rPr>
              <a:t>and</a:t>
            </a:r>
            <a:r>
              <a:rPr sz="2200" spc="-75" dirty="0">
                <a:latin typeface="Arial"/>
                <a:cs typeface="Arial"/>
              </a:rPr>
              <a:t> </a:t>
            </a:r>
            <a:r>
              <a:rPr sz="2200" spc="-90" dirty="0">
                <a:latin typeface="Arial"/>
                <a:cs typeface="Arial"/>
              </a:rPr>
              <a:t>desired</a:t>
            </a:r>
            <a:r>
              <a:rPr sz="2200" spc="-50" dirty="0">
                <a:latin typeface="Arial"/>
                <a:cs typeface="Arial"/>
              </a:rPr>
              <a:t> </a:t>
            </a:r>
            <a:r>
              <a:rPr sz="2200" spc="-55" dirty="0">
                <a:latin typeface="Arial"/>
                <a:cs typeface="Arial"/>
              </a:rPr>
              <a:t>pore</a:t>
            </a:r>
            <a:r>
              <a:rPr sz="2200" spc="-35" dirty="0">
                <a:latin typeface="Arial"/>
                <a:cs typeface="Arial"/>
              </a:rPr>
              <a:t> </a:t>
            </a:r>
            <a:r>
              <a:rPr sz="2200" spc="-10" dirty="0">
                <a:latin typeface="Arial"/>
                <a:cs typeface="Arial"/>
              </a:rPr>
              <a:t>are</a:t>
            </a:r>
            <a:r>
              <a:rPr sz="2200" spc="-35" dirty="0">
                <a:latin typeface="Arial"/>
                <a:cs typeface="Arial"/>
              </a:rPr>
              <a:t> </a:t>
            </a:r>
            <a:r>
              <a:rPr sz="2200" spc="-204" dirty="0">
                <a:latin typeface="Arial"/>
                <a:cs typeface="Arial"/>
              </a:rPr>
              <a:t>used</a:t>
            </a:r>
            <a:r>
              <a:rPr sz="2200" spc="10" dirty="0">
                <a:latin typeface="Arial"/>
                <a:cs typeface="Arial"/>
              </a:rPr>
              <a:t> </a:t>
            </a:r>
            <a:r>
              <a:rPr sz="2200" spc="-25" dirty="0">
                <a:latin typeface="Arial"/>
                <a:cs typeface="Arial"/>
              </a:rPr>
              <a:t>as </a:t>
            </a:r>
            <a:r>
              <a:rPr sz="2200" spc="-175" dirty="0">
                <a:solidFill>
                  <a:srgbClr val="FF0000"/>
                </a:solidFill>
                <a:latin typeface="Arial"/>
                <a:cs typeface="Arial"/>
              </a:rPr>
              <a:t>nano</a:t>
            </a:r>
            <a:r>
              <a:rPr sz="2200" dirty="0">
                <a:solidFill>
                  <a:srgbClr val="FF0000"/>
                </a:solidFill>
                <a:latin typeface="Arial"/>
                <a:cs typeface="Arial"/>
              </a:rPr>
              <a:t> </a:t>
            </a:r>
            <a:r>
              <a:rPr sz="2200" spc="-45" dirty="0">
                <a:solidFill>
                  <a:srgbClr val="FF0000"/>
                </a:solidFill>
                <a:latin typeface="Arial"/>
                <a:cs typeface="Arial"/>
              </a:rPr>
              <a:t>filters</a:t>
            </a:r>
            <a:r>
              <a:rPr sz="2200" spc="-110" dirty="0">
                <a:solidFill>
                  <a:srgbClr val="FF0000"/>
                </a:solidFill>
                <a:latin typeface="Arial"/>
                <a:cs typeface="Arial"/>
              </a:rPr>
              <a:t> </a:t>
            </a:r>
            <a:r>
              <a:rPr sz="2200" dirty="0">
                <a:latin typeface="Arial"/>
                <a:cs typeface="Arial"/>
              </a:rPr>
              <a:t>for</a:t>
            </a:r>
            <a:r>
              <a:rPr sz="2200" spc="-100" dirty="0">
                <a:latin typeface="Arial"/>
                <a:cs typeface="Arial"/>
              </a:rPr>
              <a:t> </a:t>
            </a:r>
            <a:r>
              <a:rPr sz="2200" spc="-175" dirty="0">
                <a:latin typeface="Arial"/>
                <a:cs typeface="Arial"/>
              </a:rPr>
              <a:t>dust</a:t>
            </a:r>
            <a:r>
              <a:rPr sz="2200" spc="10" dirty="0">
                <a:latin typeface="Arial"/>
                <a:cs typeface="Arial"/>
              </a:rPr>
              <a:t> </a:t>
            </a:r>
            <a:r>
              <a:rPr sz="2200" spc="-70" dirty="0">
                <a:latin typeface="Arial"/>
                <a:cs typeface="Arial"/>
              </a:rPr>
              <a:t>and</a:t>
            </a:r>
            <a:r>
              <a:rPr sz="2200" spc="-50" dirty="0">
                <a:latin typeface="Arial"/>
                <a:cs typeface="Arial"/>
              </a:rPr>
              <a:t> </a:t>
            </a:r>
            <a:r>
              <a:rPr sz="2200" spc="-120" dirty="0">
                <a:latin typeface="Arial"/>
                <a:cs typeface="Arial"/>
              </a:rPr>
              <a:t>impurities</a:t>
            </a:r>
            <a:r>
              <a:rPr sz="2200" spc="-30" dirty="0">
                <a:latin typeface="Arial"/>
                <a:cs typeface="Arial"/>
              </a:rPr>
              <a:t> </a:t>
            </a:r>
            <a:r>
              <a:rPr sz="2200" spc="-100" dirty="0">
                <a:latin typeface="Arial"/>
                <a:cs typeface="Arial"/>
              </a:rPr>
              <a:t>from</a:t>
            </a:r>
            <a:r>
              <a:rPr sz="2200" spc="-40" dirty="0">
                <a:latin typeface="Arial"/>
                <a:cs typeface="Arial"/>
              </a:rPr>
              <a:t> </a:t>
            </a:r>
            <a:r>
              <a:rPr sz="2200" dirty="0">
                <a:latin typeface="Arial"/>
                <a:cs typeface="Arial"/>
              </a:rPr>
              <a:t>air</a:t>
            </a:r>
            <a:r>
              <a:rPr sz="2200" spc="-45" dirty="0">
                <a:latin typeface="Arial"/>
                <a:cs typeface="Arial"/>
              </a:rPr>
              <a:t> </a:t>
            </a:r>
            <a:r>
              <a:rPr sz="2200" spc="-70" dirty="0">
                <a:latin typeface="Arial"/>
                <a:cs typeface="Arial"/>
              </a:rPr>
              <a:t>and</a:t>
            </a:r>
            <a:r>
              <a:rPr sz="2200" spc="-50" dirty="0">
                <a:latin typeface="Arial"/>
                <a:cs typeface="Arial"/>
              </a:rPr>
              <a:t> </a:t>
            </a:r>
            <a:r>
              <a:rPr sz="2200" spc="-114" dirty="0">
                <a:latin typeface="Arial"/>
                <a:cs typeface="Arial"/>
              </a:rPr>
              <a:t>water.</a:t>
            </a:r>
            <a:r>
              <a:rPr sz="2200" spc="-40" dirty="0">
                <a:latin typeface="Arial"/>
                <a:cs typeface="Arial"/>
              </a:rPr>
              <a:t> </a:t>
            </a:r>
            <a:endParaRPr lang="en-IN" sz="2200" spc="-40" dirty="0">
              <a:latin typeface="Arial"/>
              <a:cs typeface="Arial"/>
            </a:endParaRPr>
          </a:p>
          <a:p>
            <a:pPr marL="354965" marR="151765" indent="-342900" algn="just">
              <a:lnSpc>
                <a:spcPct val="100000"/>
              </a:lnSpc>
              <a:spcBef>
                <a:spcPts val="530"/>
              </a:spcBef>
              <a:buClr>
                <a:srgbClr val="ACC2C8"/>
              </a:buClr>
              <a:buFont typeface="Wingdings" panose="05000000000000000000" pitchFamily="2" charset="2"/>
              <a:buChar char="Ø"/>
              <a:tabLst>
                <a:tab pos="285115" algn="l"/>
              </a:tabLst>
            </a:pPr>
            <a:r>
              <a:rPr sz="2200" spc="-10" dirty="0">
                <a:latin typeface="Arial"/>
                <a:cs typeface="Arial"/>
              </a:rPr>
              <a:t>Gold</a:t>
            </a:r>
            <a:r>
              <a:rPr sz="2200" spc="-45" dirty="0">
                <a:latin typeface="Arial"/>
                <a:cs typeface="Arial"/>
              </a:rPr>
              <a:t> </a:t>
            </a:r>
            <a:r>
              <a:rPr sz="2200" spc="-20" dirty="0">
                <a:latin typeface="Arial"/>
                <a:cs typeface="Arial"/>
              </a:rPr>
              <a:t>nano </a:t>
            </a:r>
            <a:r>
              <a:rPr sz="2200" spc="-90" dirty="0">
                <a:latin typeface="Arial"/>
                <a:cs typeface="Arial"/>
              </a:rPr>
              <a:t>particles</a:t>
            </a:r>
            <a:r>
              <a:rPr sz="2200" spc="-65" dirty="0">
                <a:latin typeface="Arial"/>
                <a:cs typeface="Arial"/>
              </a:rPr>
              <a:t> </a:t>
            </a:r>
            <a:r>
              <a:rPr sz="2200" dirty="0">
                <a:latin typeface="Arial"/>
                <a:cs typeface="Arial"/>
              </a:rPr>
              <a:t>are</a:t>
            </a:r>
            <a:r>
              <a:rPr sz="2200" spc="-120" dirty="0">
                <a:latin typeface="Arial"/>
                <a:cs typeface="Arial"/>
              </a:rPr>
              <a:t> </a:t>
            </a:r>
            <a:r>
              <a:rPr sz="2200" spc="-210" dirty="0">
                <a:latin typeface="Arial"/>
                <a:cs typeface="Arial"/>
              </a:rPr>
              <a:t>used</a:t>
            </a:r>
            <a:r>
              <a:rPr sz="2200" dirty="0">
                <a:latin typeface="Arial"/>
                <a:cs typeface="Arial"/>
              </a:rPr>
              <a:t> for</a:t>
            </a:r>
            <a:r>
              <a:rPr sz="2200" spc="-5" dirty="0">
                <a:latin typeface="Arial"/>
                <a:cs typeface="Arial"/>
              </a:rPr>
              <a:t> </a:t>
            </a:r>
            <a:r>
              <a:rPr sz="2200" spc="-55" dirty="0">
                <a:solidFill>
                  <a:srgbClr val="FF0000"/>
                </a:solidFill>
                <a:latin typeface="Arial"/>
                <a:cs typeface="Arial"/>
              </a:rPr>
              <a:t>degradation</a:t>
            </a:r>
            <a:r>
              <a:rPr sz="2200" spc="-25" dirty="0">
                <a:solidFill>
                  <a:srgbClr val="FF0000"/>
                </a:solidFill>
                <a:latin typeface="Arial"/>
                <a:cs typeface="Arial"/>
              </a:rPr>
              <a:t> </a:t>
            </a:r>
            <a:r>
              <a:rPr sz="2200" dirty="0">
                <a:solidFill>
                  <a:srgbClr val="FF0000"/>
                </a:solidFill>
                <a:latin typeface="Arial"/>
                <a:cs typeface="Arial"/>
              </a:rPr>
              <a:t>of</a:t>
            </a:r>
            <a:r>
              <a:rPr sz="2200" spc="35" dirty="0">
                <a:solidFill>
                  <a:srgbClr val="FF0000"/>
                </a:solidFill>
                <a:latin typeface="Arial"/>
                <a:cs typeface="Arial"/>
              </a:rPr>
              <a:t> </a:t>
            </a:r>
            <a:r>
              <a:rPr sz="2200" spc="-35" dirty="0">
                <a:solidFill>
                  <a:srgbClr val="FF0000"/>
                </a:solidFill>
                <a:latin typeface="Arial"/>
                <a:cs typeface="Arial"/>
              </a:rPr>
              <a:t>toilet </a:t>
            </a:r>
            <a:r>
              <a:rPr sz="2200" spc="-100" dirty="0">
                <a:solidFill>
                  <a:srgbClr val="FF0000"/>
                </a:solidFill>
                <a:latin typeface="Arial"/>
                <a:cs typeface="Arial"/>
              </a:rPr>
              <a:t>odor</a:t>
            </a:r>
            <a:r>
              <a:rPr sz="2200" spc="-100" dirty="0">
                <a:latin typeface="Arial"/>
                <a:cs typeface="Arial"/>
              </a:rPr>
              <a:t>.</a:t>
            </a:r>
            <a:r>
              <a:rPr sz="2200" spc="-25" dirty="0">
                <a:latin typeface="Arial"/>
                <a:cs typeface="Arial"/>
              </a:rPr>
              <a:t> </a:t>
            </a:r>
            <a:endParaRPr lang="en-IN" sz="2200" spc="-25" dirty="0">
              <a:latin typeface="Arial"/>
              <a:cs typeface="Arial"/>
            </a:endParaRPr>
          </a:p>
          <a:p>
            <a:pPr marL="354965" marR="151765" indent="-342900" algn="just">
              <a:lnSpc>
                <a:spcPct val="100000"/>
              </a:lnSpc>
              <a:spcBef>
                <a:spcPts val="530"/>
              </a:spcBef>
              <a:buClr>
                <a:srgbClr val="ACC2C8"/>
              </a:buClr>
              <a:buFont typeface="Wingdings" panose="05000000000000000000" pitchFamily="2" charset="2"/>
              <a:buChar char="Ø"/>
              <a:tabLst>
                <a:tab pos="285115" algn="l"/>
              </a:tabLst>
            </a:pPr>
            <a:r>
              <a:rPr sz="2200" spc="-150" dirty="0">
                <a:latin typeface="Arial"/>
                <a:cs typeface="Arial"/>
              </a:rPr>
              <a:t>Nano</a:t>
            </a:r>
            <a:r>
              <a:rPr sz="2200" spc="-5" dirty="0">
                <a:latin typeface="Arial"/>
                <a:cs typeface="Arial"/>
              </a:rPr>
              <a:t> </a:t>
            </a:r>
            <a:r>
              <a:rPr sz="2200" spc="-195" dirty="0">
                <a:latin typeface="Arial"/>
                <a:cs typeface="Arial"/>
              </a:rPr>
              <a:t>ZnO</a:t>
            </a:r>
            <a:r>
              <a:rPr sz="2200" spc="10" dirty="0">
                <a:latin typeface="Arial"/>
                <a:cs typeface="Arial"/>
              </a:rPr>
              <a:t> </a:t>
            </a:r>
            <a:r>
              <a:rPr sz="2200" spc="-195" dirty="0">
                <a:latin typeface="Arial"/>
                <a:cs typeface="Arial"/>
              </a:rPr>
              <a:t>is</a:t>
            </a:r>
            <a:r>
              <a:rPr sz="2200" spc="10" dirty="0">
                <a:latin typeface="Arial"/>
                <a:cs typeface="Arial"/>
              </a:rPr>
              <a:t> </a:t>
            </a:r>
            <a:r>
              <a:rPr sz="2200" spc="-210" dirty="0">
                <a:latin typeface="Arial"/>
                <a:cs typeface="Arial"/>
              </a:rPr>
              <a:t>used</a:t>
            </a:r>
            <a:r>
              <a:rPr sz="2200" dirty="0">
                <a:latin typeface="Arial"/>
                <a:cs typeface="Arial"/>
              </a:rPr>
              <a:t> </a:t>
            </a:r>
            <a:r>
              <a:rPr sz="2200" spc="-25" dirty="0">
                <a:latin typeface="Arial"/>
                <a:cs typeface="Arial"/>
              </a:rPr>
              <a:t>for </a:t>
            </a:r>
            <a:r>
              <a:rPr sz="2200" spc="-55" dirty="0">
                <a:solidFill>
                  <a:srgbClr val="FF0000"/>
                </a:solidFill>
                <a:latin typeface="Arial"/>
                <a:cs typeface="Arial"/>
              </a:rPr>
              <a:t>degradation</a:t>
            </a:r>
            <a:r>
              <a:rPr sz="2200" spc="-100" dirty="0">
                <a:solidFill>
                  <a:srgbClr val="FF0000"/>
                </a:solidFill>
                <a:latin typeface="Arial"/>
                <a:cs typeface="Arial"/>
              </a:rPr>
              <a:t> </a:t>
            </a:r>
            <a:r>
              <a:rPr sz="2200" dirty="0">
                <a:solidFill>
                  <a:srgbClr val="FF0000"/>
                </a:solidFill>
                <a:latin typeface="Arial"/>
                <a:cs typeface="Arial"/>
              </a:rPr>
              <a:t>of</a:t>
            </a:r>
            <a:r>
              <a:rPr sz="2200" spc="20" dirty="0">
                <a:solidFill>
                  <a:srgbClr val="FF0000"/>
                </a:solidFill>
                <a:latin typeface="Arial"/>
                <a:cs typeface="Arial"/>
              </a:rPr>
              <a:t> </a:t>
            </a:r>
            <a:r>
              <a:rPr sz="2200" spc="-90" dirty="0">
                <a:solidFill>
                  <a:srgbClr val="FF0000"/>
                </a:solidFill>
                <a:latin typeface="Arial"/>
                <a:cs typeface="Arial"/>
              </a:rPr>
              <a:t>chlorinated</a:t>
            </a:r>
            <a:r>
              <a:rPr sz="2200" spc="-20" dirty="0">
                <a:solidFill>
                  <a:srgbClr val="FF0000"/>
                </a:solidFill>
                <a:latin typeface="Arial"/>
                <a:cs typeface="Arial"/>
              </a:rPr>
              <a:t> </a:t>
            </a:r>
            <a:r>
              <a:rPr sz="2200" spc="-130" dirty="0">
                <a:solidFill>
                  <a:srgbClr val="FF0000"/>
                </a:solidFill>
                <a:latin typeface="Arial"/>
                <a:cs typeface="Arial"/>
              </a:rPr>
              <a:t>phenol</a:t>
            </a:r>
            <a:r>
              <a:rPr sz="2200" spc="-130" dirty="0">
                <a:latin typeface="Arial"/>
                <a:cs typeface="Arial"/>
              </a:rPr>
              <a:t>.</a:t>
            </a:r>
            <a:r>
              <a:rPr sz="2200" spc="-25" dirty="0">
                <a:latin typeface="Arial"/>
                <a:cs typeface="Arial"/>
              </a:rPr>
              <a:t> </a:t>
            </a:r>
            <a:endParaRPr lang="en-IN" sz="2200" spc="-25" dirty="0">
              <a:latin typeface="Arial"/>
              <a:cs typeface="Arial"/>
            </a:endParaRPr>
          </a:p>
          <a:p>
            <a:pPr marL="354965" marR="151765" indent="-342900" algn="just">
              <a:lnSpc>
                <a:spcPct val="100000"/>
              </a:lnSpc>
              <a:spcBef>
                <a:spcPts val="530"/>
              </a:spcBef>
              <a:buClr>
                <a:srgbClr val="ACC2C8"/>
              </a:buClr>
              <a:buFont typeface="Wingdings" panose="05000000000000000000" pitchFamily="2" charset="2"/>
              <a:buChar char="Ø"/>
              <a:tabLst>
                <a:tab pos="285115" algn="l"/>
              </a:tabLst>
            </a:pPr>
            <a:r>
              <a:rPr sz="2200" spc="-135" dirty="0">
                <a:latin typeface="Arial"/>
                <a:cs typeface="Arial"/>
              </a:rPr>
              <a:t>Nano</a:t>
            </a:r>
            <a:r>
              <a:rPr sz="2200" spc="-20" dirty="0">
                <a:latin typeface="Arial"/>
                <a:cs typeface="Arial"/>
              </a:rPr>
              <a:t> </a:t>
            </a:r>
            <a:r>
              <a:rPr sz="2200" spc="-105" dirty="0">
                <a:latin typeface="Arial"/>
                <a:cs typeface="Arial"/>
              </a:rPr>
              <a:t>photo</a:t>
            </a:r>
            <a:r>
              <a:rPr sz="2200" spc="-45" dirty="0">
                <a:latin typeface="Arial"/>
                <a:cs typeface="Arial"/>
              </a:rPr>
              <a:t> </a:t>
            </a:r>
            <a:r>
              <a:rPr sz="2200" spc="-90" dirty="0">
                <a:latin typeface="Arial"/>
                <a:cs typeface="Arial"/>
              </a:rPr>
              <a:t>catalyst</a:t>
            </a:r>
            <a:r>
              <a:rPr sz="2200" spc="-15" dirty="0">
                <a:latin typeface="Arial"/>
                <a:cs typeface="Arial"/>
              </a:rPr>
              <a:t> </a:t>
            </a:r>
            <a:r>
              <a:rPr sz="2200" spc="-10" dirty="0">
                <a:latin typeface="Arial"/>
                <a:cs typeface="Arial"/>
              </a:rPr>
              <a:t>are</a:t>
            </a:r>
            <a:r>
              <a:rPr sz="2200" spc="-45" dirty="0">
                <a:latin typeface="Arial"/>
                <a:cs typeface="Arial"/>
              </a:rPr>
              <a:t> </a:t>
            </a:r>
            <a:r>
              <a:rPr sz="2200" spc="-210" dirty="0">
                <a:latin typeface="Arial"/>
                <a:cs typeface="Arial"/>
              </a:rPr>
              <a:t>used</a:t>
            </a:r>
            <a:r>
              <a:rPr sz="2200" spc="-5" dirty="0">
                <a:latin typeface="Arial"/>
                <a:cs typeface="Arial"/>
              </a:rPr>
              <a:t> </a:t>
            </a:r>
            <a:r>
              <a:rPr sz="2200" spc="-25" dirty="0">
                <a:latin typeface="Arial"/>
                <a:cs typeface="Arial"/>
              </a:rPr>
              <a:t>for </a:t>
            </a:r>
            <a:r>
              <a:rPr sz="2200" spc="-55" dirty="0">
                <a:solidFill>
                  <a:srgbClr val="FF0000"/>
                </a:solidFill>
                <a:latin typeface="Arial"/>
                <a:cs typeface="Arial"/>
              </a:rPr>
              <a:t>degradation</a:t>
            </a:r>
            <a:r>
              <a:rPr sz="2200" spc="-50" dirty="0">
                <a:solidFill>
                  <a:srgbClr val="FF0000"/>
                </a:solidFill>
                <a:latin typeface="Arial"/>
                <a:cs typeface="Arial"/>
              </a:rPr>
              <a:t> </a:t>
            </a:r>
            <a:r>
              <a:rPr sz="2200" dirty="0">
                <a:solidFill>
                  <a:srgbClr val="FF0000"/>
                </a:solidFill>
                <a:latin typeface="Arial"/>
                <a:cs typeface="Arial"/>
              </a:rPr>
              <a:t>of</a:t>
            </a:r>
            <a:r>
              <a:rPr sz="2200" spc="45" dirty="0">
                <a:solidFill>
                  <a:srgbClr val="FF0000"/>
                </a:solidFill>
                <a:latin typeface="Arial"/>
                <a:cs typeface="Arial"/>
              </a:rPr>
              <a:t> </a:t>
            </a:r>
            <a:r>
              <a:rPr sz="2200" spc="-75" dirty="0">
                <a:solidFill>
                  <a:srgbClr val="FF0000"/>
                </a:solidFill>
                <a:latin typeface="Arial"/>
                <a:cs typeface="Arial"/>
              </a:rPr>
              <a:t>pollutant</a:t>
            </a:r>
            <a:r>
              <a:rPr sz="2200" spc="10" dirty="0">
                <a:solidFill>
                  <a:srgbClr val="FF0000"/>
                </a:solidFill>
                <a:latin typeface="Arial"/>
                <a:cs typeface="Arial"/>
              </a:rPr>
              <a:t> </a:t>
            </a:r>
            <a:r>
              <a:rPr sz="2200" spc="-140" dirty="0">
                <a:latin typeface="Arial"/>
                <a:cs typeface="Arial"/>
              </a:rPr>
              <a:t>present</a:t>
            </a:r>
            <a:r>
              <a:rPr sz="2200" spc="-15" dirty="0">
                <a:latin typeface="Arial"/>
                <a:cs typeface="Arial"/>
              </a:rPr>
              <a:t> </a:t>
            </a:r>
            <a:r>
              <a:rPr sz="2200" spc="-120" dirty="0">
                <a:latin typeface="Arial"/>
                <a:cs typeface="Arial"/>
              </a:rPr>
              <a:t>in</a:t>
            </a:r>
            <a:r>
              <a:rPr sz="2200" spc="-20" dirty="0">
                <a:latin typeface="Arial"/>
                <a:cs typeface="Arial"/>
              </a:rPr>
              <a:t> </a:t>
            </a:r>
            <a:r>
              <a:rPr sz="2200" spc="-155" dirty="0">
                <a:latin typeface="Arial"/>
                <a:cs typeface="Arial"/>
              </a:rPr>
              <a:t>waste</a:t>
            </a:r>
            <a:r>
              <a:rPr sz="2200" dirty="0">
                <a:latin typeface="Arial"/>
                <a:cs typeface="Arial"/>
              </a:rPr>
              <a:t> </a:t>
            </a:r>
            <a:r>
              <a:rPr sz="2200" spc="-114" dirty="0">
                <a:latin typeface="Arial"/>
                <a:cs typeface="Arial"/>
              </a:rPr>
              <a:t>water.</a:t>
            </a:r>
            <a:r>
              <a:rPr sz="2200" spc="-20" dirty="0">
                <a:latin typeface="Arial"/>
                <a:cs typeface="Arial"/>
              </a:rPr>
              <a:t> </a:t>
            </a:r>
            <a:endParaRPr lang="en-IN" sz="2200" spc="-20" dirty="0">
              <a:latin typeface="Arial"/>
              <a:cs typeface="Arial"/>
            </a:endParaRPr>
          </a:p>
          <a:p>
            <a:pPr marL="354965" marR="151765" indent="-342900" algn="just">
              <a:lnSpc>
                <a:spcPct val="100000"/>
              </a:lnSpc>
              <a:spcBef>
                <a:spcPts val="530"/>
              </a:spcBef>
              <a:buClr>
                <a:srgbClr val="ACC2C8"/>
              </a:buClr>
              <a:buFont typeface="Wingdings" panose="05000000000000000000" pitchFamily="2" charset="2"/>
              <a:buChar char="Ø"/>
              <a:tabLst>
                <a:tab pos="285115" algn="l"/>
              </a:tabLst>
            </a:pPr>
            <a:r>
              <a:rPr sz="2200" spc="-120" dirty="0">
                <a:latin typeface="Arial"/>
                <a:cs typeface="Arial"/>
              </a:rPr>
              <a:t>Nanomaterials</a:t>
            </a:r>
            <a:r>
              <a:rPr sz="2200" spc="-5" dirty="0">
                <a:latin typeface="Arial"/>
                <a:cs typeface="Arial"/>
              </a:rPr>
              <a:t> </a:t>
            </a:r>
            <a:r>
              <a:rPr sz="2200" spc="-25" dirty="0">
                <a:latin typeface="Arial"/>
                <a:cs typeface="Arial"/>
              </a:rPr>
              <a:t>are </a:t>
            </a:r>
            <a:r>
              <a:rPr sz="2200" spc="-210" dirty="0">
                <a:latin typeface="Arial"/>
                <a:cs typeface="Arial"/>
              </a:rPr>
              <a:t>used</a:t>
            </a:r>
            <a:r>
              <a:rPr sz="2200" spc="25" dirty="0">
                <a:latin typeface="Arial"/>
                <a:cs typeface="Arial"/>
              </a:rPr>
              <a:t> </a:t>
            </a:r>
            <a:r>
              <a:rPr sz="2200" spc="-25" dirty="0">
                <a:latin typeface="Arial"/>
                <a:cs typeface="Arial"/>
              </a:rPr>
              <a:t>as</a:t>
            </a:r>
            <a:r>
              <a:rPr lang="en-US" sz="2200" dirty="0">
                <a:latin typeface="Arial"/>
                <a:cs typeface="Arial"/>
              </a:rPr>
              <a:t> </a:t>
            </a:r>
            <a:r>
              <a:rPr sz="2200" spc="-125" dirty="0">
                <a:latin typeface="Arial"/>
                <a:cs typeface="Arial"/>
              </a:rPr>
              <a:t>catalysts</a:t>
            </a:r>
            <a:r>
              <a:rPr sz="2200" spc="-30" dirty="0">
                <a:latin typeface="Arial"/>
                <a:cs typeface="Arial"/>
              </a:rPr>
              <a:t> </a:t>
            </a:r>
            <a:r>
              <a:rPr sz="2200" dirty="0">
                <a:latin typeface="Arial"/>
                <a:cs typeface="Arial"/>
              </a:rPr>
              <a:t>to</a:t>
            </a:r>
            <a:r>
              <a:rPr sz="2200" spc="-110" dirty="0">
                <a:latin typeface="Arial"/>
                <a:cs typeface="Arial"/>
              </a:rPr>
              <a:t> </a:t>
            </a:r>
            <a:r>
              <a:rPr sz="2200" spc="-70" dirty="0">
                <a:latin typeface="Arial"/>
                <a:cs typeface="Arial"/>
              </a:rPr>
              <a:t>react</a:t>
            </a:r>
            <a:r>
              <a:rPr sz="2200" spc="-10" dirty="0">
                <a:latin typeface="Arial"/>
                <a:cs typeface="Arial"/>
              </a:rPr>
              <a:t> </a:t>
            </a:r>
            <a:r>
              <a:rPr sz="2200" spc="-90" dirty="0">
                <a:latin typeface="Arial"/>
                <a:cs typeface="Arial"/>
              </a:rPr>
              <a:t>with</a:t>
            </a:r>
            <a:r>
              <a:rPr sz="2200" spc="-15" dirty="0">
                <a:latin typeface="Arial"/>
                <a:cs typeface="Arial"/>
              </a:rPr>
              <a:t> </a:t>
            </a:r>
            <a:r>
              <a:rPr sz="2200" spc="-275" dirty="0">
                <a:latin typeface="Arial"/>
                <a:cs typeface="Arial"/>
              </a:rPr>
              <a:t>such</a:t>
            </a:r>
            <a:r>
              <a:rPr sz="2200" spc="20" dirty="0">
                <a:latin typeface="Arial"/>
                <a:cs typeface="Arial"/>
              </a:rPr>
              <a:t> </a:t>
            </a:r>
            <a:r>
              <a:rPr sz="2200" spc="-185" dirty="0">
                <a:latin typeface="Arial"/>
                <a:cs typeface="Arial"/>
              </a:rPr>
              <a:t>noxious</a:t>
            </a:r>
            <a:r>
              <a:rPr sz="2200" spc="-10" dirty="0">
                <a:latin typeface="Arial"/>
                <a:cs typeface="Arial"/>
              </a:rPr>
              <a:t> </a:t>
            </a:r>
            <a:r>
              <a:rPr sz="2200" spc="-80" dirty="0">
                <a:latin typeface="Arial"/>
                <a:cs typeface="Arial"/>
              </a:rPr>
              <a:t>and</a:t>
            </a:r>
            <a:r>
              <a:rPr sz="2200" spc="-30" dirty="0">
                <a:latin typeface="Arial"/>
                <a:cs typeface="Arial"/>
              </a:rPr>
              <a:t> </a:t>
            </a:r>
            <a:r>
              <a:rPr sz="2200" spc="-80" dirty="0">
                <a:latin typeface="Arial"/>
                <a:cs typeface="Arial"/>
              </a:rPr>
              <a:t>toxic</a:t>
            </a:r>
            <a:r>
              <a:rPr sz="2200" spc="-15" dirty="0">
                <a:latin typeface="Arial"/>
                <a:cs typeface="Arial"/>
              </a:rPr>
              <a:t> </a:t>
            </a:r>
            <a:r>
              <a:rPr sz="2200" spc="-200" dirty="0">
                <a:latin typeface="Arial"/>
                <a:cs typeface="Arial"/>
              </a:rPr>
              <a:t>gases</a:t>
            </a:r>
            <a:r>
              <a:rPr sz="2200" spc="10" dirty="0">
                <a:latin typeface="Arial"/>
                <a:cs typeface="Arial"/>
              </a:rPr>
              <a:t> </a:t>
            </a:r>
            <a:r>
              <a:rPr sz="2200" spc="-204" dirty="0">
                <a:latin typeface="Arial"/>
                <a:cs typeface="Arial"/>
              </a:rPr>
              <a:t>as</a:t>
            </a:r>
            <a:r>
              <a:rPr sz="2200" spc="-10" dirty="0">
                <a:latin typeface="Arial"/>
                <a:cs typeface="Arial"/>
              </a:rPr>
              <a:t> </a:t>
            </a:r>
            <a:r>
              <a:rPr sz="2200" spc="-114" dirty="0">
                <a:latin typeface="Arial"/>
                <a:cs typeface="Arial"/>
              </a:rPr>
              <a:t>carbon</a:t>
            </a:r>
            <a:r>
              <a:rPr sz="2200" spc="-20" dirty="0">
                <a:latin typeface="Arial"/>
                <a:cs typeface="Arial"/>
              </a:rPr>
              <a:t> </a:t>
            </a:r>
            <a:r>
              <a:rPr sz="2200" spc="-120" dirty="0">
                <a:latin typeface="Arial"/>
                <a:cs typeface="Arial"/>
              </a:rPr>
              <a:t>monoxide </a:t>
            </a:r>
            <a:r>
              <a:rPr sz="2200" spc="-80" dirty="0">
                <a:latin typeface="Arial"/>
                <a:cs typeface="Arial"/>
              </a:rPr>
              <a:t>and</a:t>
            </a:r>
            <a:r>
              <a:rPr sz="2200" spc="-45" dirty="0">
                <a:latin typeface="Arial"/>
                <a:cs typeface="Arial"/>
              </a:rPr>
              <a:t> </a:t>
            </a:r>
            <a:r>
              <a:rPr sz="2200" spc="-114" dirty="0">
                <a:latin typeface="Arial"/>
                <a:cs typeface="Arial"/>
              </a:rPr>
              <a:t>nitrogen</a:t>
            </a:r>
            <a:r>
              <a:rPr sz="2200" spc="-20" dirty="0">
                <a:latin typeface="Arial"/>
                <a:cs typeface="Arial"/>
              </a:rPr>
              <a:t> </a:t>
            </a:r>
            <a:r>
              <a:rPr sz="2200" spc="-60" dirty="0">
                <a:latin typeface="Arial"/>
                <a:cs typeface="Arial"/>
              </a:rPr>
              <a:t>oxide</a:t>
            </a:r>
            <a:r>
              <a:rPr sz="2200" spc="-45" dirty="0">
                <a:latin typeface="Arial"/>
                <a:cs typeface="Arial"/>
              </a:rPr>
              <a:t> </a:t>
            </a:r>
            <a:r>
              <a:rPr sz="2200" spc="-114" dirty="0">
                <a:latin typeface="Arial"/>
                <a:cs typeface="Arial"/>
              </a:rPr>
              <a:t>in</a:t>
            </a:r>
            <a:r>
              <a:rPr sz="2200" spc="-30" dirty="0">
                <a:latin typeface="Arial"/>
                <a:cs typeface="Arial"/>
              </a:rPr>
              <a:t> </a:t>
            </a:r>
            <a:r>
              <a:rPr sz="2200" spc="-114" dirty="0">
                <a:solidFill>
                  <a:srgbClr val="FF0000"/>
                </a:solidFill>
                <a:latin typeface="Arial"/>
                <a:cs typeface="Arial"/>
              </a:rPr>
              <a:t>automobile</a:t>
            </a:r>
            <a:r>
              <a:rPr sz="2200" spc="-25" dirty="0">
                <a:solidFill>
                  <a:srgbClr val="FF0000"/>
                </a:solidFill>
                <a:latin typeface="Arial"/>
                <a:cs typeface="Arial"/>
              </a:rPr>
              <a:t> </a:t>
            </a:r>
            <a:r>
              <a:rPr sz="2200" spc="-60" dirty="0">
                <a:solidFill>
                  <a:srgbClr val="FF0000"/>
                </a:solidFill>
                <a:latin typeface="Arial"/>
                <a:cs typeface="Arial"/>
              </a:rPr>
              <a:t>catalytic</a:t>
            </a:r>
            <a:r>
              <a:rPr sz="2200" spc="-30" dirty="0">
                <a:solidFill>
                  <a:srgbClr val="FF0000"/>
                </a:solidFill>
                <a:latin typeface="Arial"/>
                <a:cs typeface="Arial"/>
              </a:rPr>
              <a:t> </a:t>
            </a:r>
            <a:r>
              <a:rPr sz="2200" spc="-145" dirty="0">
                <a:solidFill>
                  <a:srgbClr val="FF0000"/>
                </a:solidFill>
                <a:latin typeface="Arial"/>
                <a:cs typeface="Arial"/>
              </a:rPr>
              <a:t>converters</a:t>
            </a:r>
            <a:r>
              <a:rPr sz="2200" dirty="0">
                <a:solidFill>
                  <a:srgbClr val="FF0000"/>
                </a:solidFill>
                <a:latin typeface="Arial"/>
                <a:cs typeface="Arial"/>
              </a:rPr>
              <a:t> </a:t>
            </a:r>
            <a:r>
              <a:rPr sz="2200" spc="-80" dirty="0">
                <a:latin typeface="Arial"/>
                <a:cs typeface="Arial"/>
              </a:rPr>
              <a:t>and</a:t>
            </a:r>
            <a:r>
              <a:rPr sz="2200" spc="-45" dirty="0">
                <a:latin typeface="Arial"/>
                <a:cs typeface="Arial"/>
              </a:rPr>
              <a:t> </a:t>
            </a:r>
            <a:r>
              <a:rPr sz="2200" spc="-10" dirty="0">
                <a:latin typeface="Arial"/>
                <a:cs typeface="Arial"/>
              </a:rPr>
              <a:t>power </a:t>
            </a:r>
            <a:r>
              <a:rPr sz="2200" spc="-110" dirty="0">
                <a:latin typeface="Arial"/>
                <a:cs typeface="Arial"/>
              </a:rPr>
              <a:t>generation</a:t>
            </a:r>
            <a:r>
              <a:rPr sz="2200" spc="-15" dirty="0">
                <a:latin typeface="Arial"/>
                <a:cs typeface="Arial"/>
              </a:rPr>
              <a:t> </a:t>
            </a:r>
            <a:r>
              <a:rPr sz="2200" spc="-140" dirty="0">
                <a:latin typeface="Arial"/>
                <a:cs typeface="Arial"/>
              </a:rPr>
              <a:t>equipment</a:t>
            </a:r>
            <a:r>
              <a:rPr sz="2200" spc="-5" dirty="0">
                <a:latin typeface="Arial"/>
                <a:cs typeface="Arial"/>
              </a:rPr>
              <a:t> </a:t>
            </a:r>
            <a:r>
              <a:rPr sz="2200" dirty="0">
                <a:latin typeface="Arial"/>
                <a:cs typeface="Arial"/>
              </a:rPr>
              <a:t>to</a:t>
            </a:r>
            <a:r>
              <a:rPr sz="2200" spc="-15" dirty="0">
                <a:latin typeface="Arial"/>
                <a:cs typeface="Arial"/>
              </a:rPr>
              <a:t> </a:t>
            </a:r>
            <a:r>
              <a:rPr sz="2200" spc="-105" dirty="0">
                <a:latin typeface="Arial"/>
                <a:cs typeface="Arial"/>
              </a:rPr>
              <a:t>prevent</a:t>
            </a:r>
            <a:r>
              <a:rPr sz="2200" spc="-5" dirty="0">
                <a:latin typeface="Arial"/>
                <a:cs typeface="Arial"/>
              </a:rPr>
              <a:t> </a:t>
            </a:r>
            <a:r>
              <a:rPr sz="2200" spc="-150" dirty="0">
                <a:latin typeface="Arial"/>
                <a:cs typeface="Arial"/>
              </a:rPr>
              <a:t>environmental</a:t>
            </a:r>
            <a:r>
              <a:rPr sz="2200" spc="5" dirty="0">
                <a:latin typeface="Arial"/>
                <a:cs typeface="Arial"/>
              </a:rPr>
              <a:t> </a:t>
            </a:r>
            <a:r>
              <a:rPr sz="2200" spc="-100" dirty="0">
                <a:latin typeface="Arial"/>
                <a:cs typeface="Arial"/>
              </a:rPr>
              <a:t>pollution</a:t>
            </a:r>
            <a:r>
              <a:rPr sz="2200" spc="-10" dirty="0">
                <a:latin typeface="Arial"/>
                <a:cs typeface="Arial"/>
              </a:rPr>
              <a:t> </a:t>
            </a:r>
            <a:r>
              <a:rPr sz="2200" spc="-95" dirty="0">
                <a:latin typeface="Arial"/>
                <a:cs typeface="Arial"/>
              </a:rPr>
              <a:t>arising</a:t>
            </a:r>
            <a:r>
              <a:rPr sz="2200" spc="15" dirty="0">
                <a:latin typeface="Arial"/>
                <a:cs typeface="Arial"/>
              </a:rPr>
              <a:t> </a:t>
            </a:r>
            <a:r>
              <a:rPr sz="2200" spc="-20" dirty="0">
                <a:latin typeface="Arial"/>
                <a:cs typeface="Arial"/>
              </a:rPr>
              <a:t>from </a:t>
            </a:r>
            <a:r>
              <a:rPr sz="2200" spc="-114" dirty="0">
                <a:latin typeface="Arial"/>
                <a:cs typeface="Arial"/>
              </a:rPr>
              <a:t>burning</a:t>
            </a:r>
            <a:r>
              <a:rPr sz="2200" spc="-35" dirty="0">
                <a:latin typeface="Arial"/>
                <a:cs typeface="Arial"/>
              </a:rPr>
              <a:t> </a:t>
            </a:r>
            <a:r>
              <a:rPr sz="2200" spc="-130" dirty="0">
                <a:latin typeface="Arial"/>
                <a:cs typeface="Arial"/>
              </a:rPr>
              <a:t>gasoline</a:t>
            </a:r>
            <a:r>
              <a:rPr sz="2200" spc="-15" dirty="0">
                <a:latin typeface="Arial"/>
                <a:cs typeface="Arial"/>
              </a:rPr>
              <a:t> </a:t>
            </a:r>
            <a:r>
              <a:rPr sz="2200" spc="-70" dirty="0">
                <a:latin typeface="Arial"/>
                <a:cs typeface="Arial"/>
              </a:rPr>
              <a:t>and</a:t>
            </a:r>
            <a:r>
              <a:rPr sz="2200" spc="-30" dirty="0">
                <a:latin typeface="Arial"/>
                <a:cs typeface="Arial"/>
              </a:rPr>
              <a:t> </a:t>
            </a:r>
            <a:r>
              <a:rPr sz="2200" spc="-10" dirty="0">
                <a:latin typeface="Arial"/>
                <a:cs typeface="Arial"/>
              </a:rPr>
              <a:t>coal.</a:t>
            </a:r>
            <a:endParaRPr sz="2200" dirty="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71919" y="949071"/>
            <a:ext cx="2010498" cy="316357"/>
          </a:xfrm>
          <a:prstGeom prst="rect">
            <a:avLst/>
          </a:prstGeom>
        </p:spPr>
      </p:pic>
      <p:sp>
        <p:nvSpPr>
          <p:cNvPr id="3" name="object 3"/>
          <p:cNvSpPr txBox="1"/>
          <p:nvPr/>
        </p:nvSpPr>
        <p:spPr>
          <a:xfrm>
            <a:off x="535940" y="1550631"/>
            <a:ext cx="8072755" cy="4835939"/>
          </a:xfrm>
          <a:prstGeom prst="rect">
            <a:avLst/>
          </a:prstGeom>
        </p:spPr>
        <p:txBody>
          <a:bodyPr vert="horz" wrap="square" lIns="0" tIns="80010" rIns="0" bIns="0" rtlCol="0">
            <a:spAutoFit/>
          </a:bodyPr>
          <a:lstStyle/>
          <a:p>
            <a:pPr marL="285115" indent="-272415" algn="just">
              <a:lnSpc>
                <a:spcPct val="100000"/>
              </a:lnSpc>
              <a:spcBef>
                <a:spcPts val="630"/>
              </a:spcBef>
              <a:buClr>
                <a:srgbClr val="ACC2C8"/>
              </a:buClr>
              <a:buChar char="•"/>
              <a:tabLst>
                <a:tab pos="285115" algn="l"/>
              </a:tabLst>
            </a:pPr>
            <a:r>
              <a:rPr sz="2200" spc="-45" dirty="0">
                <a:solidFill>
                  <a:srgbClr val="FF0000"/>
                </a:solidFill>
                <a:latin typeface="Arial"/>
                <a:cs typeface="Arial"/>
              </a:rPr>
              <a:t>Electronic</a:t>
            </a:r>
            <a:r>
              <a:rPr sz="2200" spc="459" dirty="0">
                <a:solidFill>
                  <a:srgbClr val="FF0000"/>
                </a:solidFill>
                <a:latin typeface="Arial"/>
                <a:cs typeface="Arial"/>
              </a:rPr>
              <a:t> </a:t>
            </a:r>
            <a:r>
              <a:rPr sz="2200" spc="-25" dirty="0">
                <a:solidFill>
                  <a:srgbClr val="FF0000"/>
                </a:solidFill>
                <a:latin typeface="Arial"/>
                <a:cs typeface="Arial"/>
              </a:rPr>
              <a:t>miniaturization</a:t>
            </a:r>
            <a:r>
              <a:rPr sz="2200" spc="475" dirty="0">
                <a:solidFill>
                  <a:srgbClr val="FF0000"/>
                </a:solidFill>
                <a:latin typeface="Arial"/>
                <a:cs typeface="Arial"/>
              </a:rPr>
              <a:t> </a:t>
            </a:r>
            <a:r>
              <a:rPr sz="2200" dirty="0">
                <a:latin typeface="Arial"/>
                <a:cs typeface="Arial"/>
              </a:rPr>
              <a:t>has</a:t>
            </a:r>
            <a:r>
              <a:rPr sz="2200" spc="470" dirty="0">
                <a:latin typeface="Arial"/>
                <a:cs typeface="Arial"/>
              </a:rPr>
              <a:t> </a:t>
            </a:r>
            <a:r>
              <a:rPr sz="2200" dirty="0">
                <a:latin typeface="Arial"/>
                <a:cs typeface="Arial"/>
              </a:rPr>
              <a:t>been</a:t>
            </a:r>
            <a:r>
              <a:rPr sz="2200" spc="459" dirty="0">
                <a:latin typeface="Arial"/>
                <a:cs typeface="Arial"/>
              </a:rPr>
              <a:t> </a:t>
            </a:r>
            <a:r>
              <a:rPr sz="2200" dirty="0">
                <a:latin typeface="Arial"/>
                <a:cs typeface="Arial"/>
              </a:rPr>
              <a:t>the</a:t>
            </a:r>
            <a:r>
              <a:rPr sz="2200" spc="470" dirty="0">
                <a:latin typeface="Arial"/>
                <a:cs typeface="Arial"/>
              </a:rPr>
              <a:t> </a:t>
            </a:r>
            <a:r>
              <a:rPr sz="2200" dirty="0">
                <a:latin typeface="Arial"/>
                <a:cs typeface="Arial"/>
              </a:rPr>
              <a:t>true</a:t>
            </a:r>
            <a:r>
              <a:rPr sz="2200" spc="475" dirty="0">
                <a:latin typeface="Arial"/>
                <a:cs typeface="Arial"/>
              </a:rPr>
              <a:t> </a:t>
            </a:r>
            <a:r>
              <a:rPr sz="2200" dirty="0">
                <a:latin typeface="Arial"/>
                <a:cs typeface="Arial"/>
              </a:rPr>
              <a:t>driving</a:t>
            </a:r>
            <a:r>
              <a:rPr sz="2200" spc="475" dirty="0">
                <a:latin typeface="Arial"/>
                <a:cs typeface="Arial"/>
              </a:rPr>
              <a:t> </a:t>
            </a:r>
            <a:r>
              <a:rPr sz="2200" dirty="0">
                <a:latin typeface="Arial"/>
                <a:cs typeface="Arial"/>
              </a:rPr>
              <a:t>force</a:t>
            </a:r>
            <a:r>
              <a:rPr sz="2200" spc="465" dirty="0">
                <a:latin typeface="Arial"/>
                <a:cs typeface="Arial"/>
              </a:rPr>
              <a:t> </a:t>
            </a:r>
            <a:r>
              <a:rPr sz="2200" spc="-25" dirty="0">
                <a:latin typeface="Arial"/>
                <a:cs typeface="Arial"/>
              </a:rPr>
              <a:t>for </a:t>
            </a:r>
            <a:r>
              <a:rPr sz="2200" spc="-130" dirty="0">
                <a:latin typeface="Arial"/>
                <a:cs typeface="Arial"/>
              </a:rPr>
              <a:t>nanotechnology</a:t>
            </a:r>
            <a:r>
              <a:rPr sz="2200" spc="-15" dirty="0">
                <a:latin typeface="Arial"/>
                <a:cs typeface="Arial"/>
              </a:rPr>
              <a:t> </a:t>
            </a:r>
            <a:r>
              <a:rPr sz="2200" spc="-114" dirty="0">
                <a:latin typeface="Arial"/>
                <a:cs typeface="Arial"/>
              </a:rPr>
              <a:t>research</a:t>
            </a:r>
            <a:r>
              <a:rPr sz="2200" spc="5" dirty="0">
                <a:latin typeface="Arial"/>
                <a:cs typeface="Arial"/>
              </a:rPr>
              <a:t> </a:t>
            </a:r>
            <a:r>
              <a:rPr sz="2200" spc="-10" dirty="0">
                <a:latin typeface="Arial"/>
                <a:cs typeface="Arial"/>
              </a:rPr>
              <a:t>and</a:t>
            </a:r>
            <a:r>
              <a:rPr sz="2200" spc="-20" dirty="0">
                <a:latin typeface="Arial"/>
                <a:cs typeface="Arial"/>
              </a:rPr>
              <a:t> </a:t>
            </a:r>
            <a:r>
              <a:rPr sz="2200" spc="-85" dirty="0">
                <a:latin typeface="Arial"/>
                <a:cs typeface="Arial"/>
              </a:rPr>
              <a:t>applications.</a:t>
            </a:r>
            <a:r>
              <a:rPr sz="2200" spc="-10" dirty="0">
                <a:latin typeface="Arial"/>
                <a:cs typeface="Arial"/>
              </a:rPr>
              <a:t> </a:t>
            </a:r>
            <a:endParaRPr lang="en-IN" sz="2200" spc="-10" dirty="0">
              <a:latin typeface="Arial"/>
              <a:cs typeface="Arial"/>
            </a:endParaRPr>
          </a:p>
          <a:p>
            <a:pPr marL="285115" indent="-272415" algn="just">
              <a:lnSpc>
                <a:spcPct val="100000"/>
              </a:lnSpc>
              <a:spcBef>
                <a:spcPts val="630"/>
              </a:spcBef>
              <a:buClr>
                <a:srgbClr val="ACC2C8"/>
              </a:buClr>
              <a:buChar char="•"/>
              <a:tabLst>
                <a:tab pos="285115" algn="l"/>
              </a:tabLst>
            </a:pPr>
            <a:r>
              <a:rPr sz="2200" i="1" spc="-125" dirty="0">
                <a:latin typeface="Arial"/>
                <a:cs typeface="Arial"/>
              </a:rPr>
              <a:t>Nano</a:t>
            </a:r>
            <a:r>
              <a:rPr sz="2200" i="1" dirty="0">
                <a:latin typeface="Arial"/>
                <a:cs typeface="Arial"/>
              </a:rPr>
              <a:t> </a:t>
            </a:r>
            <a:r>
              <a:rPr sz="2200" i="1" spc="-165" dirty="0">
                <a:latin typeface="Arial"/>
                <a:cs typeface="Arial"/>
              </a:rPr>
              <a:t>electronics</a:t>
            </a:r>
            <a:r>
              <a:rPr sz="2200" i="1" spc="10" dirty="0">
                <a:latin typeface="Arial"/>
                <a:cs typeface="Arial"/>
              </a:rPr>
              <a:t> </a:t>
            </a:r>
            <a:r>
              <a:rPr sz="2200" spc="-114" dirty="0">
                <a:latin typeface="Arial"/>
                <a:cs typeface="Arial"/>
              </a:rPr>
              <a:t>can</a:t>
            </a:r>
            <a:r>
              <a:rPr sz="2200" spc="-5" dirty="0">
                <a:latin typeface="Arial"/>
                <a:cs typeface="Arial"/>
              </a:rPr>
              <a:t> </a:t>
            </a:r>
            <a:r>
              <a:rPr sz="2200" spc="-25" dirty="0">
                <a:latin typeface="Arial"/>
                <a:cs typeface="Arial"/>
              </a:rPr>
              <a:t>help </a:t>
            </a:r>
            <a:r>
              <a:rPr sz="2200" spc="-350" dirty="0">
                <a:latin typeface="Arial"/>
                <a:cs typeface="Arial"/>
              </a:rPr>
              <a:t>us</a:t>
            </a:r>
            <a:r>
              <a:rPr sz="2200" spc="195" dirty="0">
                <a:latin typeface="Arial"/>
                <a:cs typeface="Arial"/>
              </a:rPr>
              <a:t> </a:t>
            </a:r>
            <a:r>
              <a:rPr sz="2200" dirty="0">
                <a:latin typeface="Arial"/>
                <a:cs typeface="Arial"/>
              </a:rPr>
              <a:t>to</a:t>
            </a:r>
            <a:r>
              <a:rPr sz="2200" spc="-155" dirty="0">
                <a:latin typeface="Arial"/>
                <a:cs typeface="Arial"/>
              </a:rPr>
              <a:t> </a:t>
            </a:r>
            <a:r>
              <a:rPr sz="2200" spc="-105" dirty="0">
                <a:latin typeface="Arial"/>
                <a:cs typeface="Arial"/>
              </a:rPr>
              <a:t>improve</a:t>
            </a:r>
            <a:r>
              <a:rPr sz="2200" spc="-45" dirty="0">
                <a:latin typeface="Arial"/>
                <a:cs typeface="Arial"/>
              </a:rPr>
              <a:t> </a:t>
            </a:r>
            <a:r>
              <a:rPr sz="2200" spc="-50" dirty="0">
                <a:latin typeface="Arial"/>
                <a:cs typeface="Arial"/>
              </a:rPr>
              <a:t>the</a:t>
            </a:r>
            <a:r>
              <a:rPr sz="2200" spc="10" dirty="0">
                <a:latin typeface="Arial"/>
                <a:cs typeface="Arial"/>
              </a:rPr>
              <a:t> </a:t>
            </a:r>
            <a:r>
              <a:rPr sz="2200" spc="-50" dirty="0">
                <a:solidFill>
                  <a:srgbClr val="FF0000"/>
                </a:solidFill>
                <a:latin typeface="Arial"/>
                <a:cs typeface="Arial"/>
              </a:rPr>
              <a:t>capabilities</a:t>
            </a:r>
            <a:r>
              <a:rPr sz="2200" spc="10" dirty="0">
                <a:solidFill>
                  <a:srgbClr val="FF0000"/>
                </a:solidFill>
                <a:latin typeface="Arial"/>
                <a:cs typeface="Arial"/>
              </a:rPr>
              <a:t> </a:t>
            </a:r>
            <a:r>
              <a:rPr sz="2200" dirty="0">
                <a:latin typeface="Arial"/>
                <a:cs typeface="Arial"/>
              </a:rPr>
              <a:t>of</a:t>
            </a:r>
            <a:r>
              <a:rPr sz="2200" spc="45" dirty="0">
                <a:latin typeface="Arial"/>
                <a:cs typeface="Arial"/>
              </a:rPr>
              <a:t> </a:t>
            </a:r>
            <a:r>
              <a:rPr sz="2200" spc="-135" dirty="0">
                <a:latin typeface="Arial"/>
                <a:cs typeface="Arial"/>
              </a:rPr>
              <a:t>electronics</a:t>
            </a:r>
            <a:r>
              <a:rPr sz="2200" spc="5" dirty="0">
                <a:latin typeface="Arial"/>
                <a:cs typeface="Arial"/>
              </a:rPr>
              <a:t> </a:t>
            </a:r>
            <a:r>
              <a:rPr sz="2200" spc="-130" dirty="0">
                <a:latin typeface="Arial"/>
                <a:cs typeface="Arial"/>
              </a:rPr>
              <a:t>devices</a:t>
            </a:r>
            <a:r>
              <a:rPr sz="2200" spc="10" dirty="0">
                <a:latin typeface="Arial"/>
                <a:cs typeface="Arial"/>
              </a:rPr>
              <a:t> </a:t>
            </a:r>
            <a:r>
              <a:rPr sz="2200" spc="-65" dirty="0">
                <a:latin typeface="Arial"/>
                <a:cs typeface="Arial"/>
              </a:rPr>
              <a:t>while</a:t>
            </a:r>
            <a:r>
              <a:rPr sz="2200" dirty="0">
                <a:latin typeface="Arial"/>
                <a:cs typeface="Arial"/>
              </a:rPr>
              <a:t> we </a:t>
            </a:r>
            <a:r>
              <a:rPr sz="2200" spc="-85" dirty="0">
                <a:solidFill>
                  <a:srgbClr val="FF0000"/>
                </a:solidFill>
                <a:latin typeface="Arial"/>
                <a:cs typeface="Arial"/>
              </a:rPr>
              <a:t>reduce </a:t>
            </a:r>
            <a:r>
              <a:rPr sz="2200" spc="-55" dirty="0">
                <a:solidFill>
                  <a:srgbClr val="FF0000"/>
                </a:solidFill>
                <a:latin typeface="Arial"/>
                <a:cs typeface="Arial"/>
              </a:rPr>
              <a:t>their</a:t>
            </a:r>
            <a:r>
              <a:rPr sz="2200" spc="-95" dirty="0">
                <a:solidFill>
                  <a:srgbClr val="FF0000"/>
                </a:solidFill>
                <a:latin typeface="Arial"/>
                <a:cs typeface="Arial"/>
              </a:rPr>
              <a:t> </a:t>
            </a:r>
            <a:r>
              <a:rPr sz="2200" spc="-70" dirty="0">
                <a:solidFill>
                  <a:srgbClr val="FF0000"/>
                </a:solidFill>
                <a:latin typeface="Arial"/>
                <a:cs typeface="Arial"/>
              </a:rPr>
              <a:t>weight</a:t>
            </a:r>
            <a:r>
              <a:rPr sz="2200" spc="-15" dirty="0">
                <a:solidFill>
                  <a:srgbClr val="FF0000"/>
                </a:solidFill>
                <a:latin typeface="Arial"/>
                <a:cs typeface="Arial"/>
              </a:rPr>
              <a:t> </a:t>
            </a:r>
            <a:r>
              <a:rPr sz="2200" spc="-25" dirty="0">
                <a:solidFill>
                  <a:srgbClr val="FF0000"/>
                </a:solidFill>
                <a:latin typeface="Arial"/>
                <a:cs typeface="Arial"/>
              </a:rPr>
              <a:t>and</a:t>
            </a:r>
            <a:r>
              <a:rPr sz="2200" spc="-40" dirty="0">
                <a:solidFill>
                  <a:srgbClr val="FF0000"/>
                </a:solidFill>
                <a:latin typeface="Arial"/>
                <a:cs typeface="Arial"/>
              </a:rPr>
              <a:t> </a:t>
            </a:r>
            <a:r>
              <a:rPr sz="2200" spc="-65" dirty="0">
                <a:solidFill>
                  <a:srgbClr val="FF0000"/>
                </a:solidFill>
                <a:latin typeface="Arial"/>
                <a:cs typeface="Arial"/>
              </a:rPr>
              <a:t>power</a:t>
            </a:r>
            <a:r>
              <a:rPr sz="2200" spc="-20" dirty="0">
                <a:solidFill>
                  <a:srgbClr val="FF0000"/>
                </a:solidFill>
                <a:latin typeface="Arial"/>
                <a:cs typeface="Arial"/>
              </a:rPr>
              <a:t> </a:t>
            </a:r>
            <a:r>
              <a:rPr sz="2200" spc="-185" dirty="0">
                <a:solidFill>
                  <a:srgbClr val="FF0000"/>
                </a:solidFill>
                <a:latin typeface="Arial"/>
                <a:cs typeface="Arial"/>
              </a:rPr>
              <a:t>consumption</a:t>
            </a:r>
            <a:r>
              <a:rPr sz="2200" spc="-185" dirty="0">
                <a:latin typeface="Arial"/>
                <a:cs typeface="Arial"/>
              </a:rPr>
              <a:t>.</a:t>
            </a:r>
            <a:r>
              <a:rPr sz="2200" spc="35" dirty="0">
                <a:latin typeface="Arial"/>
                <a:cs typeface="Arial"/>
              </a:rPr>
              <a:t> </a:t>
            </a:r>
            <a:endParaRPr lang="en-IN" sz="2200" spc="35" dirty="0">
              <a:latin typeface="Arial"/>
              <a:cs typeface="Arial"/>
            </a:endParaRPr>
          </a:p>
          <a:p>
            <a:pPr marL="285115" indent="-272415" algn="just">
              <a:lnSpc>
                <a:spcPct val="100000"/>
              </a:lnSpc>
              <a:spcBef>
                <a:spcPts val="630"/>
              </a:spcBef>
              <a:buClr>
                <a:srgbClr val="ACC2C8"/>
              </a:buClr>
              <a:buChar char="•"/>
              <a:tabLst>
                <a:tab pos="285115" algn="l"/>
              </a:tabLst>
            </a:pPr>
            <a:r>
              <a:rPr sz="2200" spc="-140" dirty="0">
                <a:latin typeface="Arial"/>
                <a:cs typeface="Arial"/>
              </a:rPr>
              <a:t>Nanotechnologies</a:t>
            </a:r>
            <a:r>
              <a:rPr sz="2200" spc="-15" dirty="0">
                <a:latin typeface="Arial"/>
                <a:cs typeface="Arial"/>
              </a:rPr>
              <a:t> </a:t>
            </a:r>
            <a:r>
              <a:rPr sz="2200" dirty="0">
                <a:latin typeface="Arial"/>
                <a:cs typeface="Arial"/>
              </a:rPr>
              <a:t>are</a:t>
            </a:r>
            <a:r>
              <a:rPr sz="2200" spc="-20" dirty="0">
                <a:latin typeface="Arial"/>
                <a:cs typeface="Arial"/>
              </a:rPr>
              <a:t> </a:t>
            </a:r>
            <a:r>
              <a:rPr sz="2200" spc="-55" dirty="0">
                <a:latin typeface="Arial"/>
                <a:cs typeface="Arial"/>
              </a:rPr>
              <a:t>therefore </a:t>
            </a:r>
            <a:r>
              <a:rPr sz="2200" spc="-65" dirty="0">
                <a:latin typeface="Arial"/>
                <a:cs typeface="Arial"/>
              </a:rPr>
              <a:t>expected</a:t>
            </a:r>
            <a:r>
              <a:rPr sz="2200" spc="5" dirty="0">
                <a:latin typeface="Arial"/>
                <a:cs typeface="Arial"/>
              </a:rPr>
              <a:t> </a:t>
            </a:r>
            <a:r>
              <a:rPr sz="2200" dirty="0">
                <a:latin typeface="Arial"/>
                <a:cs typeface="Arial"/>
              </a:rPr>
              <a:t>to</a:t>
            </a:r>
            <a:r>
              <a:rPr sz="2200" spc="15" dirty="0">
                <a:latin typeface="Arial"/>
                <a:cs typeface="Arial"/>
              </a:rPr>
              <a:t> </a:t>
            </a:r>
            <a:r>
              <a:rPr sz="2200" spc="-50" dirty="0">
                <a:latin typeface="Arial"/>
                <a:cs typeface="Arial"/>
              </a:rPr>
              <a:t>enable</a:t>
            </a:r>
            <a:r>
              <a:rPr sz="2200" spc="10" dirty="0">
                <a:latin typeface="Arial"/>
                <a:cs typeface="Arial"/>
              </a:rPr>
              <a:t> </a:t>
            </a:r>
            <a:r>
              <a:rPr sz="2200" spc="-10" dirty="0">
                <a:latin typeface="Arial"/>
                <a:cs typeface="Arial"/>
              </a:rPr>
              <a:t>the</a:t>
            </a:r>
            <a:r>
              <a:rPr sz="2200" dirty="0">
                <a:latin typeface="Arial"/>
                <a:cs typeface="Arial"/>
              </a:rPr>
              <a:t> </a:t>
            </a:r>
            <a:r>
              <a:rPr sz="2200" spc="-95" dirty="0">
                <a:latin typeface="Arial"/>
                <a:cs typeface="Arial"/>
              </a:rPr>
              <a:t>production</a:t>
            </a:r>
            <a:r>
              <a:rPr sz="2200" spc="20" dirty="0">
                <a:latin typeface="Arial"/>
                <a:cs typeface="Arial"/>
              </a:rPr>
              <a:t> </a:t>
            </a:r>
            <a:r>
              <a:rPr sz="2200" dirty="0">
                <a:latin typeface="Arial"/>
                <a:cs typeface="Arial"/>
              </a:rPr>
              <a:t>of</a:t>
            </a:r>
            <a:r>
              <a:rPr sz="2200" spc="60" dirty="0">
                <a:latin typeface="Arial"/>
                <a:cs typeface="Arial"/>
              </a:rPr>
              <a:t> </a:t>
            </a:r>
            <a:r>
              <a:rPr sz="2200" spc="-120" dirty="0">
                <a:latin typeface="Arial"/>
                <a:cs typeface="Arial"/>
              </a:rPr>
              <a:t>smaller,</a:t>
            </a:r>
            <a:r>
              <a:rPr sz="2200" spc="20" dirty="0">
                <a:latin typeface="Arial"/>
                <a:cs typeface="Arial"/>
              </a:rPr>
              <a:t> </a:t>
            </a:r>
            <a:r>
              <a:rPr sz="2200" spc="-65" dirty="0">
                <a:latin typeface="Arial"/>
                <a:cs typeface="Arial"/>
              </a:rPr>
              <a:t>cheaper</a:t>
            </a:r>
            <a:r>
              <a:rPr sz="2200" spc="10" dirty="0">
                <a:latin typeface="Arial"/>
                <a:cs typeface="Arial"/>
              </a:rPr>
              <a:t> </a:t>
            </a:r>
            <a:r>
              <a:rPr sz="2200" spc="-110" dirty="0">
                <a:latin typeface="Arial"/>
                <a:cs typeface="Arial"/>
              </a:rPr>
              <a:t>devices</a:t>
            </a:r>
            <a:r>
              <a:rPr sz="2200" spc="25" dirty="0">
                <a:latin typeface="Arial"/>
                <a:cs typeface="Arial"/>
              </a:rPr>
              <a:t> </a:t>
            </a:r>
            <a:r>
              <a:rPr sz="2200" spc="-45" dirty="0">
                <a:latin typeface="Arial"/>
                <a:cs typeface="Arial"/>
              </a:rPr>
              <a:t>with </a:t>
            </a:r>
            <a:r>
              <a:rPr sz="2200" spc="-65" dirty="0">
                <a:solidFill>
                  <a:srgbClr val="FF0000"/>
                </a:solidFill>
                <a:latin typeface="Arial"/>
                <a:cs typeface="Arial"/>
              </a:rPr>
              <a:t>increasing</a:t>
            </a:r>
            <a:r>
              <a:rPr sz="2200" spc="215" dirty="0">
                <a:solidFill>
                  <a:srgbClr val="FF0000"/>
                </a:solidFill>
                <a:latin typeface="Arial"/>
                <a:cs typeface="Arial"/>
              </a:rPr>
              <a:t> </a:t>
            </a:r>
            <a:r>
              <a:rPr sz="2200" spc="-35" dirty="0">
                <a:solidFill>
                  <a:srgbClr val="FF0000"/>
                </a:solidFill>
                <a:latin typeface="Arial"/>
                <a:cs typeface="Arial"/>
              </a:rPr>
              <a:t>efficiency</a:t>
            </a:r>
            <a:r>
              <a:rPr sz="2200" spc="-35" dirty="0">
                <a:latin typeface="Arial"/>
                <a:cs typeface="Arial"/>
              </a:rPr>
              <a:t>.</a:t>
            </a:r>
            <a:r>
              <a:rPr sz="2200" spc="210" dirty="0">
                <a:latin typeface="Arial"/>
                <a:cs typeface="Arial"/>
              </a:rPr>
              <a:t> </a:t>
            </a:r>
            <a:r>
              <a:rPr sz="2200" spc="-325" dirty="0">
                <a:latin typeface="Arial"/>
                <a:cs typeface="Arial"/>
              </a:rPr>
              <a:t>CNTs</a:t>
            </a:r>
            <a:r>
              <a:rPr sz="2200" spc="210" dirty="0">
                <a:latin typeface="Arial"/>
                <a:cs typeface="Arial"/>
              </a:rPr>
              <a:t> </a:t>
            </a:r>
            <a:r>
              <a:rPr sz="2200" dirty="0">
                <a:latin typeface="Arial"/>
                <a:cs typeface="Arial"/>
              </a:rPr>
              <a:t>are</a:t>
            </a:r>
            <a:r>
              <a:rPr sz="2200" spc="220" dirty="0">
                <a:latin typeface="Arial"/>
                <a:cs typeface="Arial"/>
              </a:rPr>
              <a:t> </a:t>
            </a:r>
            <a:r>
              <a:rPr sz="2200" dirty="0">
                <a:latin typeface="Arial"/>
                <a:cs typeface="Arial"/>
              </a:rPr>
              <a:t>being</a:t>
            </a:r>
            <a:r>
              <a:rPr sz="2200" spc="215" dirty="0">
                <a:latin typeface="Arial"/>
                <a:cs typeface="Arial"/>
              </a:rPr>
              <a:t> </a:t>
            </a:r>
            <a:r>
              <a:rPr sz="2200" spc="-10" dirty="0">
                <a:latin typeface="Arial"/>
                <a:cs typeface="Arial"/>
              </a:rPr>
              <a:t>used</a:t>
            </a:r>
            <a:r>
              <a:rPr sz="2200" spc="215" dirty="0">
                <a:latin typeface="Arial"/>
                <a:cs typeface="Arial"/>
              </a:rPr>
              <a:t> </a:t>
            </a:r>
            <a:r>
              <a:rPr sz="2200" dirty="0">
                <a:latin typeface="Arial"/>
                <a:cs typeface="Arial"/>
              </a:rPr>
              <a:t>for</a:t>
            </a:r>
            <a:r>
              <a:rPr sz="2200" spc="229" dirty="0">
                <a:latin typeface="Arial"/>
                <a:cs typeface="Arial"/>
              </a:rPr>
              <a:t> </a:t>
            </a:r>
            <a:r>
              <a:rPr sz="2200" dirty="0">
                <a:solidFill>
                  <a:srgbClr val="FF0000"/>
                </a:solidFill>
                <a:latin typeface="Arial"/>
                <a:cs typeface="Arial"/>
              </a:rPr>
              <a:t>low</a:t>
            </a:r>
            <a:r>
              <a:rPr sz="2200" spc="210" dirty="0">
                <a:solidFill>
                  <a:srgbClr val="FF0000"/>
                </a:solidFill>
                <a:latin typeface="Arial"/>
                <a:cs typeface="Arial"/>
              </a:rPr>
              <a:t> </a:t>
            </a:r>
            <a:r>
              <a:rPr sz="2200" dirty="0">
                <a:solidFill>
                  <a:srgbClr val="FF0000"/>
                </a:solidFill>
                <a:latin typeface="Arial"/>
                <a:cs typeface="Arial"/>
              </a:rPr>
              <a:t>voltage</a:t>
            </a:r>
            <a:r>
              <a:rPr sz="2200" spc="220" dirty="0">
                <a:solidFill>
                  <a:srgbClr val="FF0000"/>
                </a:solidFill>
                <a:latin typeface="Arial"/>
                <a:cs typeface="Arial"/>
              </a:rPr>
              <a:t> </a:t>
            </a:r>
            <a:r>
              <a:rPr sz="2200" spc="-10" dirty="0">
                <a:latin typeface="Arial"/>
                <a:cs typeface="Arial"/>
              </a:rPr>
              <a:t>field </a:t>
            </a:r>
            <a:r>
              <a:rPr sz="2200" spc="-140" dirty="0">
                <a:latin typeface="Arial"/>
                <a:cs typeface="Arial"/>
              </a:rPr>
              <a:t>emission</a:t>
            </a:r>
            <a:r>
              <a:rPr sz="2200" spc="-15" dirty="0">
                <a:latin typeface="Arial"/>
                <a:cs typeface="Arial"/>
              </a:rPr>
              <a:t> </a:t>
            </a:r>
            <a:r>
              <a:rPr sz="2200" spc="-40" dirty="0">
                <a:latin typeface="Arial"/>
                <a:cs typeface="Arial"/>
              </a:rPr>
              <a:t>displays.</a:t>
            </a:r>
            <a:r>
              <a:rPr sz="2200" spc="-20" dirty="0">
                <a:latin typeface="Arial"/>
                <a:cs typeface="Arial"/>
              </a:rPr>
              <a:t> </a:t>
            </a:r>
            <a:endParaRPr lang="en-IN" sz="2200" spc="-20" dirty="0">
              <a:latin typeface="Arial"/>
              <a:cs typeface="Arial"/>
            </a:endParaRPr>
          </a:p>
          <a:p>
            <a:pPr marL="285115" indent="-272415" algn="just">
              <a:lnSpc>
                <a:spcPct val="100000"/>
              </a:lnSpc>
              <a:spcBef>
                <a:spcPts val="630"/>
              </a:spcBef>
              <a:buClr>
                <a:srgbClr val="ACC2C8"/>
              </a:buClr>
              <a:buChar char="•"/>
              <a:tabLst>
                <a:tab pos="285115" algn="l"/>
              </a:tabLst>
            </a:pPr>
            <a:r>
              <a:rPr sz="2200" dirty="0">
                <a:latin typeface="Arial"/>
                <a:cs typeface="Arial"/>
              </a:rPr>
              <a:t>Nano</a:t>
            </a:r>
            <a:r>
              <a:rPr sz="2200" spc="-10" dirty="0">
                <a:latin typeface="Arial"/>
                <a:cs typeface="Arial"/>
              </a:rPr>
              <a:t> </a:t>
            </a:r>
            <a:r>
              <a:rPr sz="2200" spc="-40" dirty="0">
                <a:latin typeface="Arial"/>
                <a:cs typeface="Arial"/>
              </a:rPr>
              <a:t>crystalline</a:t>
            </a:r>
            <a:r>
              <a:rPr sz="2200" spc="-5" dirty="0">
                <a:latin typeface="Arial"/>
                <a:cs typeface="Arial"/>
              </a:rPr>
              <a:t> </a:t>
            </a:r>
            <a:r>
              <a:rPr sz="2200" spc="-25" dirty="0">
                <a:latin typeface="Arial"/>
                <a:cs typeface="Arial"/>
              </a:rPr>
              <a:t>nickel</a:t>
            </a:r>
            <a:r>
              <a:rPr sz="2200" spc="-15" dirty="0">
                <a:latin typeface="Arial"/>
                <a:cs typeface="Arial"/>
              </a:rPr>
              <a:t> </a:t>
            </a:r>
            <a:r>
              <a:rPr sz="2200" dirty="0">
                <a:latin typeface="Arial"/>
                <a:cs typeface="Arial"/>
              </a:rPr>
              <a:t>and</a:t>
            </a:r>
            <a:r>
              <a:rPr sz="2200" spc="-15" dirty="0">
                <a:latin typeface="Arial"/>
                <a:cs typeface="Arial"/>
              </a:rPr>
              <a:t> </a:t>
            </a:r>
            <a:r>
              <a:rPr sz="2200" dirty="0">
                <a:latin typeface="Arial"/>
                <a:cs typeface="Arial"/>
              </a:rPr>
              <a:t>metal</a:t>
            </a:r>
            <a:r>
              <a:rPr sz="2200" spc="-10" dirty="0">
                <a:latin typeface="Arial"/>
                <a:cs typeface="Arial"/>
              </a:rPr>
              <a:t> </a:t>
            </a:r>
            <a:r>
              <a:rPr sz="2200" spc="-35" dirty="0">
                <a:latin typeface="Arial"/>
                <a:cs typeface="Arial"/>
              </a:rPr>
              <a:t>hydrides</a:t>
            </a:r>
            <a:r>
              <a:rPr sz="2200" dirty="0">
                <a:latin typeface="Arial"/>
                <a:cs typeface="Arial"/>
              </a:rPr>
              <a:t> </a:t>
            </a:r>
            <a:r>
              <a:rPr sz="2200" spc="-25" dirty="0">
                <a:latin typeface="Arial"/>
                <a:cs typeface="Arial"/>
              </a:rPr>
              <a:t>are </a:t>
            </a:r>
            <a:r>
              <a:rPr sz="2200" spc="-135" dirty="0">
                <a:latin typeface="Arial"/>
                <a:cs typeface="Arial"/>
              </a:rPr>
              <a:t>envisioned</a:t>
            </a:r>
            <a:r>
              <a:rPr sz="2200" spc="-20" dirty="0">
                <a:latin typeface="Arial"/>
                <a:cs typeface="Arial"/>
              </a:rPr>
              <a:t> </a:t>
            </a:r>
            <a:r>
              <a:rPr sz="2200" dirty="0">
                <a:latin typeface="Arial"/>
                <a:cs typeface="Arial"/>
              </a:rPr>
              <a:t>to</a:t>
            </a:r>
            <a:r>
              <a:rPr sz="2200" spc="-140" dirty="0">
                <a:latin typeface="Arial"/>
                <a:cs typeface="Arial"/>
              </a:rPr>
              <a:t> </a:t>
            </a:r>
            <a:r>
              <a:rPr sz="2200" spc="-45" dirty="0">
                <a:latin typeface="Arial"/>
                <a:cs typeface="Arial"/>
              </a:rPr>
              <a:t>require</a:t>
            </a:r>
            <a:r>
              <a:rPr sz="2200" spc="-30" dirty="0">
                <a:latin typeface="Arial"/>
                <a:cs typeface="Arial"/>
              </a:rPr>
              <a:t> </a:t>
            </a:r>
            <a:r>
              <a:rPr sz="2200" spc="-195" dirty="0">
                <a:solidFill>
                  <a:srgbClr val="FF0000"/>
                </a:solidFill>
                <a:latin typeface="Arial"/>
                <a:cs typeface="Arial"/>
              </a:rPr>
              <a:t>less</a:t>
            </a:r>
            <a:r>
              <a:rPr sz="2200" spc="45" dirty="0">
                <a:solidFill>
                  <a:srgbClr val="FF0000"/>
                </a:solidFill>
                <a:latin typeface="Arial"/>
                <a:cs typeface="Arial"/>
              </a:rPr>
              <a:t> </a:t>
            </a:r>
            <a:r>
              <a:rPr sz="2200" spc="-60" dirty="0">
                <a:solidFill>
                  <a:srgbClr val="FF0000"/>
                </a:solidFill>
                <a:latin typeface="Arial"/>
                <a:cs typeface="Arial"/>
              </a:rPr>
              <a:t>frequent</a:t>
            </a:r>
            <a:r>
              <a:rPr sz="2200" spc="-30" dirty="0">
                <a:solidFill>
                  <a:srgbClr val="FF0000"/>
                </a:solidFill>
                <a:latin typeface="Arial"/>
                <a:cs typeface="Arial"/>
              </a:rPr>
              <a:t> </a:t>
            </a:r>
            <a:r>
              <a:rPr sz="2200" spc="-70" dirty="0">
                <a:solidFill>
                  <a:srgbClr val="FF0000"/>
                </a:solidFill>
                <a:latin typeface="Arial"/>
                <a:cs typeface="Arial"/>
              </a:rPr>
              <a:t>recharging</a:t>
            </a:r>
            <a:r>
              <a:rPr sz="2200" spc="-40" dirty="0">
                <a:solidFill>
                  <a:srgbClr val="FF0000"/>
                </a:solidFill>
                <a:latin typeface="Arial"/>
                <a:cs typeface="Arial"/>
              </a:rPr>
              <a:t> </a:t>
            </a:r>
            <a:r>
              <a:rPr sz="2200" dirty="0">
                <a:solidFill>
                  <a:srgbClr val="FF0000"/>
                </a:solidFill>
                <a:latin typeface="Arial"/>
                <a:cs typeface="Arial"/>
              </a:rPr>
              <a:t>and</a:t>
            </a:r>
            <a:r>
              <a:rPr sz="2200" spc="-35" dirty="0">
                <a:solidFill>
                  <a:srgbClr val="FF0000"/>
                </a:solidFill>
                <a:latin typeface="Arial"/>
                <a:cs typeface="Arial"/>
              </a:rPr>
              <a:t> </a:t>
            </a:r>
            <a:r>
              <a:rPr sz="2200" spc="-40" dirty="0">
                <a:solidFill>
                  <a:srgbClr val="FF0000"/>
                </a:solidFill>
                <a:latin typeface="Arial"/>
                <a:cs typeface="Arial"/>
              </a:rPr>
              <a:t>last</a:t>
            </a:r>
            <a:r>
              <a:rPr sz="2200" spc="-35" dirty="0">
                <a:solidFill>
                  <a:srgbClr val="FF0000"/>
                </a:solidFill>
                <a:latin typeface="Arial"/>
                <a:cs typeface="Arial"/>
              </a:rPr>
              <a:t> </a:t>
            </a:r>
            <a:r>
              <a:rPr sz="2200" spc="-105" dirty="0">
                <a:solidFill>
                  <a:srgbClr val="FF0000"/>
                </a:solidFill>
                <a:latin typeface="Arial"/>
                <a:cs typeface="Arial"/>
              </a:rPr>
              <a:t>longer</a:t>
            </a:r>
            <a:r>
              <a:rPr sz="2200" spc="-105" dirty="0">
                <a:latin typeface="Arial"/>
                <a:cs typeface="Arial"/>
              </a:rPr>
              <a:t>.</a:t>
            </a:r>
            <a:r>
              <a:rPr sz="2200" spc="-50" dirty="0">
                <a:latin typeface="Arial"/>
                <a:cs typeface="Arial"/>
              </a:rPr>
              <a:t> </a:t>
            </a:r>
            <a:endParaRPr lang="en-IN" sz="2200" spc="-50" dirty="0">
              <a:latin typeface="Arial"/>
              <a:cs typeface="Arial"/>
            </a:endParaRPr>
          </a:p>
          <a:p>
            <a:pPr marL="355600" indent="-342900" algn="just">
              <a:lnSpc>
                <a:spcPct val="100000"/>
              </a:lnSpc>
              <a:spcBef>
                <a:spcPts val="630"/>
              </a:spcBef>
              <a:buClr>
                <a:srgbClr val="ACC2C8"/>
              </a:buClr>
              <a:buFont typeface="Wingdings" panose="05000000000000000000" pitchFamily="2" charset="2"/>
              <a:buChar char="Ø"/>
              <a:tabLst>
                <a:tab pos="285115" algn="l"/>
              </a:tabLst>
            </a:pPr>
            <a:r>
              <a:rPr sz="2200" spc="-60" dirty="0">
                <a:latin typeface="Arial"/>
                <a:cs typeface="Arial"/>
              </a:rPr>
              <a:t>Nano </a:t>
            </a:r>
            <a:r>
              <a:rPr sz="2200" spc="-114" dirty="0">
                <a:latin typeface="Arial"/>
                <a:cs typeface="Arial"/>
              </a:rPr>
              <a:t>scale</a:t>
            </a:r>
            <a:r>
              <a:rPr sz="2200" spc="-40" dirty="0">
                <a:latin typeface="Arial"/>
                <a:cs typeface="Arial"/>
              </a:rPr>
              <a:t> </a:t>
            </a:r>
            <a:r>
              <a:rPr sz="2200" spc="-10" dirty="0">
                <a:latin typeface="Arial"/>
                <a:cs typeface="Arial"/>
              </a:rPr>
              <a:t>fabricated</a:t>
            </a:r>
            <a:r>
              <a:rPr sz="2200" spc="-50" dirty="0">
                <a:latin typeface="Arial"/>
                <a:cs typeface="Arial"/>
              </a:rPr>
              <a:t> </a:t>
            </a:r>
            <a:r>
              <a:rPr sz="2200" spc="-110" dirty="0">
                <a:latin typeface="Arial"/>
                <a:cs typeface="Arial"/>
              </a:rPr>
              <a:t>magnetic</a:t>
            </a:r>
            <a:r>
              <a:rPr sz="2200" spc="-40" dirty="0">
                <a:latin typeface="Arial"/>
                <a:cs typeface="Arial"/>
              </a:rPr>
              <a:t> material </a:t>
            </a:r>
            <a:r>
              <a:rPr sz="2200" dirty="0">
                <a:latin typeface="Arial"/>
                <a:cs typeface="Arial"/>
              </a:rPr>
              <a:t>find</a:t>
            </a:r>
            <a:r>
              <a:rPr sz="2200" spc="-35" dirty="0">
                <a:latin typeface="Arial"/>
                <a:cs typeface="Arial"/>
              </a:rPr>
              <a:t> </a:t>
            </a:r>
            <a:r>
              <a:rPr sz="2200" spc="-50" dirty="0">
                <a:latin typeface="Arial"/>
                <a:cs typeface="Arial"/>
              </a:rPr>
              <a:t>application</a:t>
            </a:r>
            <a:r>
              <a:rPr sz="2200" spc="-40" dirty="0">
                <a:latin typeface="Arial"/>
                <a:cs typeface="Arial"/>
              </a:rPr>
              <a:t> </a:t>
            </a:r>
            <a:r>
              <a:rPr sz="2200" dirty="0">
                <a:latin typeface="Arial"/>
                <a:cs typeface="Arial"/>
              </a:rPr>
              <a:t>in</a:t>
            </a:r>
            <a:r>
              <a:rPr sz="2200" spc="-50" dirty="0">
                <a:latin typeface="Arial"/>
                <a:cs typeface="Arial"/>
              </a:rPr>
              <a:t> </a:t>
            </a:r>
            <a:r>
              <a:rPr sz="2200" dirty="0">
                <a:solidFill>
                  <a:srgbClr val="FF0000"/>
                </a:solidFill>
                <a:latin typeface="Arial"/>
                <a:cs typeface="Arial"/>
              </a:rPr>
              <a:t>data</a:t>
            </a:r>
            <a:r>
              <a:rPr sz="2200" spc="-35" dirty="0">
                <a:solidFill>
                  <a:srgbClr val="FF0000"/>
                </a:solidFill>
                <a:latin typeface="Arial"/>
                <a:cs typeface="Arial"/>
              </a:rPr>
              <a:t> </a:t>
            </a:r>
            <a:r>
              <a:rPr sz="2200" spc="-80" dirty="0">
                <a:solidFill>
                  <a:srgbClr val="FF0000"/>
                </a:solidFill>
                <a:latin typeface="Arial"/>
                <a:cs typeface="Arial"/>
              </a:rPr>
              <a:t>storage</a:t>
            </a:r>
            <a:r>
              <a:rPr sz="2200" spc="-80" dirty="0">
                <a:latin typeface="Arial"/>
                <a:cs typeface="Arial"/>
              </a:rPr>
              <a:t>. </a:t>
            </a:r>
            <a:endParaRPr lang="en-IN" sz="2200" spc="-80" dirty="0">
              <a:latin typeface="Arial"/>
              <a:cs typeface="Arial"/>
            </a:endParaRPr>
          </a:p>
          <a:p>
            <a:pPr marL="355600" indent="-342900" algn="just">
              <a:lnSpc>
                <a:spcPct val="100000"/>
              </a:lnSpc>
              <a:spcBef>
                <a:spcPts val="630"/>
              </a:spcBef>
              <a:buClr>
                <a:srgbClr val="ACC2C8"/>
              </a:buClr>
              <a:buFont typeface="Wingdings" panose="05000000000000000000" pitchFamily="2" charset="2"/>
              <a:buChar char="Ø"/>
              <a:tabLst>
                <a:tab pos="285115" algn="l"/>
              </a:tabLst>
            </a:pPr>
            <a:r>
              <a:rPr sz="2000" spc="-135" dirty="0">
                <a:latin typeface="Arial"/>
                <a:cs typeface="Arial"/>
              </a:rPr>
              <a:t>Nanowires</a:t>
            </a:r>
            <a:r>
              <a:rPr sz="2000" spc="-20" dirty="0">
                <a:latin typeface="Arial"/>
                <a:cs typeface="Arial"/>
              </a:rPr>
              <a:t> </a:t>
            </a:r>
            <a:r>
              <a:rPr sz="2000" dirty="0">
                <a:latin typeface="Arial"/>
                <a:cs typeface="Arial"/>
              </a:rPr>
              <a:t>for</a:t>
            </a:r>
            <a:r>
              <a:rPr sz="2000" spc="-15" dirty="0">
                <a:latin typeface="Arial"/>
                <a:cs typeface="Arial"/>
              </a:rPr>
              <a:t> </a:t>
            </a:r>
            <a:r>
              <a:rPr sz="2000" spc="-160" dirty="0">
                <a:latin typeface="Arial"/>
                <a:cs typeface="Arial"/>
              </a:rPr>
              <a:t>junctionless</a:t>
            </a:r>
            <a:r>
              <a:rPr sz="2000" spc="-20" dirty="0">
                <a:latin typeface="Arial"/>
                <a:cs typeface="Arial"/>
              </a:rPr>
              <a:t> </a:t>
            </a:r>
            <a:r>
              <a:rPr sz="2000" spc="-45" dirty="0">
                <a:latin typeface="Arial"/>
                <a:cs typeface="Arial"/>
              </a:rPr>
              <a:t>transistors.</a:t>
            </a:r>
            <a:endParaRPr sz="2000" dirty="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383540" y="470153"/>
            <a:ext cx="8455660" cy="6061710"/>
          </a:xfrm>
          <a:prstGeom prst="rect">
            <a:avLst/>
          </a:prstGeom>
        </p:spPr>
        <p:txBody>
          <a:bodyPr vert="horz" wrap="square" lIns="0" tIns="12700" rIns="0" bIns="0" rtlCol="0">
            <a:spAutoFit/>
          </a:bodyPr>
          <a:lstStyle/>
          <a:p>
            <a:pPr marL="12700" algn="just">
              <a:lnSpc>
                <a:spcPct val="100000"/>
              </a:lnSpc>
              <a:spcBef>
                <a:spcPts val="100"/>
              </a:spcBef>
            </a:pPr>
            <a:r>
              <a:rPr sz="1800" b="1" dirty="0">
                <a:latin typeface="Arial"/>
                <a:cs typeface="Arial"/>
              </a:rPr>
              <a:t>Importance</a:t>
            </a:r>
            <a:r>
              <a:rPr sz="1800" b="1" spc="-35" dirty="0">
                <a:latin typeface="Arial"/>
                <a:cs typeface="Arial"/>
              </a:rPr>
              <a:t> </a:t>
            </a:r>
            <a:r>
              <a:rPr sz="1800" b="1" dirty="0">
                <a:latin typeface="Arial"/>
                <a:cs typeface="Arial"/>
              </a:rPr>
              <a:t>of</a:t>
            </a:r>
            <a:r>
              <a:rPr sz="1800" b="1" spc="-40" dirty="0">
                <a:latin typeface="Arial"/>
                <a:cs typeface="Arial"/>
              </a:rPr>
              <a:t> </a:t>
            </a:r>
            <a:r>
              <a:rPr sz="1800" b="1" spc="-10" dirty="0">
                <a:latin typeface="Arial"/>
                <a:cs typeface="Arial"/>
              </a:rPr>
              <a:t>Nanomaterials</a:t>
            </a:r>
            <a:r>
              <a:rPr lang="en-US" sz="1800" b="1" spc="-10" dirty="0">
                <a:latin typeface="Arial"/>
                <a:cs typeface="Arial"/>
              </a:rPr>
              <a:t> in various applications</a:t>
            </a:r>
            <a:r>
              <a:rPr sz="1800" b="1" spc="-10" dirty="0">
                <a:latin typeface="Arial"/>
                <a:cs typeface="Arial"/>
              </a:rPr>
              <a:t>-</a:t>
            </a:r>
            <a:endParaRPr sz="1800" dirty="0">
              <a:latin typeface="Arial"/>
              <a:cs typeface="Arial"/>
            </a:endParaRPr>
          </a:p>
          <a:p>
            <a:pPr marL="12700" marR="5080" algn="just">
              <a:lnSpc>
                <a:spcPct val="100000"/>
              </a:lnSpc>
            </a:pPr>
            <a:r>
              <a:rPr sz="1800" dirty="0">
                <a:latin typeface="Arial"/>
                <a:cs typeface="Arial"/>
              </a:rPr>
              <a:t>These</a:t>
            </a:r>
            <a:r>
              <a:rPr sz="1800" spc="390" dirty="0">
                <a:latin typeface="Arial"/>
                <a:cs typeface="Arial"/>
              </a:rPr>
              <a:t> </a:t>
            </a:r>
            <a:r>
              <a:rPr sz="1800" dirty="0">
                <a:latin typeface="Arial"/>
                <a:cs typeface="Arial"/>
              </a:rPr>
              <a:t>materials</a:t>
            </a:r>
            <a:r>
              <a:rPr sz="1800" spc="380" dirty="0">
                <a:latin typeface="Arial"/>
                <a:cs typeface="Arial"/>
              </a:rPr>
              <a:t> </a:t>
            </a:r>
            <a:r>
              <a:rPr sz="1800" dirty="0">
                <a:latin typeface="Arial"/>
                <a:cs typeface="Arial"/>
              </a:rPr>
              <a:t>have</a:t>
            </a:r>
            <a:r>
              <a:rPr sz="1800" spc="390" dirty="0">
                <a:latin typeface="Arial"/>
                <a:cs typeface="Arial"/>
              </a:rPr>
              <a:t> </a:t>
            </a:r>
            <a:r>
              <a:rPr sz="1800" dirty="0">
                <a:latin typeface="Arial"/>
                <a:cs typeface="Arial"/>
              </a:rPr>
              <a:t>created</a:t>
            </a:r>
            <a:r>
              <a:rPr sz="1800" spc="390" dirty="0">
                <a:latin typeface="Arial"/>
                <a:cs typeface="Arial"/>
              </a:rPr>
              <a:t> </a:t>
            </a:r>
            <a:r>
              <a:rPr sz="1800" dirty="0">
                <a:latin typeface="Arial"/>
                <a:cs typeface="Arial"/>
              </a:rPr>
              <a:t>a</a:t>
            </a:r>
            <a:r>
              <a:rPr sz="1800" spc="385" dirty="0">
                <a:latin typeface="Arial"/>
                <a:cs typeface="Arial"/>
              </a:rPr>
              <a:t> </a:t>
            </a:r>
            <a:r>
              <a:rPr sz="1800" dirty="0">
                <a:latin typeface="Arial"/>
                <a:cs typeface="Arial"/>
              </a:rPr>
              <a:t>high</a:t>
            </a:r>
            <a:r>
              <a:rPr sz="1800" spc="385" dirty="0">
                <a:latin typeface="Arial"/>
                <a:cs typeface="Arial"/>
              </a:rPr>
              <a:t> </a:t>
            </a:r>
            <a:r>
              <a:rPr sz="1800" dirty="0">
                <a:latin typeface="Arial"/>
                <a:cs typeface="Arial"/>
              </a:rPr>
              <a:t>interest</a:t>
            </a:r>
            <a:r>
              <a:rPr sz="1800" spc="395" dirty="0">
                <a:latin typeface="Arial"/>
                <a:cs typeface="Arial"/>
              </a:rPr>
              <a:t> </a:t>
            </a:r>
            <a:r>
              <a:rPr sz="1800" dirty="0">
                <a:latin typeface="Arial"/>
                <a:cs typeface="Arial"/>
              </a:rPr>
              <a:t>in</a:t>
            </a:r>
            <a:r>
              <a:rPr sz="1800" spc="390" dirty="0">
                <a:latin typeface="Arial"/>
                <a:cs typeface="Arial"/>
              </a:rPr>
              <a:t> </a:t>
            </a:r>
            <a:r>
              <a:rPr sz="1800" dirty="0">
                <a:latin typeface="Arial"/>
                <a:cs typeface="Arial"/>
              </a:rPr>
              <a:t>recent</a:t>
            </a:r>
            <a:r>
              <a:rPr sz="1800" spc="385" dirty="0">
                <a:latin typeface="Arial"/>
                <a:cs typeface="Arial"/>
              </a:rPr>
              <a:t> </a:t>
            </a:r>
            <a:r>
              <a:rPr sz="1800" dirty="0">
                <a:latin typeface="Arial"/>
                <a:cs typeface="Arial"/>
              </a:rPr>
              <a:t>years</a:t>
            </a:r>
            <a:r>
              <a:rPr sz="1800" spc="385" dirty="0">
                <a:latin typeface="Arial"/>
                <a:cs typeface="Arial"/>
              </a:rPr>
              <a:t> </a:t>
            </a:r>
            <a:r>
              <a:rPr sz="1800" dirty="0">
                <a:latin typeface="Arial"/>
                <a:cs typeface="Arial"/>
              </a:rPr>
              <a:t>by</a:t>
            </a:r>
            <a:r>
              <a:rPr sz="1800" spc="370" dirty="0">
                <a:latin typeface="Arial"/>
                <a:cs typeface="Arial"/>
              </a:rPr>
              <a:t> </a:t>
            </a:r>
            <a:r>
              <a:rPr sz="1800" dirty="0">
                <a:latin typeface="Arial"/>
                <a:cs typeface="Arial"/>
              </a:rPr>
              <a:t>virtue</a:t>
            </a:r>
            <a:r>
              <a:rPr sz="1800" spc="395" dirty="0">
                <a:latin typeface="Arial"/>
                <a:cs typeface="Arial"/>
              </a:rPr>
              <a:t> </a:t>
            </a:r>
            <a:r>
              <a:rPr sz="1800" dirty="0">
                <a:latin typeface="Arial"/>
                <a:cs typeface="Arial"/>
              </a:rPr>
              <a:t>of</a:t>
            </a:r>
            <a:r>
              <a:rPr sz="1800" spc="400" dirty="0">
                <a:latin typeface="Arial"/>
                <a:cs typeface="Arial"/>
              </a:rPr>
              <a:t> </a:t>
            </a:r>
            <a:r>
              <a:rPr sz="1800" spc="-10" dirty="0">
                <a:latin typeface="Arial"/>
                <a:cs typeface="Arial"/>
              </a:rPr>
              <a:t>their </a:t>
            </a:r>
            <a:r>
              <a:rPr sz="1800" dirty="0">
                <a:latin typeface="Arial"/>
                <a:cs typeface="Arial"/>
              </a:rPr>
              <a:t>unusual</a:t>
            </a:r>
            <a:r>
              <a:rPr sz="1800" spc="270" dirty="0">
                <a:latin typeface="Arial"/>
                <a:cs typeface="Arial"/>
              </a:rPr>
              <a:t> </a:t>
            </a:r>
            <a:r>
              <a:rPr sz="1800" dirty="0">
                <a:latin typeface="Arial"/>
                <a:cs typeface="Arial"/>
              </a:rPr>
              <a:t>mechanical,</a:t>
            </a:r>
            <a:r>
              <a:rPr sz="1800" spc="280" dirty="0">
                <a:latin typeface="Arial"/>
                <a:cs typeface="Arial"/>
              </a:rPr>
              <a:t> </a:t>
            </a:r>
            <a:r>
              <a:rPr sz="1800" dirty="0">
                <a:latin typeface="Arial"/>
                <a:cs typeface="Arial"/>
              </a:rPr>
              <a:t>electrical,</a:t>
            </a:r>
            <a:r>
              <a:rPr sz="1800" spc="285" dirty="0">
                <a:latin typeface="Arial"/>
                <a:cs typeface="Arial"/>
              </a:rPr>
              <a:t> </a:t>
            </a:r>
            <a:r>
              <a:rPr sz="1800" dirty="0">
                <a:latin typeface="Arial"/>
                <a:cs typeface="Arial"/>
              </a:rPr>
              <a:t>optical</a:t>
            </a:r>
            <a:r>
              <a:rPr sz="1800" spc="280" dirty="0">
                <a:latin typeface="Arial"/>
                <a:cs typeface="Arial"/>
              </a:rPr>
              <a:t> </a:t>
            </a:r>
            <a:r>
              <a:rPr sz="1800" dirty="0">
                <a:latin typeface="Arial"/>
                <a:cs typeface="Arial"/>
              </a:rPr>
              <a:t>and</a:t>
            </a:r>
            <a:r>
              <a:rPr sz="1800" spc="290" dirty="0">
                <a:latin typeface="Arial"/>
                <a:cs typeface="Arial"/>
              </a:rPr>
              <a:t> </a:t>
            </a:r>
            <a:r>
              <a:rPr sz="1800" dirty="0">
                <a:latin typeface="Arial"/>
                <a:cs typeface="Arial"/>
              </a:rPr>
              <a:t>magnetic</a:t>
            </a:r>
            <a:r>
              <a:rPr sz="1800" spc="290" dirty="0">
                <a:latin typeface="Arial"/>
                <a:cs typeface="Arial"/>
              </a:rPr>
              <a:t> </a:t>
            </a:r>
            <a:r>
              <a:rPr sz="1800" dirty="0">
                <a:latin typeface="Arial"/>
                <a:cs typeface="Arial"/>
              </a:rPr>
              <a:t>properties.</a:t>
            </a:r>
            <a:r>
              <a:rPr sz="1800" spc="290" dirty="0">
                <a:latin typeface="Arial"/>
                <a:cs typeface="Arial"/>
              </a:rPr>
              <a:t> </a:t>
            </a:r>
            <a:r>
              <a:rPr sz="1800" dirty="0">
                <a:latin typeface="Arial"/>
                <a:cs typeface="Arial"/>
              </a:rPr>
              <a:t>Some</a:t>
            </a:r>
            <a:r>
              <a:rPr sz="1800" spc="290" dirty="0">
                <a:latin typeface="Arial"/>
                <a:cs typeface="Arial"/>
              </a:rPr>
              <a:t> </a:t>
            </a:r>
            <a:r>
              <a:rPr sz="1800" spc="-10" dirty="0">
                <a:latin typeface="Arial"/>
                <a:cs typeface="Arial"/>
              </a:rPr>
              <a:t>examples </a:t>
            </a:r>
            <a:r>
              <a:rPr sz="1800" dirty="0">
                <a:latin typeface="Arial"/>
                <a:cs typeface="Arial"/>
              </a:rPr>
              <a:t>are</a:t>
            </a:r>
            <a:r>
              <a:rPr sz="1800" spc="-30" dirty="0">
                <a:latin typeface="Arial"/>
                <a:cs typeface="Arial"/>
              </a:rPr>
              <a:t> </a:t>
            </a:r>
            <a:r>
              <a:rPr sz="1800" dirty="0">
                <a:latin typeface="Arial"/>
                <a:cs typeface="Arial"/>
              </a:rPr>
              <a:t>given</a:t>
            </a:r>
            <a:r>
              <a:rPr sz="1800" spc="-10" dirty="0">
                <a:latin typeface="Arial"/>
                <a:cs typeface="Arial"/>
              </a:rPr>
              <a:t> below:</a:t>
            </a:r>
            <a:endParaRPr sz="1800" dirty="0">
              <a:latin typeface="Arial"/>
              <a:cs typeface="Arial"/>
            </a:endParaRPr>
          </a:p>
          <a:p>
            <a:pPr marL="286385" indent="-273685" algn="just">
              <a:lnSpc>
                <a:spcPct val="100000"/>
              </a:lnSpc>
              <a:buAutoNum type="romanLcParenBoth"/>
              <a:tabLst>
                <a:tab pos="286385" algn="l"/>
              </a:tabLst>
            </a:pPr>
            <a:r>
              <a:rPr sz="1800" spc="-10" dirty="0">
                <a:latin typeface="Arial"/>
                <a:cs typeface="Arial"/>
              </a:rPr>
              <a:t>Nano-</a:t>
            </a:r>
            <a:r>
              <a:rPr sz="1800" dirty="0">
                <a:latin typeface="Arial"/>
                <a:cs typeface="Arial"/>
              </a:rPr>
              <a:t>phase</a:t>
            </a:r>
            <a:r>
              <a:rPr sz="1800" spc="25" dirty="0">
                <a:latin typeface="Arial"/>
                <a:cs typeface="Arial"/>
              </a:rPr>
              <a:t> </a:t>
            </a:r>
            <a:r>
              <a:rPr sz="1800" dirty="0">
                <a:latin typeface="Arial"/>
                <a:cs typeface="Arial"/>
              </a:rPr>
              <a:t>ceramics</a:t>
            </a:r>
            <a:r>
              <a:rPr sz="1800" spc="40" dirty="0">
                <a:latin typeface="Arial"/>
                <a:cs typeface="Arial"/>
              </a:rPr>
              <a:t> </a:t>
            </a:r>
            <a:r>
              <a:rPr sz="1800" dirty="0">
                <a:latin typeface="Arial"/>
                <a:cs typeface="Arial"/>
              </a:rPr>
              <a:t>are</a:t>
            </a:r>
            <a:r>
              <a:rPr sz="1800" spc="40" dirty="0">
                <a:latin typeface="Arial"/>
                <a:cs typeface="Arial"/>
              </a:rPr>
              <a:t> </a:t>
            </a:r>
            <a:r>
              <a:rPr sz="1800" dirty="0">
                <a:latin typeface="Arial"/>
                <a:cs typeface="Arial"/>
              </a:rPr>
              <a:t>of</a:t>
            </a:r>
            <a:r>
              <a:rPr sz="1800" spc="40" dirty="0">
                <a:latin typeface="Arial"/>
                <a:cs typeface="Arial"/>
              </a:rPr>
              <a:t> </a:t>
            </a:r>
            <a:r>
              <a:rPr sz="1800" dirty="0">
                <a:latin typeface="Arial"/>
                <a:cs typeface="Arial"/>
              </a:rPr>
              <a:t>particular</a:t>
            </a:r>
            <a:r>
              <a:rPr sz="1800" spc="40" dirty="0">
                <a:latin typeface="Arial"/>
                <a:cs typeface="Arial"/>
              </a:rPr>
              <a:t> </a:t>
            </a:r>
            <a:r>
              <a:rPr sz="1800" dirty="0">
                <a:latin typeface="Arial"/>
                <a:cs typeface="Arial"/>
              </a:rPr>
              <a:t>interest</a:t>
            </a:r>
            <a:r>
              <a:rPr sz="1800" spc="35" dirty="0">
                <a:latin typeface="Arial"/>
                <a:cs typeface="Arial"/>
              </a:rPr>
              <a:t> </a:t>
            </a:r>
            <a:r>
              <a:rPr sz="1800" dirty="0">
                <a:latin typeface="Arial"/>
                <a:cs typeface="Arial"/>
              </a:rPr>
              <a:t>because</a:t>
            </a:r>
            <a:r>
              <a:rPr sz="1800" spc="40" dirty="0">
                <a:latin typeface="Arial"/>
                <a:cs typeface="Arial"/>
              </a:rPr>
              <a:t> </a:t>
            </a:r>
            <a:r>
              <a:rPr sz="1800" dirty="0">
                <a:latin typeface="Arial"/>
                <a:cs typeface="Arial"/>
              </a:rPr>
              <a:t>they</a:t>
            </a:r>
            <a:r>
              <a:rPr sz="1800" spc="25" dirty="0">
                <a:latin typeface="Arial"/>
                <a:cs typeface="Arial"/>
              </a:rPr>
              <a:t> </a:t>
            </a:r>
            <a:r>
              <a:rPr sz="1800" dirty="0">
                <a:latin typeface="Arial"/>
                <a:cs typeface="Arial"/>
              </a:rPr>
              <a:t>are</a:t>
            </a:r>
            <a:r>
              <a:rPr sz="1800" spc="30" dirty="0">
                <a:latin typeface="Arial"/>
                <a:cs typeface="Arial"/>
              </a:rPr>
              <a:t> </a:t>
            </a:r>
            <a:r>
              <a:rPr sz="1800" dirty="0">
                <a:latin typeface="Arial"/>
                <a:cs typeface="Arial"/>
              </a:rPr>
              <a:t>more</a:t>
            </a:r>
            <a:r>
              <a:rPr sz="1800" spc="40" dirty="0">
                <a:latin typeface="Arial"/>
                <a:cs typeface="Arial"/>
              </a:rPr>
              <a:t> </a:t>
            </a:r>
            <a:r>
              <a:rPr sz="1800" dirty="0">
                <a:latin typeface="Arial"/>
                <a:cs typeface="Arial"/>
              </a:rPr>
              <a:t>ductile</a:t>
            </a:r>
            <a:r>
              <a:rPr sz="1800" spc="45" dirty="0">
                <a:latin typeface="Arial"/>
                <a:cs typeface="Arial"/>
              </a:rPr>
              <a:t> </a:t>
            </a:r>
            <a:r>
              <a:rPr sz="1800" spc="-25" dirty="0">
                <a:latin typeface="Arial"/>
                <a:cs typeface="Arial"/>
              </a:rPr>
              <a:t>at</a:t>
            </a:r>
            <a:endParaRPr sz="1800" dirty="0">
              <a:latin typeface="Arial"/>
              <a:cs typeface="Arial"/>
            </a:endParaRPr>
          </a:p>
          <a:p>
            <a:pPr marL="12700" algn="just">
              <a:lnSpc>
                <a:spcPct val="100000"/>
              </a:lnSpc>
            </a:pPr>
            <a:r>
              <a:rPr sz="1800" dirty="0">
                <a:latin typeface="Arial"/>
                <a:cs typeface="Arial"/>
              </a:rPr>
              <a:t>elevated</a:t>
            </a:r>
            <a:r>
              <a:rPr sz="1800" spc="-20" dirty="0">
                <a:latin typeface="Arial"/>
                <a:cs typeface="Arial"/>
              </a:rPr>
              <a:t> </a:t>
            </a:r>
            <a:r>
              <a:rPr sz="1800" dirty="0">
                <a:latin typeface="Arial"/>
                <a:cs typeface="Arial"/>
              </a:rPr>
              <a:t>temperatures</a:t>
            </a:r>
            <a:r>
              <a:rPr sz="1800" spc="-5" dirty="0">
                <a:latin typeface="Arial"/>
                <a:cs typeface="Arial"/>
              </a:rPr>
              <a:t> </a:t>
            </a:r>
            <a:r>
              <a:rPr sz="1800" dirty="0">
                <a:latin typeface="Arial"/>
                <a:cs typeface="Arial"/>
              </a:rPr>
              <a:t>as</a:t>
            </a:r>
            <a:r>
              <a:rPr sz="1800" spc="-25" dirty="0">
                <a:latin typeface="Arial"/>
                <a:cs typeface="Arial"/>
              </a:rPr>
              <a:t> </a:t>
            </a:r>
            <a:r>
              <a:rPr sz="1800" dirty="0">
                <a:latin typeface="Arial"/>
                <a:cs typeface="Arial"/>
              </a:rPr>
              <a:t>compared</a:t>
            </a:r>
            <a:r>
              <a:rPr sz="1800" spc="-10" dirty="0">
                <a:latin typeface="Arial"/>
                <a:cs typeface="Arial"/>
              </a:rPr>
              <a:t> </a:t>
            </a:r>
            <a:r>
              <a:rPr sz="1800" dirty="0">
                <a:latin typeface="Arial"/>
                <a:cs typeface="Arial"/>
              </a:rPr>
              <a:t>to</a:t>
            </a:r>
            <a:r>
              <a:rPr sz="1800" spc="-40" dirty="0">
                <a:latin typeface="Arial"/>
                <a:cs typeface="Arial"/>
              </a:rPr>
              <a:t> </a:t>
            </a:r>
            <a:r>
              <a:rPr sz="1800" dirty="0">
                <a:latin typeface="Arial"/>
                <a:cs typeface="Arial"/>
              </a:rPr>
              <a:t>the</a:t>
            </a:r>
            <a:r>
              <a:rPr sz="1800" spc="-25" dirty="0">
                <a:latin typeface="Arial"/>
                <a:cs typeface="Arial"/>
              </a:rPr>
              <a:t> </a:t>
            </a:r>
            <a:r>
              <a:rPr sz="1800" spc="-10" dirty="0">
                <a:latin typeface="Arial"/>
                <a:cs typeface="Arial"/>
              </a:rPr>
              <a:t>coarse-</a:t>
            </a:r>
            <a:r>
              <a:rPr sz="1800" dirty="0">
                <a:latin typeface="Arial"/>
                <a:cs typeface="Arial"/>
              </a:rPr>
              <a:t>grained </a:t>
            </a:r>
            <a:r>
              <a:rPr sz="1800" spc="-10" dirty="0">
                <a:latin typeface="Arial"/>
                <a:cs typeface="Arial"/>
              </a:rPr>
              <a:t>ceramics.</a:t>
            </a:r>
            <a:endParaRPr sz="1800" dirty="0">
              <a:latin typeface="Arial"/>
              <a:cs typeface="Arial"/>
            </a:endParaRPr>
          </a:p>
          <a:p>
            <a:pPr marL="12700" marR="5715" indent="340360" algn="just">
              <a:lnSpc>
                <a:spcPct val="100000"/>
              </a:lnSpc>
              <a:buAutoNum type="romanLcParenBoth" startAt="2"/>
              <a:tabLst>
                <a:tab pos="353060" algn="l"/>
              </a:tabLst>
            </a:pPr>
            <a:r>
              <a:rPr sz="1800" spc="-10" dirty="0">
                <a:latin typeface="Arial"/>
                <a:cs typeface="Arial"/>
              </a:rPr>
              <a:t>Nano-</a:t>
            </a:r>
            <a:r>
              <a:rPr sz="1800" dirty="0">
                <a:latin typeface="Arial"/>
                <a:cs typeface="Arial"/>
              </a:rPr>
              <a:t>structured</a:t>
            </a:r>
            <a:r>
              <a:rPr sz="1800" spc="170" dirty="0">
                <a:latin typeface="Arial"/>
                <a:cs typeface="Arial"/>
              </a:rPr>
              <a:t> </a:t>
            </a:r>
            <a:r>
              <a:rPr sz="1800" dirty="0">
                <a:latin typeface="Arial"/>
                <a:cs typeface="Arial"/>
              </a:rPr>
              <a:t>semiconductors</a:t>
            </a:r>
            <a:r>
              <a:rPr sz="1800" spc="195" dirty="0">
                <a:latin typeface="Arial"/>
                <a:cs typeface="Arial"/>
              </a:rPr>
              <a:t> </a:t>
            </a:r>
            <a:r>
              <a:rPr sz="1800" dirty="0">
                <a:latin typeface="Arial"/>
                <a:cs typeface="Arial"/>
              </a:rPr>
              <a:t>are</a:t>
            </a:r>
            <a:r>
              <a:rPr sz="1800" spc="185" dirty="0">
                <a:latin typeface="Arial"/>
                <a:cs typeface="Arial"/>
              </a:rPr>
              <a:t> </a:t>
            </a:r>
            <a:r>
              <a:rPr sz="1800" dirty="0">
                <a:latin typeface="Arial"/>
                <a:cs typeface="Arial"/>
              </a:rPr>
              <a:t>known</a:t>
            </a:r>
            <a:r>
              <a:rPr sz="1800" spc="185" dirty="0">
                <a:latin typeface="Arial"/>
                <a:cs typeface="Arial"/>
              </a:rPr>
              <a:t> </a:t>
            </a:r>
            <a:r>
              <a:rPr sz="1800" dirty="0">
                <a:latin typeface="Arial"/>
                <a:cs typeface="Arial"/>
              </a:rPr>
              <a:t>to</a:t>
            </a:r>
            <a:r>
              <a:rPr sz="1800" spc="185" dirty="0">
                <a:latin typeface="Arial"/>
                <a:cs typeface="Arial"/>
              </a:rPr>
              <a:t> </a:t>
            </a:r>
            <a:r>
              <a:rPr sz="1800" dirty="0">
                <a:latin typeface="Arial"/>
                <a:cs typeface="Arial"/>
              </a:rPr>
              <a:t>show</a:t>
            </a:r>
            <a:r>
              <a:rPr sz="1800" spc="165" dirty="0">
                <a:latin typeface="Arial"/>
                <a:cs typeface="Arial"/>
              </a:rPr>
              <a:t> </a:t>
            </a:r>
            <a:r>
              <a:rPr sz="1800" dirty="0">
                <a:latin typeface="Arial"/>
                <a:cs typeface="Arial"/>
              </a:rPr>
              <a:t>various</a:t>
            </a:r>
            <a:r>
              <a:rPr sz="1800" spc="185" dirty="0">
                <a:latin typeface="Arial"/>
                <a:cs typeface="Arial"/>
              </a:rPr>
              <a:t> </a:t>
            </a:r>
            <a:r>
              <a:rPr sz="1800" spc="-10" dirty="0">
                <a:latin typeface="Arial"/>
                <a:cs typeface="Arial"/>
              </a:rPr>
              <a:t>non-</a:t>
            </a:r>
            <a:r>
              <a:rPr sz="1800" dirty="0">
                <a:latin typeface="Arial"/>
                <a:cs typeface="Arial"/>
              </a:rPr>
              <a:t>linear</a:t>
            </a:r>
            <a:r>
              <a:rPr sz="1800" spc="195" dirty="0">
                <a:latin typeface="Arial"/>
                <a:cs typeface="Arial"/>
              </a:rPr>
              <a:t> </a:t>
            </a:r>
            <a:r>
              <a:rPr sz="1800" spc="-10" dirty="0">
                <a:latin typeface="Arial"/>
                <a:cs typeface="Arial"/>
              </a:rPr>
              <a:t>optical </a:t>
            </a:r>
            <a:r>
              <a:rPr sz="1800" dirty="0">
                <a:latin typeface="Arial"/>
                <a:cs typeface="Arial"/>
              </a:rPr>
              <a:t>properties.</a:t>
            </a:r>
            <a:r>
              <a:rPr sz="1800" spc="30" dirty="0">
                <a:latin typeface="Arial"/>
                <a:cs typeface="Arial"/>
              </a:rPr>
              <a:t>  </a:t>
            </a:r>
            <a:r>
              <a:rPr sz="1800" dirty="0">
                <a:latin typeface="Arial"/>
                <a:cs typeface="Arial"/>
              </a:rPr>
              <a:t>Semiconductor</a:t>
            </a:r>
            <a:r>
              <a:rPr sz="1800" spc="30" dirty="0">
                <a:latin typeface="Arial"/>
                <a:cs typeface="Arial"/>
              </a:rPr>
              <a:t>  </a:t>
            </a:r>
            <a:r>
              <a:rPr sz="1800" spc="-10" dirty="0">
                <a:latin typeface="Arial"/>
                <a:cs typeface="Arial"/>
              </a:rPr>
              <a:t>Q-</a:t>
            </a:r>
            <a:r>
              <a:rPr sz="1800" dirty="0">
                <a:latin typeface="Arial"/>
                <a:cs typeface="Arial"/>
              </a:rPr>
              <a:t>particles</a:t>
            </a:r>
            <a:r>
              <a:rPr sz="1800" spc="30" dirty="0">
                <a:latin typeface="Arial"/>
                <a:cs typeface="Arial"/>
              </a:rPr>
              <a:t>  </a:t>
            </a:r>
            <a:r>
              <a:rPr sz="1800" dirty="0">
                <a:latin typeface="Arial"/>
                <a:cs typeface="Arial"/>
              </a:rPr>
              <a:t>also</a:t>
            </a:r>
            <a:r>
              <a:rPr sz="1800" spc="25" dirty="0">
                <a:latin typeface="Arial"/>
                <a:cs typeface="Arial"/>
              </a:rPr>
              <a:t>  </a:t>
            </a:r>
            <a:r>
              <a:rPr sz="1800" dirty="0">
                <a:latin typeface="Arial"/>
                <a:cs typeface="Arial"/>
              </a:rPr>
              <a:t>show</a:t>
            </a:r>
            <a:r>
              <a:rPr sz="1800" spc="10" dirty="0">
                <a:latin typeface="Arial"/>
                <a:cs typeface="Arial"/>
              </a:rPr>
              <a:t>  </a:t>
            </a:r>
            <a:r>
              <a:rPr sz="1800" dirty="0">
                <a:latin typeface="Arial"/>
                <a:cs typeface="Arial"/>
              </a:rPr>
              <a:t>quantum</a:t>
            </a:r>
            <a:r>
              <a:rPr sz="1800" spc="30" dirty="0">
                <a:latin typeface="Arial"/>
                <a:cs typeface="Arial"/>
              </a:rPr>
              <a:t>  </a:t>
            </a:r>
            <a:r>
              <a:rPr sz="1800" dirty="0">
                <a:latin typeface="Arial"/>
                <a:cs typeface="Arial"/>
              </a:rPr>
              <a:t>confinement</a:t>
            </a:r>
            <a:r>
              <a:rPr sz="1800" spc="30" dirty="0">
                <a:latin typeface="Arial"/>
                <a:cs typeface="Arial"/>
              </a:rPr>
              <a:t>  </a:t>
            </a:r>
            <a:r>
              <a:rPr sz="1800" spc="-10" dirty="0">
                <a:latin typeface="Arial"/>
                <a:cs typeface="Arial"/>
              </a:rPr>
              <a:t>effects </a:t>
            </a:r>
            <a:r>
              <a:rPr sz="1800" dirty="0">
                <a:latin typeface="Arial"/>
                <a:cs typeface="Arial"/>
              </a:rPr>
              <a:t>which</a:t>
            </a:r>
            <a:r>
              <a:rPr sz="1800" spc="55" dirty="0">
                <a:latin typeface="Arial"/>
                <a:cs typeface="Arial"/>
              </a:rPr>
              <a:t> </a:t>
            </a:r>
            <a:r>
              <a:rPr sz="1800" dirty="0">
                <a:latin typeface="Arial"/>
                <a:cs typeface="Arial"/>
              </a:rPr>
              <a:t>may</a:t>
            </a:r>
            <a:r>
              <a:rPr sz="1800" spc="40" dirty="0">
                <a:latin typeface="Arial"/>
                <a:cs typeface="Arial"/>
              </a:rPr>
              <a:t> </a:t>
            </a:r>
            <a:r>
              <a:rPr sz="1800" dirty="0">
                <a:latin typeface="Arial"/>
                <a:cs typeface="Arial"/>
              </a:rPr>
              <a:t>lead</a:t>
            </a:r>
            <a:r>
              <a:rPr sz="1800" spc="65" dirty="0">
                <a:latin typeface="Arial"/>
                <a:cs typeface="Arial"/>
              </a:rPr>
              <a:t> </a:t>
            </a:r>
            <a:r>
              <a:rPr sz="1800" dirty="0">
                <a:latin typeface="Arial"/>
                <a:cs typeface="Arial"/>
              </a:rPr>
              <a:t>to</a:t>
            </a:r>
            <a:r>
              <a:rPr sz="1800" spc="55" dirty="0">
                <a:latin typeface="Arial"/>
                <a:cs typeface="Arial"/>
              </a:rPr>
              <a:t> </a:t>
            </a:r>
            <a:r>
              <a:rPr sz="1800" dirty="0">
                <a:latin typeface="Arial"/>
                <a:cs typeface="Arial"/>
              </a:rPr>
              <a:t>special</a:t>
            </a:r>
            <a:r>
              <a:rPr sz="1800" spc="60" dirty="0">
                <a:latin typeface="Arial"/>
                <a:cs typeface="Arial"/>
              </a:rPr>
              <a:t> </a:t>
            </a:r>
            <a:r>
              <a:rPr sz="1800" dirty="0">
                <a:latin typeface="Arial"/>
                <a:cs typeface="Arial"/>
              </a:rPr>
              <a:t>properties,</a:t>
            </a:r>
            <a:r>
              <a:rPr sz="1800" spc="60" dirty="0">
                <a:latin typeface="Arial"/>
                <a:cs typeface="Arial"/>
              </a:rPr>
              <a:t> </a:t>
            </a:r>
            <a:r>
              <a:rPr sz="1800" dirty="0">
                <a:latin typeface="Arial"/>
                <a:cs typeface="Arial"/>
              </a:rPr>
              <a:t>like</a:t>
            </a:r>
            <a:r>
              <a:rPr sz="1800" spc="65" dirty="0">
                <a:latin typeface="Arial"/>
                <a:cs typeface="Arial"/>
              </a:rPr>
              <a:t> </a:t>
            </a:r>
            <a:r>
              <a:rPr sz="1800" dirty="0">
                <a:latin typeface="Arial"/>
                <a:cs typeface="Arial"/>
              </a:rPr>
              <a:t>the</a:t>
            </a:r>
            <a:r>
              <a:rPr sz="1800" spc="55" dirty="0">
                <a:latin typeface="Arial"/>
                <a:cs typeface="Arial"/>
              </a:rPr>
              <a:t> </a:t>
            </a:r>
            <a:r>
              <a:rPr sz="1800" dirty="0">
                <a:latin typeface="Arial"/>
                <a:cs typeface="Arial"/>
              </a:rPr>
              <a:t>luminescence</a:t>
            </a:r>
            <a:r>
              <a:rPr sz="1800" spc="60" dirty="0">
                <a:latin typeface="Arial"/>
                <a:cs typeface="Arial"/>
              </a:rPr>
              <a:t> </a:t>
            </a:r>
            <a:r>
              <a:rPr sz="1800" dirty="0">
                <a:latin typeface="Arial"/>
                <a:cs typeface="Arial"/>
              </a:rPr>
              <a:t>in</a:t>
            </a:r>
            <a:r>
              <a:rPr sz="1800" spc="60" dirty="0">
                <a:latin typeface="Arial"/>
                <a:cs typeface="Arial"/>
              </a:rPr>
              <a:t> </a:t>
            </a:r>
            <a:r>
              <a:rPr sz="1800" dirty="0">
                <a:latin typeface="Arial"/>
                <a:cs typeface="Arial"/>
              </a:rPr>
              <a:t>silicon</a:t>
            </a:r>
            <a:r>
              <a:rPr sz="1800" spc="55" dirty="0">
                <a:latin typeface="Arial"/>
                <a:cs typeface="Arial"/>
              </a:rPr>
              <a:t> </a:t>
            </a:r>
            <a:r>
              <a:rPr sz="1800" dirty="0">
                <a:latin typeface="Arial"/>
                <a:cs typeface="Arial"/>
              </a:rPr>
              <a:t>powders</a:t>
            </a:r>
            <a:r>
              <a:rPr sz="1800" spc="60" dirty="0">
                <a:latin typeface="Arial"/>
                <a:cs typeface="Arial"/>
              </a:rPr>
              <a:t> </a:t>
            </a:r>
            <a:r>
              <a:rPr sz="1800" spc="-25" dirty="0">
                <a:latin typeface="Arial"/>
                <a:cs typeface="Arial"/>
              </a:rPr>
              <a:t>and </a:t>
            </a:r>
            <a:r>
              <a:rPr sz="1800" dirty="0">
                <a:latin typeface="Arial"/>
                <a:cs typeface="Arial"/>
              </a:rPr>
              <a:t>silicon</a:t>
            </a:r>
            <a:r>
              <a:rPr sz="1800" spc="254" dirty="0">
                <a:latin typeface="Arial"/>
                <a:cs typeface="Arial"/>
              </a:rPr>
              <a:t>   </a:t>
            </a:r>
            <a:r>
              <a:rPr sz="1800" dirty="0">
                <a:latin typeface="Arial"/>
                <a:cs typeface="Arial"/>
              </a:rPr>
              <a:t>germanium</a:t>
            </a:r>
            <a:r>
              <a:rPr sz="1800" spc="260" dirty="0">
                <a:latin typeface="Arial"/>
                <a:cs typeface="Arial"/>
              </a:rPr>
              <a:t>   </a:t>
            </a:r>
            <a:r>
              <a:rPr sz="1800" dirty="0">
                <a:latin typeface="Arial"/>
                <a:cs typeface="Arial"/>
              </a:rPr>
              <a:t>quantum</a:t>
            </a:r>
            <a:r>
              <a:rPr sz="1800" spc="254" dirty="0">
                <a:latin typeface="Arial"/>
                <a:cs typeface="Arial"/>
              </a:rPr>
              <a:t>   </a:t>
            </a:r>
            <a:r>
              <a:rPr sz="1800" dirty="0">
                <a:latin typeface="Arial"/>
                <a:cs typeface="Arial"/>
              </a:rPr>
              <a:t>dots</a:t>
            </a:r>
            <a:r>
              <a:rPr sz="1800" spc="260" dirty="0">
                <a:latin typeface="Arial"/>
                <a:cs typeface="Arial"/>
              </a:rPr>
              <a:t>   </a:t>
            </a:r>
            <a:r>
              <a:rPr sz="1800" dirty="0">
                <a:latin typeface="Arial"/>
                <a:cs typeface="Arial"/>
              </a:rPr>
              <a:t>as</a:t>
            </a:r>
            <a:r>
              <a:rPr sz="1800" spc="260" dirty="0">
                <a:latin typeface="Arial"/>
                <a:cs typeface="Arial"/>
              </a:rPr>
              <a:t>   </a:t>
            </a:r>
            <a:r>
              <a:rPr sz="1800" dirty="0">
                <a:latin typeface="Arial"/>
                <a:cs typeface="Arial"/>
              </a:rPr>
              <a:t>infrared</a:t>
            </a:r>
            <a:r>
              <a:rPr sz="1800" spc="254" dirty="0">
                <a:latin typeface="Arial"/>
                <a:cs typeface="Arial"/>
              </a:rPr>
              <a:t>   </a:t>
            </a:r>
            <a:r>
              <a:rPr sz="1800" dirty="0">
                <a:latin typeface="Arial"/>
                <a:cs typeface="Arial"/>
              </a:rPr>
              <a:t>optoelectronic</a:t>
            </a:r>
            <a:r>
              <a:rPr sz="1800" spc="260" dirty="0">
                <a:latin typeface="Arial"/>
                <a:cs typeface="Arial"/>
              </a:rPr>
              <a:t>   </a:t>
            </a:r>
            <a:r>
              <a:rPr sz="1800" spc="-10" dirty="0">
                <a:latin typeface="Arial"/>
                <a:cs typeface="Arial"/>
              </a:rPr>
              <a:t>devices. </a:t>
            </a:r>
            <a:r>
              <a:rPr sz="1800" dirty="0">
                <a:latin typeface="Arial"/>
                <a:cs typeface="Arial"/>
              </a:rPr>
              <a:t>Nanostructured</a:t>
            </a:r>
            <a:r>
              <a:rPr sz="1800" spc="-20" dirty="0">
                <a:latin typeface="Arial"/>
                <a:cs typeface="Arial"/>
              </a:rPr>
              <a:t> </a:t>
            </a:r>
            <a:r>
              <a:rPr sz="1800" dirty="0">
                <a:latin typeface="Arial"/>
                <a:cs typeface="Arial"/>
              </a:rPr>
              <a:t>semiconductors</a:t>
            </a:r>
            <a:r>
              <a:rPr sz="1800" spc="-20" dirty="0">
                <a:latin typeface="Arial"/>
                <a:cs typeface="Arial"/>
              </a:rPr>
              <a:t> </a:t>
            </a:r>
            <a:r>
              <a:rPr sz="1800" dirty="0">
                <a:latin typeface="Arial"/>
                <a:cs typeface="Arial"/>
              </a:rPr>
              <a:t>are</a:t>
            </a:r>
            <a:r>
              <a:rPr sz="1800" spc="-30" dirty="0">
                <a:latin typeface="Arial"/>
                <a:cs typeface="Arial"/>
              </a:rPr>
              <a:t> </a:t>
            </a:r>
            <a:r>
              <a:rPr sz="1800" dirty="0">
                <a:latin typeface="Arial"/>
                <a:cs typeface="Arial"/>
              </a:rPr>
              <a:t>used</a:t>
            </a:r>
            <a:r>
              <a:rPr sz="1800" spc="-30" dirty="0">
                <a:latin typeface="Arial"/>
                <a:cs typeface="Arial"/>
              </a:rPr>
              <a:t> </a:t>
            </a:r>
            <a:r>
              <a:rPr sz="1800" dirty="0">
                <a:latin typeface="Arial"/>
                <a:cs typeface="Arial"/>
              </a:rPr>
              <a:t>as</a:t>
            </a:r>
            <a:r>
              <a:rPr sz="1800" spc="-35" dirty="0">
                <a:latin typeface="Arial"/>
                <a:cs typeface="Arial"/>
              </a:rPr>
              <a:t> </a:t>
            </a:r>
            <a:r>
              <a:rPr sz="1800" dirty="0">
                <a:latin typeface="Arial"/>
                <a:cs typeface="Arial"/>
              </a:rPr>
              <a:t>window</a:t>
            </a:r>
            <a:r>
              <a:rPr sz="1800" spc="15" dirty="0">
                <a:latin typeface="Arial"/>
                <a:cs typeface="Arial"/>
              </a:rPr>
              <a:t> </a:t>
            </a:r>
            <a:r>
              <a:rPr sz="1800" dirty="0">
                <a:latin typeface="Arial"/>
                <a:cs typeface="Arial"/>
              </a:rPr>
              <a:t>layers in</a:t>
            </a:r>
            <a:r>
              <a:rPr sz="1800" spc="-40" dirty="0">
                <a:latin typeface="Arial"/>
                <a:cs typeface="Arial"/>
              </a:rPr>
              <a:t> </a:t>
            </a:r>
            <a:r>
              <a:rPr sz="1800" dirty="0">
                <a:latin typeface="Arial"/>
                <a:cs typeface="Arial"/>
              </a:rPr>
              <a:t>solar</a:t>
            </a:r>
            <a:r>
              <a:rPr sz="1800" spc="-20" dirty="0">
                <a:latin typeface="Arial"/>
                <a:cs typeface="Arial"/>
              </a:rPr>
              <a:t> </a:t>
            </a:r>
            <a:r>
              <a:rPr sz="1800" spc="-10" dirty="0">
                <a:latin typeface="Arial"/>
                <a:cs typeface="Arial"/>
              </a:rPr>
              <a:t>cells.</a:t>
            </a:r>
            <a:endParaRPr sz="1800" dirty="0">
              <a:latin typeface="Arial"/>
              <a:cs typeface="Arial"/>
            </a:endParaRPr>
          </a:p>
          <a:p>
            <a:pPr marL="12700" marR="7620" indent="400050" algn="just">
              <a:lnSpc>
                <a:spcPct val="100000"/>
              </a:lnSpc>
              <a:spcBef>
                <a:spcPts val="5"/>
              </a:spcBef>
              <a:buAutoNum type="romanLcParenBoth" startAt="2"/>
              <a:tabLst>
                <a:tab pos="412750" algn="l"/>
              </a:tabLst>
            </a:pPr>
            <a:r>
              <a:rPr sz="1800" spc="-10" dirty="0">
                <a:latin typeface="Arial"/>
                <a:cs typeface="Arial"/>
              </a:rPr>
              <a:t>Nano-</a:t>
            </a:r>
            <a:r>
              <a:rPr sz="1800" dirty="0">
                <a:latin typeface="Arial"/>
                <a:cs typeface="Arial"/>
              </a:rPr>
              <a:t>sized</a:t>
            </a:r>
            <a:r>
              <a:rPr sz="1800" spc="265" dirty="0">
                <a:latin typeface="Arial"/>
                <a:cs typeface="Arial"/>
              </a:rPr>
              <a:t> </a:t>
            </a:r>
            <a:r>
              <a:rPr sz="1800" dirty="0">
                <a:latin typeface="Arial"/>
                <a:cs typeface="Arial"/>
              </a:rPr>
              <a:t>metallic</a:t>
            </a:r>
            <a:r>
              <a:rPr sz="1800" spc="250" dirty="0">
                <a:latin typeface="Arial"/>
                <a:cs typeface="Arial"/>
              </a:rPr>
              <a:t> </a:t>
            </a:r>
            <a:r>
              <a:rPr sz="1800" dirty="0">
                <a:latin typeface="Arial"/>
                <a:cs typeface="Arial"/>
              </a:rPr>
              <a:t>powders</a:t>
            </a:r>
            <a:r>
              <a:rPr sz="1800" spc="254" dirty="0">
                <a:latin typeface="Arial"/>
                <a:cs typeface="Arial"/>
              </a:rPr>
              <a:t> </a:t>
            </a:r>
            <a:r>
              <a:rPr sz="1800" dirty="0">
                <a:latin typeface="Arial"/>
                <a:cs typeface="Arial"/>
              </a:rPr>
              <a:t>have</a:t>
            </a:r>
            <a:r>
              <a:rPr sz="1800" spc="260" dirty="0">
                <a:latin typeface="Arial"/>
                <a:cs typeface="Arial"/>
              </a:rPr>
              <a:t> </a:t>
            </a:r>
            <a:r>
              <a:rPr sz="1800" dirty="0">
                <a:latin typeface="Arial"/>
                <a:cs typeface="Arial"/>
              </a:rPr>
              <a:t>been</a:t>
            </a:r>
            <a:r>
              <a:rPr sz="1800" spc="265" dirty="0">
                <a:latin typeface="Arial"/>
                <a:cs typeface="Arial"/>
              </a:rPr>
              <a:t> </a:t>
            </a:r>
            <a:r>
              <a:rPr sz="1800" dirty="0">
                <a:latin typeface="Arial"/>
                <a:cs typeface="Arial"/>
              </a:rPr>
              <a:t>used</a:t>
            </a:r>
            <a:r>
              <a:rPr sz="1800" spc="254" dirty="0">
                <a:latin typeface="Arial"/>
                <a:cs typeface="Arial"/>
              </a:rPr>
              <a:t> </a:t>
            </a:r>
            <a:r>
              <a:rPr sz="1800" dirty="0">
                <a:latin typeface="Arial"/>
                <a:cs typeface="Arial"/>
              </a:rPr>
              <a:t>for</a:t>
            </a:r>
            <a:r>
              <a:rPr sz="1800" spc="260" dirty="0">
                <a:latin typeface="Arial"/>
                <a:cs typeface="Arial"/>
              </a:rPr>
              <a:t> </a:t>
            </a:r>
            <a:r>
              <a:rPr sz="1800" dirty="0">
                <a:latin typeface="Arial"/>
                <a:cs typeface="Arial"/>
              </a:rPr>
              <a:t>the</a:t>
            </a:r>
            <a:r>
              <a:rPr sz="1800" spc="265" dirty="0">
                <a:latin typeface="Arial"/>
                <a:cs typeface="Arial"/>
              </a:rPr>
              <a:t> </a:t>
            </a:r>
            <a:r>
              <a:rPr sz="1800" dirty="0">
                <a:latin typeface="Arial"/>
                <a:cs typeface="Arial"/>
              </a:rPr>
              <a:t>production</a:t>
            </a:r>
            <a:r>
              <a:rPr sz="1800" spc="254" dirty="0">
                <a:latin typeface="Arial"/>
                <a:cs typeface="Arial"/>
              </a:rPr>
              <a:t> </a:t>
            </a:r>
            <a:r>
              <a:rPr sz="1800" dirty="0">
                <a:latin typeface="Arial"/>
                <a:cs typeface="Arial"/>
              </a:rPr>
              <a:t>of</a:t>
            </a:r>
            <a:r>
              <a:rPr sz="1800" spc="275" dirty="0">
                <a:latin typeface="Arial"/>
                <a:cs typeface="Arial"/>
              </a:rPr>
              <a:t> </a:t>
            </a:r>
            <a:r>
              <a:rPr sz="1800" dirty="0">
                <a:latin typeface="Arial"/>
                <a:cs typeface="Arial"/>
              </a:rPr>
              <a:t>gas</a:t>
            </a:r>
            <a:r>
              <a:rPr sz="1800" spc="265" dirty="0">
                <a:latin typeface="Arial"/>
                <a:cs typeface="Arial"/>
              </a:rPr>
              <a:t> </a:t>
            </a:r>
            <a:r>
              <a:rPr sz="1800" spc="-10" dirty="0">
                <a:latin typeface="Arial"/>
                <a:cs typeface="Arial"/>
              </a:rPr>
              <a:t>tight </a:t>
            </a:r>
            <a:r>
              <a:rPr sz="1800" dirty="0">
                <a:latin typeface="Arial"/>
                <a:cs typeface="Arial"/>
              </a:rPr>
              <a:t>materials,</a:t>
            </a:r>
            <a:r>
              <a:rPr sz="1800" spc="-25" dirty="0">
                <a:latin typeface="Arial"/>
                <a:cs typeface="Arial"/>
              </a:rPr>
              <a:t> </a:t>
            </a:r>
            <a:r>
              <a:rPr sz="1800" dirty="0">
                <a:latin typeface="Arial"/>
                <a:cs typeface="Arial"/>
              </a:rPr>
              <a:t>dense</a:t>
            </a:r>
            <a:r>
              <a:rPr sz="1800" spc="-20" dirty="0">
                <a:latin typeface="Arial"/>
                <a:cs typeface="Arial"/>
              </a:rPr>
              <a:t> </a:t>
            </a:r>
            <a:r>
              <a:rPr sz="1800" dirty="0">
                <a:latin typeface="Arial"/>
                <a:cs typeface="Arial"/>
              </a:rPr>
              <a:t>parts</a:t>
            </a:r>
            <a:r>
              <a:rPr sz="1800" spc="-5" dirty="0">
                <a:latin typeface="Arial"/>
                <a:cs typeface="Arial"/>
              </a:rPr>
              <a:t> </a:t>
            </a:r>
            <a:r>
              <a:rPr sz="1800" dirty="0">
                <a:latin typeface="Arial"/>
                <a:cs typeface="Arial"/>
              </a:rPr>
              <a:t>and</a:t>
            </a:r>
            <a:r>
              <a:rPr sz="1800" spc="-10" dirty="0">
                <a:latin typeface="Arial"/>
                <a:cs typeface="Arial"/>
              </a:rPr>
              <a:t> </a:t>
            </a:r>
            <a:r>
              <a:rPr sz="1800" dirty="0">
                <a:latin typeface="Arial"/>
                <a:cs typeface="Arial"/>
              </a:rPr>
              <a:t>porous</a:t>
            </a:r>
            <a:r>
              <a:rPr sz="1800" spc="-10" dirty="0">
                <a:latin typeface="Arial"/>
                <a:cs typeface="Arial"/>
              </a:rPr>
              <a:t> </a:t>
            </a:r>
            <a:r>
              <a:rPr sz="1800" dirty="0">
                <a:latin typeface="Arial"/>
                <a:cs typeface="Arial"/>
              </a:rPr>
              <a:t>coatings.</a:t>
            </a:r>
            <a:r>
              <a:rPr sz="1800" spc="-15" dirty="0">
                <a:latin typeface="Arial"/>
                <a:cs typeface="Arial"/>
              </a:rPr>
              <a:t> </a:t>
            </a:r>
            <a:r>
              <a:rPr sz="1800" dirty="0">
                <a:latin typeface="Arial"/>
                <a:cs typeface="Arial"/>
              </a:rPr>
              <a:t>Cold welding</a:t>
            </a:r>
            <a:r>
              <a:rPr sz="1800" spc="-10" dirty="0">
                <a:latin typeface="Arial"/>
                <a:cs typeface="Arial"/>
              </a:rPr>
              <a:t> </a:t>
            </a:r>
            <a:r>
              <a:rPr sz="1800" dirty="0">
                <a:latin typeface="Arial"/>
                <a:cs typeface="Arial"/>
              </a:rPr>
              <a:t>properties</a:t>
            </a:r>
            <a:r>
              <a:rPr sz="1800" spc="-15" dirty="0">
                <a:latin typeface="Arial"/>
                <a:cs typeface="Arial"/>
              </a:rPr>
              <a:t> </a:t>
            </a:r>
            <a:r>
              <a:rPr sz="1800" dirty="0">
                <a:latin typeface="Arial"/>
                <a:cs typeface="Arial"/>
              </a:rPr>
              <a:t>combined</a:t>
            </a:r>
            <a:r>
              <a:rPr sz="1800" spc="5" dirty="0">
                <a:latin typeface="Arial"/>
                <a:cs typeface="Arial"/>
              </a:rPr>
              <a:t> </a:t>
            </a:r>
            <a:r>
              <a:rPr sz="1800" spc="-20" dirty="0">
                <a:latin typeface="Arial"/>
                <a:cs typeface="Arial"/>
              </a:rPr>
              <a:t>with </a:t>
            </a:r>
            <a:r>
              <a:rPr sz="1800" dirty="0">
                <a:latin typeface="Arial"/>
                <a:cs typeface="Arial"/>
              </a:rPr>
              <a:t>the</a:t>
            </a:r>
            <a:r>
              <a:rPr sz="1800" spc="-5" dirty="0">
                <a:latin typeface="Arial"/>
                <a:cs typeface="Arial"/>
              </a:rPr>
              <a:t> </a:t>
            </a:r>
            <a:r>
              <a:rPr sz="1800" dirty="0">
                <a:latin typeface="Arial"/>
                <a:cs typeface="Arial"/>
              </a:rPr>
              <a:t>ductility</a:t>
            </a:r>
            <a:r>
              <a:rPr sz="1800" spc="-5" dirty="0">
                <a:latin typeface="Arial"/>
                <a:cs typeface="Arial"/>
              </a:rPr>
              <a:t> </a:t>
            </a:r>
            <a:r>
              <a:rPr sz="1800" dirty="0">
                <a:latin typeface="Arial"/>
                <a:cs typeface="Arial"/>
              </a:rPr>
              <a:t>make</a:t>
            </a:r>
            <a:r>
              <a:rPr sz="1800" spc="15" dirty="0">
                <a:latin typeface="Arial"/>
                <a:cs typeface="Arial"/>
              </a:rPr>
              <a:t> </a:t>
            </a:r>
            <a:r>
              <a:rPr sz="1800" dirty="0">
                <a:latin typeface="Arial"/>
                <a:cs typeface="Arial"/>
              </a:rPr>
              <a:t>them</a:t>
            </a:r>
            <a:r>
              <a:rPr sz="1800" spc="20" dirty="0">
                <a:latin typeface="Arial"/>
                <a:cs typeface="Arial"/>
              </a:rPr>
              <a:t> </a:t>
            </a:r>
            <a:r>
              <a:rPr sz="1800" dirty="0">
                <a:latin typeface="Arial"/>
                <a:cs typeface="Arial"/>
              </a:rPr>
              <a:t>suitable</a:t>
            </a:r>
            <a:r>
              <a:rPr sz="1800" spc="15" dirty="0">
                <a:latin typeface="Arial"/>
                <a:cs typeface="Arial"/>
              </a:rPr>
              <a:t> </a:t>
            </a:r>
            <a:r>
              <a:rPr sz="1800" dirty="0">
                <a:latin typeface="Arial"/>
                <a:cs typeface="Arial"/>
              </a:rPr>
              <a:t>for</a:t>
            </a:r>
            <a:r>
              <a:rPr sz="1800" spc="15" dirty="0">
                <a:latin typeface="Arial"/>
                <a:cs typeface="Arial"/>
              </a:rPr>
              <a:t> </a:t>
            </a:r>
            <a:r>
              <a:rPr sz="1800" spc="-10" dirty="0">
                <a:latin typeface="Arial"/>
                <a:cs typeface="Arial"/>
              </a:rPr>
              <a:t>metal-</a:t>
            </a:r>
            <a:r>
              <a:rPr sz="1800" dirty="0">
                <a:latin typeface="Arial"/>
                <a:cs typeface="Arial"/>
              </a:rPr>
              <a:t>metal</a:t>
            </a:r>
            <a:r>
              <a:rPr sz="1800" spc="10" dirty="0">
                <a:latin typeface="Arial"/>
                <a:cs typeface="Arial"/>
              </a:rPr>
              <a:t> </a:t>
            </a:r>
            <a:r>
              <a:rPr sz="1800" dirty="0">
                <a:latin typeface="Arial"/>
                <a:cs typeface="Arial"/>
              </a:rPr>
              <a:t>bonding</a:t>
            </a:r>
            <a:r>
              <a:rPr sz="1800" spc="10" dirty="0">
                <a:latin typeface="Arial"/>
                <a:cs typeface="Arial"/>
              </a:rPr>
              <a:t> </a:t>
            </a:r>
            <a:r>
              <a:rPr sz="1800" dirty="0">
                <a:latin typeface="Arial"/>
                <a:cs typeface="Arial"/>
              </a:rPr>
              <a:t>especially in</a:t>
            </a:r>
            <a:r>
              <a:rPr sz="1800" spc="10" dirty="0">
                <a:latin typeface="Arial"/>
                <a:cs typeface="Arial"/>
              </a:rPr>
              <a:t> </a:t>
            </a:r>
            <a:r>
              <a:rPr sz="1800" dirty="0">
                <a:latin typeface="Arial"/>
                <a:cs typeface="Arial"/>
              </a:rPr>
              <a:t>the</a:t>
            </a:r>
            <a:r>
              <a:rPr sz="1800" spc="10" dirty="0">
                <a:latin typeface="Arial"/>
                <a:cs typeface="Arial"/>
              </a:rPr>
              <a:t> </a:t>
            </a:r>
            <a:r>
              <a:rPr sz="1800" spc="-10" dirty="0">
                <a:latin typeface="Arial"/>
                <a:cs typeface="Arial"/>
              </a:rPr>
              <a:t>electronic industry.</a:t>
            </a:r>
            <a:endParaRPr sz="1800" dirty="0">
              <a:latin typeface="Arial"/>
              <a:cs typeface="Arial"/>
            </a:endParaRPr>
          </a:p>
          <a:p>
            <a:pPr marL="12700" marR="6985" indent="396875" algn="just">
              <a:lnSpc>
                <a:spcPct val="100000"/>
              </a:lnSpc>
              <a:buAutoNum type="romanLcParenBoth" startAt="2"/>
              <a:tabLst>
                <a:tab pos="409575" algn="l"/>
              </a:tabLst>
            </a:pPr>
            <a:r>
              <a:rPr sz="1800" dirty="0">
                <a:latin typeface="Arial"/>
                <a:cs typeface="Arial"/>
              </a:rPr>
              <a:t>Single</a:t>
            </a:r>
            <a:r>
              <a:rPr sz="1800" spc="120" dirty="0">
                <a:latin typeface="Arial"/>
                <a:cs typeface="Arial"/>
              </a:rPr>
              <a:t> </a:t>
            </a:r>
            <a:r>
              <a:rPr sz="1800" spc="-10" dirty="0">
                <a:latin typeface="Arial"/>
                <a:cs typeface="Arial"/>
              </a:rPr>
              <a:t>nano-</a:t>
            </a:r>
            <a:r>
              <a:rPr sz="1800" dirty="0">
                <a:latin typeface="Arial"/>
                <a:cs typeface="Arial"/>
              </a:rPr>
              <a:t>sized</a:t>
            </a:r>
            <a:r>
              <a:rPr sz="1800" spc="120" dirty="0">
                <a:latin typeface="Arial"/>
                <a:cs typeface="Arial"/>
              </a:rPr>
              <a:t> </a:t>
            </a:r>
            <a:r>
              <a:rPr sz="1800" dirty="0">
                <a:latin typeface="Arial"/>
                <a:cs typeface="Arial"/>
              </a:rPr>
              <a:t>magnetic</a:t>
            </a:r>
            <a:r>
              <a:rPr sz="1800" spc="130" dirty="0">
                <a:latin typeface="Arial"/>
                <a:cs typeface="Arial"/>
              </a:rPr>
              <a:t> </a:t>
            </a:r>
            <a:r>
              <a:rPr sz="1800" dirty="0">
                <a:latin typeface="Arial"/>
                <a:cs typeface="Arial"/>
              </a:rPr>
              <a:t>particles</a:t>
            </a:r>
            <a:r>
              <a:rPr sz="1800" spc="125" dirty="0">
                <a:latin typeface="Arial"/>
                <a:cs typeface="Arial"/>
              </a:rPr>
              <a:t> </a:t>
            </a:r>
            <a:r>
              <a:rPr sz="1800" dirty="0">
                <a:latin typeface="Arial"/>
                <a:cs typeface="Arial"/>
              </a:rPr>
              <a:t>are</a:t>
            </a:r>
            <a:r>
              <a:rPr sz="1800" spc="120" dirty="0">
                <a:latin typeface="Arial"/>
                <a:cs typeface="Arial"/>
              </a:rPr>
              <a:t> </a:t>
            </a:r>
            <a:r>
              <a:rPr sz="1800" spc="-10" dirty="0">
                <a:latin typeface="Arial"/>
                <a:cs typeface="Arial"/>
              </a:rPr>
              <a:t>mono-</a:t>
            </a:r>
            <a:r>
              <a:rPr sz="1800" dirty="0">
                <a:latin typeface="Arial"/>
                <a:cs typeface="Arial"/>
              </a:rPr>
              <a:t>domains</a:t>
            </a:r>
            <a:r>
              <a:rPr sz="1800" spc="125" dirty="0">
                <a:latin typeface="Arial"/>
                <a:cs typeface="Arial"/>
              </a:rPr>
              <a:t> </a:t>
            </a:r>
            <a:r>
              <a:rPr sz="1800" dirty="0">
                <a:latin typeface="Arial"/>
                <a:cs typeface="Arial"/>
              </a:rPr>
              <a:t>and</a:t>
            </a:r>
            <a:r>
              <a:rPr sz="1800" spc="120" dirty="0">
                <a:latin typeface="Arial"/>
                <a:cs typeface="Arial"/>
              </a:rPr>
              <a:t> </a:t>
            </a:r>
            <a:r>
              <a:rPr sz="1800" dirty="0">
                <a:latin typeface="Arial"/>
                <a:cs typeface="Arial"/>
              </a:rPr>
              <a:t>one</a:t>
            </a:r>
            <a:r>
              <a:rPr sz="1800" spc="114" dirty="0">
                <a:latin typeface="Arial"/>
                <a:cs typeface="Arial"/>
              </a:rPr>
              <a:t> </a:t>
            </a:r>
            <a:r>
              <a:rPr sz="1800" dirty="0">
                <a:latin typeface="Arial"/>
                <a:cs typeface="Arial"/>
              </a:rPr>
              <a:t>expects</a:t>
            </a:r>
            <a:r>
              <a:rPr sz="1800" spc="130" dirty="0">
                <a:latin typeface="Arial"/>
                <a:cs typeface="Arial"/>
              </a:rPr>
              <a:t> </a:t>
            </a:r>
            <a:r>
              <a:rPr sz="1800" spc="-20" dirty="0">
                <a:latin typeface="Arial"/>
                <a:cs typeface="Arial"/>
              </a:rPr>
              <a:t>that </a:t>
            </a:r>
            <a:r>
              <a:rPr sz="1800" dirty="0">
                <a:latin typeface="Arial"/>
                <a:cs typeface="Arial"/>
              </a:rPr>
              <a:t>also</a:t>
            </a:r>
            <a:r>
              <a:rPr sz="1800" spc="175" dirty="0">
                <a:latin typeface="Arial"/>
                <a:cs typeface="Arial"/>
              </a:rPr>
              <a:t> </a:t>
            </a:r>
            <a:r>
              <a:rPr sz="1800" dirty="0">
                <a:latin typeface="Arial"/>
                <a:cs typeface="Arial"/>
              </a:rPr>
              <a:t>in</a:t>
            </a:r>
            <a:r>
              <a:rPr sz="1800" spc="185" dirty="0">
                <a:latin typeface="Arial"/>
                <a:cs typeface="Arial"/>
              </a:rPr>
              <a:t> </a:t>
            </a:r>
            <a:r>
              <a:rPr sz="1800" dirty="0">
                <a:latin typeface="Arial"/>
                <a:cs typeface="Arial"/>
              </a:rPr>
              <a:t>magnetic</a:t>
            </a:r>
            <a:r>
              <a:rPr sz="1800" spc="185" dirty="0">
                <a:latin typeface="Arial"/>
                <a:cs typeface="Arial"/>
              </a:rPr>
              <a:t> </a:t>
            </a:r>
            <a:r>
              <a:rPr sz="1800" dirty="0">
                <a:latin typeface="Arial"/>
                <a:cs typeface="Arial"/>
              </a:rPr>
              <a:t>nanophase</a:t>
            </a:r>
            <a:r>
              <a:rPr sz="1800" spc="185" dirty="0">
                <a:latin typeface="Arial"/>
                <a:cs typeface="Arial"/>
              </a:rPr>
              <a:t> </a:t>
            </a:r>
            <a:r>
              <a:rPr sz="1800" dirty="0">
                <a:latin typeface="Arial"/>
                <a:cs typeface="Arial"/>
              </a:rPr>
              <a:t>materials</a:t>
            </a:r>
            <a:r>
              <a:rPr sz="1800" spc="185" dirty="0">
                <a:latin typeface="Arial"/>
                <a:cs typeface="Arial"/>
              </a:rPr>
              <a:t> </a:t>
            </a:r>
            <a:r>
              <a:rPr sz="1800" dirty="0">
                <a:latin typeface="Arial"/>
                <a:cs typeface="Arial"/>
              </a:rPr>
              <a:t>the</a:t>
            </a:r>
            <a:r>
              <a:rPr sz="1800" spc="185" dirty="0">
                <a:latin typeface="Arial"/>
                <a:cs typeface="Arial"/>
              </a:rPr>
              <a:t> </a:t>
            </a:r>
            <a:r>
              <a:rPr sz="1800" dirty="0">
                <a:latin typeface="Arial"/>
                <a:cs typeface="Arial"/>
              </a:rPr>
              <a:t>grains</a:t>
            </a:r>
            <a:r>
              <a:rPr sz="1800" spc="190" dirty="0">
                <a:latin typeface="Arial"/>
                <a:cs typeface="Arial"/>
              </a:rPr>
              <a:t> </a:t>
            </a:r>
            <a:r>
              <a:rPr sz="1800" dirty="0">
                <a:latin typeface="Arial"/>
                <a:cs typeface="Arial"/>
              </a:rPr>
              <a:t>correspond</a:t>
            </a:r>
            <a:r>
              <a:rPr sz="1800" spc="210" dirty="0">
                <a:latin typeface="Arial"/>
                <a:cs typeface="Arial"/>
              </a:rPr>
              <a:t> </a:t>
            </a:r>
            <a:r>
              <a:rPr sz="1800" dirty="0">
                <a:latin typeface="Arial"/>
                <a:cs typeface="Arial"/>
              </a:rPr>
              <a:t>with</a:t>
            </a:r>
            <a:r>
              <a:rPr sz="1800" spc="185" dirty="0">
                <a:latin typeface="Arial"/>
                <a:cs typeface="Arial"/>
              </a:rPr>
              <a:t> </a:t>
            </a:r>
            <a:r>
              <a:rPr sz="1800" dirty="0">
                <a:latin typeface="Arial"/>
                <a:cs typeface="Arial"/>
              </a:rPr>
              <a:t>domains,</a:t>
            </a:r>
            <a:r>
              <a:rPr sz="1800" spc="210" dirty="0">
                <a:latin typeface="Arial"/>
                <a:cs typeface="Arial"/>
              </a:rPr>
              <a:t> </a:t>
            </a:r>
            <a:r>
              <a:rPr sz="1800" spc="-10" dirty="0">
                <a:latin typeface="Arial"/>
                <a:cs typeface="Arial"/>
              </a:rPr>
              <a:t>while </a:t>
            </a:r>
            <a:r>
              <a:rPr sz="1800" dirty="0">
                <a:latin typeface="Arial"/>
                <a:cs typeface="Arial"/>
              </a:rPr>
              <a:t>boundaries</a:t>
            </a:r>
            <a:r>
              <a:rPr sz="1800" spc="195" dirty="0">
                <a:latin typeface="Arial"/>
                <a:cs typeface="Arial"/>
              </a:rPr>
              <a:t> </a:t>
            </a:r>
            <a:r>
              <a:rPr sz="1800" dirty="0">
                <a:latin typeface="Arial"/>
                <a:cs typeface="Arial"/>
              </a:rPr>
              <a:t>on</a:t>
            </a:r>
            <a:r>
              <a:rPr sz="1800" spc="204" dirty="0">
                <a:latin typeface="Arial"/>
                <a:cs typeface="Arial"/>
              </a:rPr>
              <a:t> </a:t>
            </a:r>
            <a:r>
              <a:rPr sz="1800" dirty="0">
                <a:latin typeface="Arial"/>
                <a:cs typeface="Arial"/>
              </a:rPr>
              <a:t>the</a:t>
            </a:r>
            <a:r>
              <a:rPr sz="1800" spc="190" dirty="0">
                <a:latin typeface="Arial"/>
                <a:cs typeface="Arial"/>
              </a:rPr>
              <a:t> </a:t>
            </a:r>
            <a:r>
              <a:rPr sz="1800" dirty="0">
                <a:latin typeface="Arial"/>
                <a:cs typeface="Arial"/>
              </a:rPr>
              <a:t>contrary</a:t>
            </a:r>
            <a:r>
              <a:rPr sz="1800" spc="180" dirty="0">
                <a:latin typeface="Arial"/>
                <a:cs typeface="Arial"/>
              </a:rPr>
              <a:t> </a:t>
            </a:r>
            <a:r>
              <a:rPr sz="1800" dirty="0">
                <a:latin typeface="Arial"/>
                <a:cs typeface="Arial"/>
              </a:rPr>
              <a:t>to</a:t>
            </a:r>
            <a:r>
              <a:rPr sz="1800" spc="190" dirty="0">
                <a:latin typeface="Arial"/>
                <a:cs typeface="Arial"/>
              </a:rPr>
              <a:t> </a:t>
            </a:r>
            <a:r>
              <a:rPr sz="1800" dirty="0">
                <a:latin typeface="Arial"/>
                <a:cs typeface="Arial"/>
              </a:rPr>
              <a:t>disordered</a:t>
            </a:r>
            <a:r>
              <a:rPr sz="1800" spc="204" dirty="0">
                <a:latin typeface="Arial"/>
                <a:cs typeface="Arial"/>
              </a:rPr>
              <a:t> </a:t>
            </a:r>
            <a:r>
              <a:rPr sz="1800" dirty="0">
                <a:latin typeface="Arial"/>
                <a:cs typeface="Arial"/>
              </a:rPr>
              <a:t>walls.</a:t>
            </a:r>
            <a:r>
              <a:rPr sz="1800" spc="204" dirty="0">
                <a:latin typeface="Arial"/>
                <a:cs typeface="Arial"/>
              </a:rPr>
              <a:t> </a:t>
            </a:r>
            <a:r>
              <a:rPr sz="1800" dirty="0">
                <a:latin typeface="Arial"/>
                <a:cs typeface="Arial"/>
              </a:rPr>
              <a:t>Very</a:t>
            </a:r>
            <a:r>
              <a:rPr sz="1800" spc="175" dirty="0">
                <a:latin typeface="Arial"/>
                <a:cs typeface="Arial"/>
              </a:rPr>
              <a:t> </a:t>
            </a:r>
            <a:r>
              <a:rPr sz="1800" dirty="0">
                <a:latin typeface="Arial"/>
                <a:cs typeface="Arial"/>
              </a:rPr>
              <a:t>small</a:t>
            </a:r>
            <a:r>
              <a:rPr sz="1800" spc="204" dirty="0">
                <a:latin typeface="Arial"/>
                <a:cs typeface="Arial"/>
              </a:rPr>
              <a:t> </a:t>
            </a:r>
            <a:r>
              <a:rPr sz="1800" dirty="0">
                <a:latin typeface="Arial"/>
                <a:cs typeface="Arial"/>
              </a:rPr>
              <a:t>particles</a:t>
            </a:r>
            <a:r>
              <a:rPr sz="1800" spc="195" dirty="0">
                <a:latin typeface="Arial"/>
                <a:cs typeface="Arial"/>
              </a:rPr>
              <a:t> </a:t>
            </a:r>
            <a:r>
              <a:rPr sz="1800" dirty="0">
                <a:latin typeface="Arial"/>
                <a:cs typeface="Arial"/>
              </a:rPr>
              <a:t>have</a:t>
            </a:r>
            <a:r>
              <a:rPr sz="1800" spc="195" dirty="0">
                <a:latin typeface="Arial"/>
                <a:cs typeface="Arial"/>
              </a:rPr>
              <a:t> </a:t>
            </a:r>
            <a:r>
              <a:rPr sz="1800" spc="-10" dirty="0">
                <a:latin typeface="Arial"/>
                <a:cs typeface="Arial"/>
              </a:rPr>
              <a:t>special </a:t>
            </a:r>
            <a:r>
              <a:rPr sz="1800" dirty="0">
                <a:latin typeface="Arial"/>
                <a:cs typeface="Arial"/>
              </a:rPr>
              <a:t>atomic</a:t>
            </a:r>
            <a:r>
              <a:rPr sz="1800" spc="120" dirty="0">
                <a:latin typeface="Arial"/>
                <a:cs typeface="Arial"/>
              </a:rPr>
              <a:t>  </a:t>
            </a:r>
            <a:r>
              <a:rPr sz="1800" dirty="0">
                <a:latin typeface="Arial"/>
                <a:cs typeface="Arial"/>
              </a:rPr>
              <a:t>structures</a:t>
            </a:r>
            <a:r>
              <a:rPr sz="1800" spc="135" dirty="0">
                <a:latin typeface="Arial"/>
                <a:cs typeface="Arial"/>
              </a:rPr>
              <a:t>  </a:t>
            </a:r>
            <a:r>
              <a:rPr sz="1800" dirty="0">
                <a:latin typeface="Arial"/>
                <a:cs typeface="Arial"/>
              </a:rPr>
              <a:t>with</a:t>
            </a:r>
            <a:r>
              <a:rPr sz="1800" spc="120" dirty="0">
                <a:latin typeface="Arial"/>
                <a:cs typeface="Arial"/>
              </a:rPr>
              <a:t>  </a:t>
            </a:r>
            <a:r>
              <a:rPr sz="1800" dirty="0">
                <a:latin typeface="Arial"/>
                <a:cs typeface="Arial"/>
              </a:rPr>
              <a:t>discrete</a:t>
            </a:r>
            <a:r>
              <a:rPr sz="1800" spc="125" dirty="0">
                <a:latin typeface="Arial"/>
                <a:cs typeface="Arial"/>
              </a:rPr>
              <a:t>  </a:t>
            </a:r>
            <a:r>
              <a:rPr sz="1800" dirty="0">
                <a:latin typeface="Arial"/>
                <a:cs typeface="Arial"/>
              </a:rPr>
              <a:t>electronic</a:t>
            </a:r>
            <a:r>
              <a:rPr sz="1800" spc="135" dirty="0">
                <a:latin typeface="Arial"/>
                <a:cs typeface="Arial"/>
              </a:rPr>
              <a:t>  </a:t>
            </a:r>
            <a:r>
              <a:rPr sz="1800" dirty="0">
                <a:latin typeface="Arial"/>
                <a:cs typeface="Arial"/>
              </a:rPr>
              <a:t>states,</a:t>
            </a:r>
            <a:r>
              <a:rPr sz="1800" spc="125" dirty="0">
                <a:latin typeface="Arial"/>
                <a:cs typeface="Arial"/>
              </a:rPr>
              <a:t>  </a:t>
            </a:r>
            <a:r>
              <a:rPr sz="1800" dirty="0">
                <a:latin typeface="Arial"/>
                <a:cs typeface="Arial"/>
              </a:rPr>
              <a:t>which</a:t>
            </a:r>
            <a:r>
              <a:rPr sz="1800" spc="125" dirty="0">
                <a:latin typeface="Arial"/>
                <a:cs typeface="Arial"/>
              </a:rPr>
              <a:t>  </a:t>
            </a:r>
            <a:r>
              <a:rPr sz="1800" dirty="0">
                <a:latin typeface="Arial"/>
                <a:cs typeface="Arial"/>
              </a:rPr>
              <a:t>give</a:t>
            </a:r>
            <a:r>
              <a:rPr sz="1800" spc="125" dirty="0">
                <a:latin typeface="Arial"/>
                <a:cs typeface="Arial"/>
              </a:rPr>
              <a:t>  </a:t>
            </a:r>
            <a:r>
              <a:rPr sz="1800" dirty="0">
                <a:latin typeface="Arial"/>
                <a:cs typeface="Arial"/>
              </a:rPr>
              <a:t>rise</a:t>
            </a:r>
            <a:r>
              <a:rPr sz="1800" spc="120" dirty="0">
                <a:latin typeface="Arial"/>
                <a:cs typeface="Arial"/>
              </a:rPr>
              <a:t>  </a:t>
            </a:r>
            <a:r>
              <a:rPr sz="1800" dirty="0">
                <a:latin typeface="Arial"/>
                <a:cs typeface="Arial"/>
              </a:rPr>
              <a:t>to</a:t>
            </a:r>
            <a:r>
              <a:rPr sz="1800" spc="125" dirty="0">
                <a:latin typeface="Arial"/>
                <a:cs typeface="Arial"/>
              </a:rPr>
              <a:t>  </a:t>
            </a:r>
            <a:r>
              <a:rPr sz="1800" spc="-10" dirty="0">
                <a:latin typeface="Arial"/>
                <a:cs typeface="Arial"/>
              </a:rPr>
              <a:t>special </a:t>
            </a:r>
            <a:r>
              <a:rPr sz="1800" dirty="0">
                <a:latin typeface="Arial"/>
                <a:cs typeface="Arial"/>
              </a:rPr>
              <a:t>properties</a:t>
            </a:r>
            <a:r>
              <a:rPr sz="1800" spc="450" dirty="0">
                <a:latin typeface="Arial"/>
                <a:cs typeface="Arial"/>
              </a:rPr>
              <a:t>  </a:t>
            </a:r>
            <a:r>
              <a:rPr sz="1800" dirty="0">
                <a:latin typeface="Arial"/>
                <a:cs typeface="Arial"/>
              </a:rPr>
              <a:t>in</a:t>
            </a:r>
            <a:r>
              <a:rPr sz="1800" spc="455" dirty="0">
                <a:latin typeface="Arial"/>
                <a:cs typeface="Arial"/>
              </a:rPr>
              <a:t>  </a:t>
            </a:r>
            <a:r>
              <a:rPr sz="1800" dirty="0">
                <a:latin typeface="Arial"/>
                <a:cs typeface="Arial"/>
              </a:rPr>
              <a:t>addition</a:t>
            </a:r>
            <a:r>
              <a:rPr sz="1800" spc="445" dirty="0">
                <a:latin typeface="Arial"/>
                <a:cs typeface="Arial"/>
              </a:rPr>
              <a:t>  </a:t>
            </a:r>
            <a:r>
              <a:rPr sz="1800" dirty="0">
                <a:latin typeface="Arial"/>
                <a:cs typeface="Arial"/>
              </a:rPr>
              <a:t>to</a:t>
            </a:r>
            <a:r>
              <a:rPr sz="1800" spc="459" dirty="0">
                <a:latin typeface="Arial"/>
                <a:cs typeface="Arial"/>
              </a:rPr>
              <a:t>  </a:t>
            </a:r>
            <a:r>
              <a:rPr sz="1800" dirty="0">
                <a:latin typeface="Arial"/>
                <a:cs typeface="Arial"/>
              </a:rPr>
              <a:t>the</a:t>
            </a:r>
            <a:r>
              <a:rPr sz="1800" spc="445" dirty="0">
                <a:latin typeface="Arial"/>
                <a:cs typeface="Arial"/>
              </a:rPr>
              <a:t>  </a:t>
            </a:r>
            <a:r>
              <a:rPr sz="1800" spc="-10" dirty="0">
                <a:latin typeface="Arial"/>
                <a:cs typeface="Arial"/>
              </a:rPr>
              <a:t>super-</a:t>
            </a:r>
            <a:r>
              <a:rPr sz="1800" dirty="0">
                <a:latin typeface="Arial"/>
                <a:cs typeface="Arial"/>
              </a:rPr>
              <a:t>paramagnetism</a:t>
            </a:r>
            <a:r>
              <a:rPr sz="1800" spc="455" dirty="0">
                <a:latin typeface="Arial"/>
                <a:cs typeface="Arial"/>
              </a:rPr>
              <a:t>  </a:t>
            </a:r>
            <a:r>
              <a:rPr sz="1800" dirty="0">
                <a:latin typeface="Arial"/>
                <a:cs typeface="Arial"/>
              </a:rPr>
              <a:t>behaviour.</a:t>
            </a:r>
            <a:r>
              <a:rPr sz="1800" spc="450" dirty="0">
                <a:latin typeface="Arial"/>
                <a:cs typeface="Arial"/>
              </a:rPr>
              <a:t>  </a:t>
            </a:r>
            <a:r>
              <a:rPr sz="1800" spc="-10" dirty="0">
                <a:latin typeface="Arial"/>
                <a:cs typeface="Arial"/>
              </a:rPr>
              <a:t>Magnetic </a:t>
            </a:r>
            <a:r>
              <a:rPr sz="1800" dirty="0">
                <a:latin typeface="Arial"/>
                <a:cs typeface="Arial"/>
              </a:rPr>
              <a:t>nanocomposites</a:t>
            </a:r>
            <a:r>
              <a:rPr sz="1800" spc="-15" dirty="0">
                <a:latin typeface="Arial"/>
                <a:cs typeface="Arial"/>
              </a:rPr>
              <a:t> </a:t>
            </a:r>
            <a:r>
              <a:rPr sz="1800" dirty="0">
                <a:latin typeface="Arial"/>
                <a:cs typeface="Arial"/>
              </a:rPr>
              <a:t>have</a:t>
            </a:r>
            <a:r>
              <a:rPr sz="1800" spc="-15" dirty="0">
                <a:latin typeface="Arial"/>
                <a:cs typeface="Arial"/>
              </a:rPr>
              <a:t> </a:t>
            </a:r>
            <a:r>
              <a:rPr sz="1800" dirty="0">
                <a:latin typeface="Arial"/>
                <a:cs typeface="Arial"/>
              </a:rPr>
              <a:t>been</a:t>
            </a:r>
            <a:r>
              <a:rPr sz="1800" spc="-15" dirty="0">
                <a:latin typeface="Arial"/>
                <a:cs typeface="Arial"/>
              </a:rPr>
              <a:t> </a:t>
            </a:r>
            <a:r>
              <a:rPr sz="1800" dirty="0">
                <a:latin typeface="Arial"/>
                <a:cs typeface="Arial"/>
              </a:rPr>
              <a:t>used</a:t>
            </a:r>
            <a:r>
              <a:rPr sz="1800" spc="-20" dirty="0">
                <a:latin typeface="Arial"/>
                <a:cs typeface="Arial"/>
              </a:rPr>
              <a:t> </a:t>
            </a:r>
            <a:r>
              <a:rPr sz="1800" dirty="0">
                <a:latin typeface="Arial"/>
                <a:cs typeface="Arial"/>
              </a:rPr>
              <a:t>for</a:t>
            </a:r>
            <a:r>
              <a:rPr sz="1800" spc="-20" dirty="0">
                <a:latin typeface="Arial"/>
                <a:cs typeface="Arial"/>
              </a:rPr>
              <a:t> </a:t>
            </a:r>
            <a:r>
              <a:rPr sz="1800" dirty="0">
                <a:latin typeface="Arial"/>
                <a:cs typeface="Arial"/>
              </a:rPr>
              <a:t>mechanical</a:t>
            </a:r>
            <a:r>
              <a:rPr sz="1800" spc="-25" dirty="0">
                <a:latin typeface="Arial"/>
                <a:cs typeface="Arial"/>
              </a:rPr>
              <a:t> </a:t>
            </a:r>
            <a:r>
              <a:rPr sz="1800" dirty="0">
                <a:latin typeface="Arial"/>
                <a:cs typeface="Arial"/>
              </a:rPr>
              <a:t>force</a:t>
            </a:r>
            <a:r>
              <a:rPr sz="1800" spc="-25" dirty="0">
                <a:latin typeface="Arial"/>
                <a:cs typeface="Arial"/>
              </a:rPr>
              <a:t> </a:t>
            </a:r>
            <a:r>
              <a:rPr sz="1800" dirty="0">
                <a:latin typeface="Arial"/>
                <a:cs typeface="Arial"/>
              </a:rPr>
              <a:t>transfer</a:t>
            </a:r>
            <a:r>
              <a:rPr sz="1800" spc="-20" dirty="0">
                <a:latin typeface="Arial"/>
                <a:cs typeface="Arial"/>
              </a:rPr>
              <a:t> </a:t>
            </a:r>
            <a:r>
              <a:rPr sz="1800" dirty="0">
                <a:latin typeface="Arial"/>
                <a:cs typeface="Arial"/>
              </a:rPr>
              <a:t>(ferrofluids),</a:t>
            </a:r>
            <a:r>
              <a:rPr sz="1800" spc="-15" dirty="0">
                <a:latin typeface="Arial"/>
                <a:cs typeface="Arial"/>
              </a:rPr>
              <a:t> </a:t>
            </a:r>
            <a:r>
              <a:rPr sz="1800" dirty="0">
                <a:latin typeface="Arial"/>
                <a:cs typeface="Arial"/>
              </a:rPr>
              <a:t>for</a:t>
            </a:r>
            <a:r>
              <a:rPr sz="1800" spc="-20" dirty="0">
                <a:latin typeface="Arial"/>
                <a:cs typeface="Arial"/>
              </a:rPr>
              <a:t> high </a:t>
            </a:r>
            <a:r>
              <a:rPr sz="1800" dirty="0">
                <a:latin typeface="Arial"/>
                <a:cs typeface="Arial"/>
              </a:rPr>
              <a:t>density</a:t>
            </a:r>
            <a:r>
              <a:rPr sz="1800" spc="-30" dirty="0">
                <a:latin typeface="Arial"/>
                <a:cs typeface="Arial"/>
              </a:rPr>
              <a:t> </a:t>
            </a:r>
            <a:r>
              <a:rPr sz="1800" dirty="0">
                <a:latin typeface="Arial"/>
                <a:cs typeface="Arial"/>
              </a:rPr>
              <a:t>information</a:t>
            </a:r>
            <a:r>
              <a:rPr sz="1800" spc="-25" dirty="0">
                <a:latin typeface="Arial"/>
                <a:cs typeface="Arial"/>
              </a:rPr>
              <a:t> </a:t>
            </a:r>
            <a:r>
              <a:rPr sz="1800" dirty="0">
                <a:latin typeface="Arial"/>
                <a:cs typeface="Arial"/>
              </a:rPr>
              <a:t>storage</a:t>
            </a:r>
            <a:r>
              <a:rPr sz="1800" spc="-30" dirty="0">
                <a:latin typeface="Arial"/>
                <a:cs typeface="Arial"/>
              </a:rPr>
              <a:t> </a:t>
            </a:r>
            <a:r>
              <a:rPr sz="1800" dirty="0">
                <a:latin typeface="Arial"/>
                <a:cs typeface="Arial"/>
              </a:rPr>
              <a:t>and</a:t>
            </a:r>
            <a:r>
              <a:rPr sz="1800" spc="-40" dirty="0">
                <a:latin typeface="Arial"/>
                <a:cs typeface="Arial"/>
              </a:rPr>
              <a:t> </a:t>
            </a:r>
            <a:r>
              <a:rPr sz="1800" dirty="0">
                <a:latin typeface="Arial"/>
                <a:cs typeface="Arial"/>
              </a:rPr>
              <a:t>magnetic</a:t>
            </a:r>
            <a:r>
              <a:rPr sz="1800" spc="-20" dirty="0">
                <a:latin typeface="Arial"/>
                <a:cs typeface="Arial"/>
              </a:rPr>
              <a:t> </a:t>
            </a:r>
            <a:r>
              <a:rPr sz="1800" spc="-10" dirty="0">
                <a:latin typeface="Arial"/>
                <a:cs typeface="Arial"/>
              </a:rPr>
              <a:t>refrigeration.</a:t>
            </a:r>
            <a:endParaRPr sz="1800" dirty="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336550"/>
            <a:ext cx="8531225" cy="5860579"/>
          </a:xfrm>
          <a:prstGeom prst="rect">
            <a:avLst/>
          </a:prstGeom>
        </p:spPr>
        <p:txBody>
          <a:bodyPr vert="horz" wrap="square" lIns="0" tIns="12700" rIns="0" bIns="0" rtlCol="0">
            <a:spAutoFit/>
          </a:bodyPr>
          <a:lstStyle/>
          <a:p>
            <a:pPr marL="431165" indent="-418465" algn="just">
              <a:lnSpc>
                <a:spcPct val="100000"/>
              </a:lnSpc>
              <a:spcBef>
                <a:spcPts val="100"/>
              </a:spcBef>
              <a:buAutoNum type="romanLcParenBoth" startAt="5"/>
              <a:tabLst>
                <a:tab pos="431165" algn="l"/>
              </a:tabLst>
            </a:pPr>
            <a:r>
              <a:rPr sz="2000" spc="-20" dirty="0">
                <a:latin typeface="Arial"/>
                <a:cs typeface="Arial"/>
              </a:rPr>
              <a:t>Nano-</a:t>
            </a:r>
            <a:r>
              <a:rPr sz="2000" dirty="0">
                <a:latin typeface="Arial"/>
                <a:cs typeface="Arial"/>
              </a:rPr>
              <a:t>structured</a:t>
            </a:r>
            <a:r>
              <a:rPr sz="2000" spc="390" dirty="0">
                <a:latin typeface="Arial"/>
                <a:cs typeface="Arial"/>
              </a:rPr>
              <a:t> </a:t>
            </a:r>
            <a:r>
              <a:rPr sz="2000" dirty="0">
                <a:latin typeface="Arial"/>
                <a:cs typeface="Arial"/>
              </a:rPr>
              <a:t>metal</a:t>
            </a:r>
            <a:r>
              <a:rPr sz="2000" spc="380" dirty="0">
                <a:latin typeface="Arial"/>
                <a:cs typeface="Arial"/>
              </a:rPr>
              <a:t> </a:t>
            </a:r>
            <a:r>
              <a:rPr sz="2000" dirty="0">
                <a:latin typeface="Arial"/>
                <a:cs typeface="Arial"/>
              </a:rPr>
              <a:t>clusters</a:t>
            </a:r>
            <a:r>
              <a:rPr sz="2000" spc="395" dirty="0">
                <a:latin typeface="Arial"/>
                <a:cs typeface="Arial"/>
              </a:rPr>
              <a:t> </a:t>
            </a:r>
            <a:r>
              <a:rPr sz="2000" dirty="0">
                <a:latin typeface="Arial"/>
                <a:cs typeface="Arial"/>
              </a:rPr>
              <a:t>and</a:t>
            </a:r>
            <a:r>
              <a:rPr sz="2000" spc="385" dirty="0">
                <a:latin typeface="Arial"/>
                <a:cs typeface="Arial"/>
              </a:rPr>
              <a:t> </a:t>
            </a:r>
            <a:r>
              <a:rPr sz="2000" dirty="0">
                <a:latin typeface="Arial"/>
                <a:cs typeface="Arial"/>
              </a:rPr>
              <a:t>colloids</a:t>
            </a:r>
            <a:r>
              <a:rPr sz="2000" spc="390" dirty="0">
                <a:latin typeface="Arial"/>
                <a:cs typeface="Arial"/>
              </a:rPr>
              <a:t> </a:t>
            </a:r>
            <a:r>
              <a:rPr sz="2000" dirty="0">
                <a:latin typeface="Arial"/>
                <a:cs typeface="Arial"/>
              </a:rPr>
              <a:t>of</a:t>
            </a:r>
            <a:r>
              <a:rPr sz="2000" spc="380" dirty="0">
                <a:latin typeface="Arial"/>
                <a:cs typeface="Arial"/>
              </a:rPr>
              <a:t> </a:t>
            </a:r>
            <a:r>
              <a:rPr sz="2000" dirty="0">
                <a:latin typeface="Arial"/>
                <a:cs typeface="Arial"/>
              </a:rPr>
              <a:t>mono-</a:t>
            </a:r>
            <a:r>
              <a:rPr sz="2000" spc="385" dirty="0">
                <a:latin typeface="Arial"/>
                <a:cs typeface="Arial"/>
              </a:rPr>
              <a:t> </a:t>
            </a:r>
            <a:r>
              <a:rPr sz="2000" dirty="0">
                <a:latin typeface="Arial"/>
                <a:cs typeface="Arial"/>
              </a:rPr>
              <a:t>or</a:t>
            </a:r>
            <a:r>
              <a:rPr sz="2000" spc="400" dirty="0">
                <a:latin typeface="Arial"/>
                <a:cs typeface="Arial"/>
              </a:rPr>
              <a:t> </a:t>
            </a:r>
            <a:r>
              <a:rPr sz="2000" spc="-10" dirty="0">
                <a:latin typeface="Arial"/>
                <a:cs typeface="Arial"/>
              </a:rPr>
              <a:t>plurimetallic</a:t>
            </a:r>
            <a:endParaRPr sz="2000" dirty="0">
              <a:latin typeface="Arial"/>
              <a:cs typeface="Arial"/>
            </a:endParaRPr>
          </a:p>
          <a:p>
            <a:pPr marL="12700" algn="just">
              <a:lnSpc>
                <a:spcPct val="100000"/>
              </a:lnSpc>
              <a:spcBef>
                <a:spcPts val="5"/>
              </a:spcBef>
            </a:pPr>
            <a:r>
              <a:rPr lang="en-IN" sz="2000" spc="-10" dirty="0">
                <a:latin typeface="Arial"/>
                <a:cs typeface="Arial"/>
              </a:rPr>
              <a:t>C</a:t>
            </a:r>
            <a:r>
              <a:rPr sz="2000" spc="-10" dirty="0">
                <a:latin typeface="Arial"/>
                <a:cs typeface="Arial"/>
              </a:rPr>
              <a:t>composition</a:t>
            </a:r>
            <a:r>
              <a:rPr lang="en-US" sz="2000" dirty="0">
                <a:latin typeface="Arial"/>
                <a:cs typeface="Arial"/>
              </a:rPr>
              <a:t> </a:t>
            </a:r>
            <a:r>
              <a:rPr sz="2000" dirty="0">
                <a:latin typeface="Arial"/>
                <a:cs typeface="Arial"/>
              </a:rPr>
              <a:t>have</a:t>
            </a:r>
            <a:r>
              <a:rPr sz="2000" spc="140" dirty="0">
                <a:latin typeface="Arial"/>
                <a:cs typeface="Arial"/>
              </a:rPr>
              <a:t>  </a:t>
            </a:r>
            <a:r>
              <a:rPr sz="2000" dirty="0">
                <a:latin typeface="Arial"/>
                <a:cs typeface="Arial"/>
              </a:rPr>
              <a:t>a</a:t>
            </a:r>
            <a:r>
              <a:rPr sz="2000" spc="135" dirty="0">
                <a:latin typeface="Arial"/>
                <a:cs typeface="Arial"/>
              </a:rPr>
              <a:t>  </a:t>
            </a:r>
            <a:r>
              <a:rPr sz="2000" dirty="0">
                <a:latin typeface="Arial"/>
                <a:cs typeface="Arial"/>
              </a:rPr>
              <a:t>special</a:t>
            </a:r>
            <a:r>
              <a:rPr sz="2000" spc="140" dirty="0">
                <a:latin typeface="Arial"/>
                <a:cs typeface="Arial"/>
              </a:rPr>
              <a:t>  </a:t>
            </a:r>
            <a:r>
              <a:rPr sz="2000" dirty="0">
                <a:latin typeface="Arial"/>
                <a:cs typeface="Arial"/>
              </a:rPr>
              <a:t>impact</a:t>
            </a:r>
            <a:r>
              <a:rPr sz="2000" spc="140" dirty="0">
                <a:latin typeface="Arial"/>
                <a:cs typeface="Arial"/>
              </a:rPr>
              <a:t>  </a:t>
            </a:r>
            <a:r>
              <a:rPr sz="2000" dirty="0">
                <a:latin typeface="Arial"/>
                <a:cs typeface="Arial"/>
              </a:rPr>
              <a:t>in</a:t>
            </a:r>
            <a:r>
              <a:rPr sz="2000" spc="140" dirty="0">
                <a:latin typeface="Arial"/>
                <a:cs typeface="Arial"/>
              </a:rPr>
              <a:t>  </a:t>
            </a:r>
            <a:r>
              <a:rPr sz="2000" dirty="0">
                <a:latin typeface="Arial"/>
                <a:cs typeface="Arial"/>
              </a:rPr>
              <a:t>catalytic</a:t>
            </a:r>
            <a:r>
              <a:rPr sz="2000" spc="135" dirty="0">
                <a:latin typeface="Arial"/>
                <a:cs typeface="Arial"/>
              </a:rPr>
              <a:t>  </a:t>
            </a:r>
            <a:r>
              <a:rPr sz="2000" dirty="0">
                <a:latin typeface="Arial"/>
                <a:cs typeface="Arial"/>
              </a:rPr>
              <a:t>applications.</a:t>
            </a:r>
            <a:r>
              <a:rPr sz="2000" spc="135" dirty="0">
                <a:latin typeface="Arial"/>
                <a:cs typeface="Arial"/>
              </a:rPr>
              <a:t>  </a:t>
            </a:r>
            <a:r>
              <a:rPr sz="2000" dirty="0">
                <a:latin typeface="Arial"/>
                <a:cs typeface="Arial"/>
              </a:rPr>
              <a:t>They</a:t>
            </a:r>
            <a:r>
              <a:rPr sz="2000" spc="140" dirty="0">
                <a:latin typeface="Arial"/>
                <a:cs typeface="Arial"/>
              </a:rPr>
              <a:t>  </a:t>
            </a:r>
            <a:r>
              <a:rPr sz="2000" dirty="0">
                <a:latin typeface="Arial"/>
                <a:cs typeface="Arial"/>
              </a:rPr>
              <a:t>may</a:t>
            </a:r>
            <a:r>
              <a:rPr sz="2000" spc="135" dirty="0">
                <a:latin typeface="Arial"/>
                <a:cs typeface="Arial"/>
              </a:rPr>
              <a:t>  </a:t>
            </a:r>
            <a:r>
              <a:rPr sz="2000" dirty="0">
                <a:latin typeface="Arial"/>
                <a:cs typeface="Arial"/>
              </a:rPr>
              <a:t>serve</a:t>
            </a:r>
            <a:r>
              <a:rPr sz="2000" spc="135" dirty="0">
                <a:latin typeface="Arial"/>
                <a:cs typeface="Arial"/>
              </a:rPr>
              <a:t>  </a:t>
            </a:r>
            <a:r>
              <a:rPr sz="2000" spc="-25" dirty="0">
                <a:latin typeface="Arial"/>
                <a:cs typeface="Arial"/>
              </a:rPr>
              <a:t>as </a:t>
            </a:r>
            <a:r>
              <a:rPr sz="2000" dirty="0">
                <a:latin typeface="Arial"/>
                <a:cs typeface="Arial"/>
              </a:rPr>
              <a:t>precursors</a:t>
            </a:r>
            <a:r>
              <a:rPr sz="2000" spc="165" dirty="0">
                <a:latin typeface="Arial"/>
                <a:cs typeface="Arial"/>
              </a:rPr>
              <a:t> </a:t>
            </a:r>
            <a:r>
              <a:rPr sz="2000" dirty="0">
                <a:latin typeface="Arial"/>
                <a:cs typeface="Arial"/>
              </a:rPr>
              <a:t>for</a:t>
            </a:r>
            <a:r>
              <a:rPr sz="2000" spc="160" dirty="0">
                <a:latin typeface="Arial"/>
                <a:cs typeface="Arial"/>
              </a:rPr>
              <a:t> </a:t>
            </a:r>
            <a:r>
              <a:rPr sz="2000" dirty="0">
                <a:latin typeface="Arial"/>
                <a:cs typeface="Arial"/>
              </a:rPr>
              <a:t>new</a:t>
            </a:r>
            <a:r>
              <a:rPr sz="2000" spc="165" dirty="0">
                <a:latin typeface="Arial"/>
                <a:cs typeface="Arial"/>
              </a:rPr>
              <a:t> </a:t>
            </a:r>
            <a:r>
              <a:rPr sz="2000" dirty="0">
                <a:latin typeface="Arial"/>
                <a:cs typeface="Arial"/>
              </a:rPr>
              <a:t>type</a:t>
            </a:r>
            <a:r>
              <a:rPr sz="2000" spc="160" dirty="0">
                <a:latin typeface="Arial"/>
                <a:cs typeface="Arial"/>
              </a:rPr>
              <a:t> </a:t>
            </a:r>
            <a:r>
              <a:rPr sz="2000" dirty="0">
                <a:latin typeface="Arial"/>
                <a:cs typeface="Arial"/>
              </a:rPr>
              <a:t>of</a:t>
            </a:r>
            <a:r>
              <a:rPr sz="2000" spc="145" dirty="0">
                <a:latin typeface="Arial"/>
                <a:cs typeface="Arial"/>
              </a:rPr>
              <a:t> </a:t>
            </a:r>
            <a:r>
              <a:rPr sz="2000" dirty="0">
                <a:latin typeface="Arial"/>
                <a:cs typeface="Arial"/>
              </a:rPr>
              <a:t>heterogeneous</a:t>
            </a:r>
            <a:r>
              <a:rPr sz="2000" spc="170" dirty="0">
                <a:latin typeface="Arial"/>
                <a:cs typeface="Arial"/>
              </a:rPr>
              <a:t> </a:t>
            </a:r>
            <a:r>
              <a:rPr sz="2000" dirty="0">
                <a:latin typeface="Arial"/>
                <a:cs typeface="Arial"/>
              </a:rPr>
              <a:t>catalysts</a:t>
            </a:r>
            <a:r>
              <a:rPr sz="2000" spc="160" dirty="0">
                <a:latin typeface="Arial"/>
                <a:cs typeface="Arial"/>
              </a:rPr>
              <a:t> </a:t>
            </a:r>
            <a:r>
              <a:rPr sz="2000" spc="-10" dirty="0">
                <a:latin typeface="Arial"/>
                <a:cs typeface="Arial"/>
              </a:rPr>
              <a:t>(Cortex-</a:t>
            </a:r>
            <a:r>
              <a:rPr sz="2000" dirty="0">
                <a:latin typeface="Arial"/>
                <a:cs typeface="Arial"/>
              </a:rPr>
              <a:t>catalysts)</a:t>
            </a:r>
            <a:r>
              <a:rPr sz="2000" spc="170" dirty="0">
                <a:latin typeface="Arial"/>
                <a:cs typeface="Arial"/>
              </a:rPr>
              <a:t> </a:t>
            </a:r>
            <a:r>
              <a:rPr sz="2000" spc="-25" dirty="0">
                <a:latin typeface="Arial"/>
                <a:cs typeface="Arial"/>
              </a:rPr>
              <a:t>and </a:t>
            </a:r>
            <a:r>
              <a:rPr sz="2000" dirty="0">
                <a:latin typeface="Arial"/>
                <a:cs typeface="Arial"/>
              </a:rPr>
              <a:t>have</a:t>
            </a:r>
            <a:r>
              <a:rPr sz="2000" spc="85" dirty="0">
                <a:latin typeface="Arial"/>
                <a:cs typeface="Arial"/>
              </a:rPr>
              <a:t>  </a:t>
            </a:r>
            <a:r>
              <a:rPr sz="2000" dirty="0">
                <a:latin typeface="Arial"/>
                <a:cs typeface="Arial"/>
              </a:rPr>
              <a:t>been</a:t>
            </a:r>
            <a:r>
              <a:rPr sz="2000" spc="75" dirty="0">
                <a:latin typeface="Arial"/>
                <a:cs typeface="Arial"/>
              </a:rPr>
              <a:t>  </a:t>
            </a:r>
            <a:r>
              <a:rPr sz="2000" dirty="0">
                <a:latin typeface="Arial"/>
                <a:cs typeface="Arial"/>
              </a:rPr>
              <a:t>shown</a:t>
            </a:r>
            <a:r>
              <a:rPr sz="2000" spc="90" dirty="0">
                <a:latin typeface="Arial"/>
                <a:cs typeface="Arial"/>
              </a:rPr>
              <a:t>  </a:t>
            </a:r>
            <a:r>
              <a:rPr sz="2000" dirty="0">
                <a:latin typeface="Arial"/>
                <a:cs typeface="Arial"/>
              </a:rPr>
              <a:t>to</a:t>
            </a:r>
            <a:r>
              <a:rPr sz="2000" spc="85" dirty="0">
                <a:latin typeface="Arial"/>
                <a:cs typeface="Arial"/>
              </a:rPr>
              <a:t>  </a:t>
            </a:r>
            <a:r>
              <a:rPr sz="2000" dirty="0">
                <a:latin typeface="Arial"/>
                <a:cs typeface="Arial"/>
              </a:rPr>
              <a:t>offer</a:t>
            </a:r>
            <a:r>
              <a:rPr sz="2000" spc="80" dirty="0">
                <a:latin typeface="Arial"/>
                <a:cs typeface="Arial"/>
              </a:rPr>
              <a:t>  </a:t>
            </a:r>
            <a:r>
              <a:rPr sz="2000" dirty="0">
                <a:latin typeface="Arial"/>
                <a:cs typeface="Arial"/>
              </a:rPr>
              <a:t>substantial</a:t>
            </a:r>
            <a:r>
              <a:rPr sz="2000" spc="85" dirty="0">
                <a:latin typeface="Arial"/>
                <a:cs typeface="Arial"/>
              </a:rPr>
              <a:t>  </a:t>
            </a:r>
            <a:r>
              <a:rPr sz="2000" dirty="0">
                <a:latin typeface="Arial"/>
                <a:cs typeface="Arial"/>
              </a:rPr>
              <a:t>advantages</a:t>
            </a:r>
            <a:r>
              <a:rPr sz="2000" spc="85" dirty="0">
                <a:latin typeface="Arial"/>
                <a:cs typeface="Arial"/>
              </a:rPr>
              <a:t>  </a:t>
            </a:r>
            <a:r>
              <a:rPr sz="2000" dirty="0">
                <a:latin typeface="Arial"/>
                <a:cs typeface="Arial"/>
              </a:rPr>
              <a:t>concerning</a:t>
            </a:r>
            <a:r>
              <a:rPr sz="2000" spc="80" dirty="0">
                <a:latin typeface="Arial"/>
                <a:cs typeface="Arial"/>
              </a:rPr>
              <a:t>  </a:t>
            </a:r>
            <a:r>
              <a:rPr sz="2000" spc="-10" dirty="0">
                <a:latin typeface="Arial"/>
                <a:cs typeface="Arial"/>
              </a:rPr>
              <a:t>activity, </a:t>
            </a:r>
            <a:r>
              <a:rPr sz="2000" dirty="0">
                <a:latin typeface="Arial"/>
                <a:cs typeface="Arial"/>
              </a:rPr>
              <a:t>selectivity</a:t>
            </a:r>
            <a:r>
              <a:rPr sz="2000" spc="-40" dirty="0">
                <a:latin typeface="Arial"/>
                <a:cs typeface="Arial"/>
              </a:rPr>
              <a:t> </a:t>
            </a:r>
            <a:r>
              <a:rPr sz="2000" dirty="0">
                <a:latin typeface="Arial"/>
                <a:cs typeface="Arial"/>
              </a:rPr>
              <a:t>and</a:t>
            </a:r>
            <a:r>
              <a:rPr sz="2000" spc="-40" dirty="0">
                <a:latin typeface="Arial"/>
                <a:cs typeface="Arial"/>
              </a:rPr>
              <a:t> </a:t>
            </a:r>
            <a:r>
              <a:rPr sz="2000" dirty="0">
                <a:latin typeface="Arial"/>
                <a:cs typeface="Arial"/>
              </a:rPr>
              <a:t>lifetime</a:t>
            </a:r>
            <a:r>
              <a:rPr sz="2000" spc="-35" dirty="0">
                <a:latin typeface="Arial"/>
                <a:cs typeface="Arial"/>
              </a:rPr>
              <a:t> </a:t>
            </a:r>
            <a:r>
              <a:rPr sz="2000" dirty="0">
                <a:latin typeface="Arial"/>
                <a:cs typeface="Arial"/>
              </a:rPr>
              <a:t>in</a:t>
            </a:r>
            <a:r>
              <a:rPr sz="2000" spc="-35" dirty="0">
                <a:latin typeface="Arial"/>
                <a:cs typeface="Arial"/>
              </a:rPr>
              <a:t> </a:t>
            </a:r>
            <a:r>
              <a:rPr sz="2000" spc="-10" dirty="0">
                <a:latin typeface="Arial"/>
                <a:cs typeface="Arial"/>
              </a:rPr>
              <a:t>chemical</a:t>
            </a:r>
            <a:endParaRPr sz="2000" dirty="0">
              <a:latin typeface="Arial"/>
              <a:cs typeface="Arial"/>
            </a:endParaRPr>
          </a:p>
          <a:p>
            <a:pPr marL="12700" marR="6350" algn="just">
              <a:lnSpc>
                <a:spcPct val="100000"/>
              </a:lnSpc>
            </a:pPr>
            <a:r>
              <a:rPr sz="2000" dirty="0">
                <a:latin typeface="Arial"/>
                <a:cs typeface="Arial"/>
              </a:rPr>
              <a:t>transformations</a:t>
            </a:r>
            <a:r>
              <a:rPr sz="2000" spc="100" dirty="0">
                <a:latin typeface="Arial"/>
                <a:cs typeface="Arial"/>
              </a:rPr>
              <a:t> </a:t>
            </a:r>
            <a:r>
              <a:rPr sz="2000" dirty="0">
                <a:latin typeface="Arial"/>
                <a:cs typeface="Arial"/>
              </a:rPr>
              <a:t>and</a:t>
            </a:r>
            <a:r>
              <a:rPr sz="2000" spc="95" dirty="0">
                <a:latin typeface="Arial"/>
                <a:cs typeface="Arial"/>
              </a:rPr>
              <a:t> </a:t>
            </a:r>
            <a:r>
              <a:rPr sz="2000" spc="-10" dirty="0">
                <a:latin typeface="Arial"/>
                <a:cs typeface="Arial"/>
              </a:rPr>
              <a:t>electro-</a:t>
            </a:r>
            <a:r>
              <a:rPr sz="2000" dirty="0">
                <a:latin typeface="Arial"/>
                <a:cs typeface="Arial"/>
              </a:rPr>
              <a:t>catalysis</a:t>
            </a:r>
            <a:r>
              <a:rPr sz="2000" spc="100" dirty="0">
                <a:latin typeface="Arial"/>
                <a:cs typeface="Arial"/>
              </a:rPr>
              <a:t> </a:t>
            </a:r>
            <a:r>
              <a:rPr sz="2000" dirty="0">
                <a:latin typeface="Arial"/>
                <a:cs typeface="Arial"/>
              </a:rPr>
              <a:t>(fuel</a:t>
            </a:r>
            <a:r>
              <a:rPr sz="2000" spc="105" dirty="0">
                <a:latin typeface="Arial"/>
                <a:cs typeface="Arial"/>
              </a:rPr>
              <a:t> </a:t>
            </a:r>
            <a:r>
              <a:rPr sz="2000" dirty="0">
                <a:latin typeface="Arial"/>
                <a:cs typeface="Arial"/>
              </a:rPr>
              <a:t>cells).</a:t>
            </a:r>
            <a:r>
              <a:rPr sz="2000" spc="100" dirty="0">
                <a:latin typeface="Arial"/>
                <a:cs typeface="Arial"/>
              </a:rPr>
              <a:t> </a:t>
            </a:r>
            <a:r>
              <a:rPr sz="2000" dirty="0">
                <a:latin typeface="Arial"/>
                <a:cs typeface="Arial"/>
              </a:rPr>
              <a:t>Enantioselective</a:t>
            </a:r>
            <a:r>
              <a:rPr sz="2000" spc="100" dirty="0">
                <a:latin typeface="Arial"/>
                <a:cs typeface="Arial"/>
              </a:rPr>
              <a:t> </a:t>
            </a:r>
            <a:r>
              <a:rPr sz="2000" spc="-10" dirty="0">
                <a:latin typeface="Arial"/>
                <a:cs typeface="Arial"/>
              </a:rPr>
              <a:t>catalysis </a:t>
            </a:r>
            <a:r>
              <a:rPr sz="2000" dirty="0">
                <a:latin typeface="Arial"/>
                <a:cs typeface="Arial"/>
              </a:rPr>
              <a:t>was</a:t>
            </a:r>
            <a:r>
              <a:rPr sz="2000" spc="-45" dirty="0">
                <a:latin typeface="Arial"/>
                <a:cs typeface="Arial"/>
              </a:rPr>
              <a:t> </a:t>
            </a:r>
            <a:r>
              <a:rPr sz="2000" spc="-20" dirty="0">
                <a:latin typeface="Arial"/>
                <a:cs typeface="Arial"/>
              </a:rPr>
              <a:t>also</a:t>
            </a:r>
            <a:r>
              <a:rPr lang="en-US" sz="2000" dirty="0">
                <a:latin typeface="Arial"/>
                <a:cs typeface="Arial"/>
              </a:rPr>
              <a:t> </a:t>
            </a:r>
            <a:r>
              <a:rPr sz="2000" dirty="0">
                <a:latin typeface="Arial"/>
                <a:cs typeface="Arial"/>
              </a:rPr>
              <a:t>achieved</a:t>
            </a:r>
            <a:r>
              <a:rPr sz="2000" spc="-35" dirty="0">
                <a:latin typeface="Arial"/>
                <a:cs typeface="Arial"/>
              </a:rPr>
              <a:t> </a:t>
            </a:r>
            <a:r>
              <a:rPr sz="2000" dirty="0">
                <a:latin typeface="Arial"/>
                <a:cs typeface="Arial"/>
              </a:rPr>
              <a:t>using</a:t>
            </a:r>
            <a:r>
              <a:rPr sz="2000" spc="-40" dirty="0">
                <a:latin typeface="Arial"/>
                <a:cs typeface="Arial"/>
              </a:rPr>
              <a:t> </a:t>
            </a:r>
            <a:r>
              <a:rPr sz="2000" dirty="0">
                <a:latin typeface="Arial"/>
                <a:cs typeface="Arial"/>
              </a:rPr>
              <a:t>chiral</a:t>
            </a:r>
            <a:r>
              <a:rPr sz="2000" spc="-25" dirty="0">
                <a:latin typeface="Arial"/>
                <a:cs typeface="Arial"/>
              </a:rPr>
              <a:t> </a:t>
            </a:r>
            <a:r>
              <a:rPr sz="2000" dirty="0">
                <a:latin typeface="Arial"/>
                <a:cs typeface="Arial"/>
              </a:rPr>
              <a:t>modifiers</a:t>
            </a:r>
            <a:r>
              <a:rPr sz="2000" spc="-40" dirty="0">
                <a:latin typeface="Arial"/>
                <a:cs typeface="Arial"/>
              </a:rPr>
              <a:t> </a:t>
            </a:r>
            <a:r>
              <a:rPr sz="2000" dirty="0">
                <a:latin typeface="Arial"/>
                <a:cs typeface="Arial"/>
              </a:rPr>
              <a:t>on</a:t>
            </a:r>
            <a:r>
              <a:rPr sz="2000" spc="-30" dirty="0">
                <a:latin typeface="Arial"/>
                <a:cs typeface="Arial"/>
              </a:rPr>
              <a:t> </a:t>
            </a:r>
            <a:r>
              <a:rPr sz="2000" dirty="0">
                <a:latin typeface="Arial"/>
                <a:cs typeface="Arial"/>
              </a:rPr>
              <a:t>the</a:t>
            </a:r>
            <a:r>
              <a:rPr sz="2000" spc="-30" dirty="0">
                <a:latin typeface="Arial"/>
                <a:cs typeface="Arial"/>
              </a:rPr>
              <a:t> </a:t>
            </a:r>
            <a:r>
              <a:rPr sz="2000" dirty="0">
                <a:latin typeface="Arial"/>
                <a:cs typeface="Arial"/>
              </a:rPr>
              <a:t>surface</a:t>
            </a:r>
            <a:r>
              <a:rPr sz="2000" spc="-50" dirty="0">
                <a:latin typeface="Arial"/>
                <a:cs typeface="Arial"/>
              </a:rPr>
              <a:t> </a:t>
            </a:r>
            <a:r>
              <a:rPr sz="2000" dirty="0">
                <a:latin typeface="Arial"/>
                <a:cs typeface="Arial"/>
              </a:rPr>
              <a:t>of</a:t>
            </a:r>
            <a:r>
              <a:rPr sz="2000" spc="-40" dirty="0">
                <a:latin typeface="Arial"/>
                <a:cs typeface="Arial"/>
              </a:rPr>
              <a:t> </a:t>
            </a:r>
            <a:r>
              <a:rPr sz="2000" dirty="0">
                <a:latin typeface="Arial"/>
                <a:cs typeface="Arial"/>
              </a:rPr>
              <a:t>nanoscale</a:t>
            </a:r>
            <a:r>
              <a:rPr sz="2000" spc="-35" dirty="0">
                <a:latin typeface="Arial"/>
                <a:cs typeface="Arial"/>
              </a:rPr>
              <a:t> </a:t>
            </a:r>
            <a:r>
              <a:rPr sz="2000" dirty="0">
                <a:latin typeface="Arial"/>
                <a:cs typeface="Arial"/>
              </a:rPr>
              <a:t>metal</a:t>
            </a:r>
            <a:r>
              <a:rPr sz="2000" spc="-40" dirty="0">
                <a:latin typeface="Arial"/>
                <a:cs typeface="Arial"/>
              </a:rPr>
              <a:t> </a:t>
            </a:r>
            <a:r>
              <a:rPr sz="2000" spc="-10" dirty="0">
                <a:latin typeface="Arial"/>
                <a:cs typeface="Arial"/>
              </a:rPr>
              <a:t>particles.</a:t>
            </a:r>
            <a:endParaRPr sz="2000" dirty="0">
              <a:latin typeface="Arial"/>
              <a:cs typeface="Arial"/>
            </a:endParaRPr>
          </a:p>
          <a:p>
            <a:pPr marL="12700" marR="5080" indent="430530" algn="just">
              <a:lnSpc>
                <a:spcPct val="100000"/>
              </a:lnSpc>
              <a:spcBef>
                <a:spcPts val="5"/>
              </a:spcBef>
              <a:buAutoNum type="romanLcParenBoth" startAt="6"/>
              <a:tabLst>
                <a:tab pos="443230" algn="l"/>
              </a:tabLst>
            </a:pPr>
            <a:r>
              <a:rPr sz="2000" spc="-10" dirty="0">
                <a:latin typeface="Arial"/>
                <a:cs typeface="Arial"/>
              </a:rPr>
              <a:t>Nano-</a:t>
            </a:r>
            <a:r>
              <a:rPr sz="2000" dirty="0">
                <a:latin typeface="Arial"/>
                <a:cs typeface="Arial"/>
              </a:rPr>
              <a:t>structured</a:t>
            </a:r>
            <a:r>
              <a:rPr sz="2000" spc="30" dirty="0">
                <a:latin typeface="Arial"/>
                <a:cs typeface="Arial"/>
              </a:rPr>
              <a:t> </a:t>
            </a:r>
            <a:r>
              <a:rPr sz="2000" spc="-10" dirty="0">
                <a:latin typeface="Arial"/>
                <a:cs typeface="Arial"/>
              </a:rPr>
              <a:t>metal-</a:t>
            </a:r>
            <a:r>
              <a:rPr sz="2000" dirty="0">
                <a:latin typeface="Arial"/>
                <a:cs typeface="Arial"/>
              </a:rPr>
              <a:t>oxide</a:t>
            </a:r>
            <a:r>
              <a:rPr sz="2000" spc="30" dirty="0">
                <a:latin typeface="Arial"/>
                <a:cs typeface="Arial"/>
              </a:rPr>
              <a:t> </a:t>
            </a:r>
            <a:r>
              <a:rPr sz="2000" dirty="0">
                <a:latin typeface="Arial"/>
                <a:cs typeface="Arial"/>
              </a:rPr>
              <a:t>thin</a:t>
            </a:r>
            <a:r>
              <a:rPr sz="2000" spc="30" dirty="0">
                <a:latin typeface="Arial"/>
                <a:cs typeface="Arial"/>
              </a:rPr>
              <a:t> </a:t>
            </a:r>
            <a:r>
              <a:rPr sz="2000" dirty="0">
                <a:latin typeface="Arial"/>
                <a:cs typeface="Arial"/>
              </a:rPr>
              <a:t>films</a:t>
            </a:r>
            <a:r>
              <a:rPr sz="2000" spc="25" dirty="0">
                <a:latin typeface="Arial"/>
                <a:cs typeface="Arial"/>
              </a:rPr>
              <a:t> </a:t>
            </a:r>
            <a:r>
              <a:rPr sz="2000" dirty="0">
                <a:latin typeface="Arial"/>
                <a:cs typeface="Arial"/>
              </a:rPr>
              <a:t>are</a:t>
            </a:r>
            <a:r>
              <a:rPr sz="2000" spc="20" dirty="0">
                <a:latin typeface="Arial"/>
                <a:cs typeface="Arial"/>
              </a:rPr>
              <a:t> </a:t>
            </a:r>
            <a:r>
              <a:rPr sz="2000" dirty="0">
                <a:latin typeface="Arial"/>
                <a:cs typeface="Arial"/>
              </a:rPr>
              <a:t>receiving</a:t>
            </a:r>
            <a:r>
              <a:rPr sz="2000" spc="35" dirty="0">
                <a:latin typeface="Arial"/>
                <a:cs typeface="Arial"/>
              </a:rPr>
              <a:t> </a:t>
            </a:r>
            <a:r>
              <a:rPr sz="2000" dirty="0">
                <a:latin typeface="Arial"/>
                <a:cs typeface="Arial"/>
              </a:rPr>
              <a:t>a</a:t>
            </a:r>
            <a:r>
              <a:rPr sz="2000" spc="30" dirty="0">
                <a:latin typeface="Arial"/>
                <a:cs typeface="Arial"/>
              </a:rPr>
              <a:t> </a:t>
            </a:r>
            <a:r>
              <a:rPr sz="2000" dirty="0">
                <a:latin typeface="Arial"/>
                <a:cs typeface="Arial"/>
              </a:rPr>
              <a:t>growing</a:t>
            </a:r>
            <a:r>
              <a:rPr sz="2000" spc="25" dirty="0">
                <a:latin typeface="Arial"/>
                <a:cs typeface="Arial"/>
              </a:rPr>
              <a:t> </a:t>
            </a:r>
            <a:r>
              <a:rPr sz="2000" spc="-10" dirty="0">
                <a:latin typeface="Arial"/>
                <a:cs typeface="Arial"/>
              </a:rPr>
              <a:t>attention </a:t>
            </a:r>
            <a:r>
              <a:rPr sz="2000" dirty="0">
                <a:latin typeface="Arial"/>
                <a:cs typeface="Arial"/>
              </a:rPr>
              <a:t>for</a:t>
            </a:r>
            <a:r>
              <a:rPr sz="2000" spc="-5" dirty="0">
                <a:latin typeface="Arial"/>
                <a:cs typeface="Arial"/>
              </a:rPr>
              <a:t>  </a:t>
            </a:r>
            <a:r>
              <a:rPr sz="2000" dirty="0">
                <a:latin typeface="Arial"/>
                <a:cs typeface="Arial"/>
              </a:rPr>
              <a:t>the  realization  of</a:t>
            </a:r>
            <a:r>
              <a:rPr sz="2000" spc="-5" dirty="0">
                <a:latin typeface="Arial"/>
                <a:cs typeface="Arial"/>
              </a:rPr>
              <a:t>  </a:t>
            </a:r>
            <a:r>
              <a:rPr sz="2000" dirty="0">
                <a:latin typeface="Arial"/>
                <a:cs typeface="Arial"/>
              </a:rPr>
              <a:t>gas</a:t>
            </a:r>
            <a:r>
              <a:rPr sz="2000" spc="-5" dirty="0">
                <a:latin typeface="Arial"/>
                <a:cs typeface="Arial"/>
              </a:rPr>
              <a:t>  </a:t>
            </a:r>
            <a:r>
              <a:rPr sz="2000" dirty="0">
                <a:latin typeface="Arial"/>
                <a:cs typeface="Arial"/>
              </a:rPr>
              <a:t>sensors  (NOx,</a:t>
            </a:r>
            <a:r>
              <a:rPr sz="2000" spc="-5" dirty="0">
                <a:latin typeface="Arial"/>
                <a:cs typeface="Arial"/>
              </a:rPr>
              <a:t>  </a:t>
            </a:r>
            <a:r>
              <a:rPr sz="2000" dirty="0">
                <a:latin typeface="Arial"/>
                <a:cs typeface="Arial"/>
              </a:rPr>
              <a:t>CO,</a:t>
            </a:r>
            <a:r>
              <a:rPr sz="2000" spc="-5" dirty="0">
                <a:latin typeface="Arial"/>
                <a:cs typeface="Arial"/>
              </a:rPr>
              <a:t>  </a:t>
            </a:r>
            <a:r>
              <a:rPr sz="2000" dirty="0">
                <a:latin typeface="Arial"/>
                <a:cs typeface="Arial"/>
              </a:rPr>
              <a:t>CO2,  CH4</a:t>
            </a:r>
            <a:r>
              <a:rPr sz="2000" spc="-5" dirty="0">
                <a:latin typeface="Arial"/>
                <a:cs typeface="Arial"/>
              </a:rPr>
              <a:t>  </a:t>
            </a:r>
            <a:r>
              <a:rPr sz="2000" dirty="0">
                <a:latin typeface="Arial"/>
                <a:cs typeface="Arial"/>
              </a:rPr>
              <a:t>and</a:t>
            </a:r>
            <a:r>
              <a:rPr sz="2000" spc="-5" dirty="0">
                <a:latin typeface="Arial"/>
                <a:cs typeface="Arial"/>
              </a:rPr>
              <a:t>  </a:t>
            </a:r>
            <a:r>
              <a:rPr sz="2000" spc="-10" dirty="0">
                <a:latin typeface="Arial"/>
                <a:cs typeface="Arial"/>
              </a:rPr>
              <a:t>aromatic </a:t>
            </a:r>
            <a:r>
              <a:rPr sz="2000" dirty="0">
                <a:latin typeface="Arial"/>
                <a:cs typeface="Arial"/>
              </a:rPr>
              <a:t>hydrocarbons)  with</a:t>
            </a:r>
            <a:r>
              <a:rPr sz="2000" spc="5" dirty="0">
                <a:latin typeface="Arial"/>
                <a:cs typeface="Arial"/>
              </a:rPr>
              <a:t>  </a:t>
            </a:r>
            <a:r>
              <a:rPr sz="2000" dirty="0">
                <a:latin typeface="Arial"/>
                <a:cs typeface="Arial"/>
              </a:rPr>
              <a:t>enhanced  sensitivity  and</a:t>
            </a:r>
            <a:r>
              <a:rPr sz="2000" spc="5" dirty="0">
                <a:latin typeface="Arial"/>
                <a:cs typeface="Arial"/>
              </a:rPr>
              <a:t>  </a:t>
            </a:r>
            <a:r>
              <a:rPr sz="2000" dirty="0">
                <a:latin typeface="Arial"/>
                <a:cs typeface="Arial"/>
              </a:rPr>
              <a:t>selectivity.  </a:t>
            </a:r>
            <a:r>
              <a:rPr sz="2000" spc="-10" dirty="0">
                <a:latin typeface="Arial"/>
                <a:cs typeface="Arial"/>
              </a:rPr>
              <a:t>Nanostructured metal-</a:t>
            </a:r>
            <a:r>
              <a:rPr sz="2000" dirty="0">
                <a:latin typeface="Arial"/>
                <a:cs typeface="Arial"/>
              </a:rPr>
              <a:t>oxide</a:t>
            </a:r>
            <a:r>
              <a:rPr sz="2000" spc="125" dirty="0">
                <a:latin typeface="Arial"/>
                <a:cs typeface="Arial"/>
              </a:rPr>
              <a:t> </a:t>
            </a:r>
            <a:r>
              <a:rPr sz="2000" dirty="0">
                <a:latin typeface="Arial"/>
                <a:cs typeface="Arial"/>
              </a:rPr>
              <a:t>(MnO2)</a:t>
            </a:r>
            <a:r>
              <a:rPr sz="2000" spc="140" dirty="0">
                <a:latin typeface="Arial"/>
                <a:cs typeface="Arial"/>
              </a:rPr>
              <a:t> </a:t>
            </a:r>
            <a:r>
              <a:rPr sz="2000" dirty="0">
                <a:latin typeface="Arial"/>
                <a:cs typeface="Arial"/>
              </a:rPr>
              <a:t>finds</a:t>
            </a:r>
            <a:r>
              <a:rPr sz="2000" spc="125" dirty="0">
                <a:latin typeface="Arial"/>
                <a:cs typeface="Arial"/>
              </a:rPr>
              <a:t> </a:t>
            </a:r>
            <a:r>
              <a:rPr sz="2000" dirty="0">
                <a:latin typeface="Arial"/>
                <a:cs typeface="Arial"/>
              </a:rPr>
              <a:t>application</a:t>
            </a:r>
            <a:r>
              <a:rPr sz="2000" spc="135" dirty="0">
                <a:latin typeface="Arial"/>
                <a:cs typeface="Arial"/>
              </a:rPr>
              <a:t> </a:t>
            </a:r>
            <a:r>
              <a:rPr sz="2000" dirty="0">
                <a:latin typeface="Arial"/>
                <a:cs typeface="Arial"/>
              </a:rPr>
              <a:t>for</a:t>
            </a:r>
            <a:r>
              <a:rPr sz="2000" spc="140" dirty="0">
                <a:latin typeface="Arial"/>
                <a:cs typeface="Arial"/>
              </a:rPr>
              <a:t> </a:t>
            </a:r>
            <a:r>
              <a:rPr sz="2000" dirty="0">
                <a:latin typeface="Arial"/>
                <a:cs typeface="Arial"/>
              </a:rPr>
              <a:t>rechargeable</a:t>
            </a:r>
            <a:r>
              <a:rPr sz="2000" spc="140" dirty="0">
                <a:latin typeface="Arial"/>
                <a:cs typeface="Arial"/>
              </a:rPr>
              <a:t> </a:t>
            </a:r>
            <a:r>
              <a:rPr sz="2000" dirty="0">
                <a:latin typeface="Arial"/>
                <a:cs typeface="Arial"/>
              </a:rPr>
              <a:t>batteries</a:t>
            </a:r>
            <a:r>
              <a:rPr sz="2000" spc="135" dirty="0">
                <a:latin typeface="Arial"/>
                <a:cs typeface="Arial"/>
              </a:rPr>
              <a:t> </a:t>
            </a:r>
            <a:r>
              <a:rPr sz="2000" dirty="0">
                <a:latin typeface="Arial"/>
                <a:cs typeface="Arial"/>
              </a:rPr>
              <a:t>for</a:t>
            </a:r>
            <a:r>
              <a:rPr sz="2000" spc="135" dirty="0">
                <a:latin typeface="Arial"/>
                <a:cs typeface="Arial"/>
              </a:rPr>
              <a:t> </a:t>
            </a:r>
            <a:r>
              <a:rPr sz="2000" dirty="0">
                <a:latin typeface="Arial"/>
                <a:cs typeface="Arial"/>
              </a:rPr>
              <a:t>cars</a:t>
            </a:r>
            <a:r>
              <a:rPr sz="2000" spc="140" dirty="0">
                <a:latin typeface="Arial"/>
                <a:cs typeface="Arial"/>
              </a:rPr>
              <a:t> </a:t>
            </a:r>
            <a:r>
              <a:rPr sz="2000" spc="-25" dirty="0">
                <a:latin typeface="Arial"/>
                <a:cs typeface="Arial"/>
              </a:rPr>
              <a:t>or </a:t>
            </a:r>
            <a:r>
              <a:rPr sz="2000" dirty="0">
                <a:latin typeface="Arial"/>
                <a:cs typeface="Arial"/>
              </a:rPr>
              <a:t>consumer</a:t>
            </a:r>
            <a:r>
              <a:rPr sz="2000" spc="175" dirty="0">
                <a:latin typeface="Arial"/>
                <a:cs typeface="Arial"/>
              </a:rPr>
              <a:t>  </a:t>
            </a:r>
            <a:r>
              <a:rPr sz="2000" dirty="0">
                <a:latin typeface="Arial"/>
                <a:cs typeface="Arial"/>
              </a:rPr>
              <a:t>goods.</a:t>
            </a:r>
            <a:r>
              <a:rPr sz="2000" spc="170" dirty="0">
                <a:latin typeface="Arial"/>
                <a:cs typeface="Arial"/>
              </a:rPr>
              <a:t>  </a:t>
            </a:r>
            <a:r>
              <a:rPr sz="2000" spc="-10" dirty="0">
                <a:latin typeface="Arial"/>
                <a:cs typeface="Arial"/>
              </a:rPr>
              <a:t>Nano-</a:t>
            </a:r>
            <a:r>
              <a:rPr sz="2000" dirty="0">
                <a:latin typeface="Arial"/>
                <a:cs typeface="Arial"/>
              </a:rPr>
              <a:t>crystalline</a:t>
            </a:r>
            <a:r>
              <a:rPr sz="2000" spc="180" dirty="0">
                <a:latin typeface="Arial"/>
                <a:cs typeface="Arial"/>
              </a:rPr>
              <a:t>  </a:t>
            </a:r>
            <a:r>
              <a:rPr sz="2000" dirty="0">
                <a:latin typeface="Arial"/>
                <a:cs typeface="Arial"/>
              </a:rPr>
              <a:t>silicon</a:t>
            </a:r>
            <a:r>
              <a:rPr sz="2000" spc="175" dirty="0">
                <a:latin typeface="Arial"/>
                <a:cs typeface="Arial"/>
              </a:rPr>
              <a:t>  </a:t>
            </a:r>
            <a:r>
              <a:rPr sz="2000" dirty="0">
                <a:latin typeface="Arial"/>
                <a:cs typeface="Arial"/>
              </a:rPr>
              <a:t>films</a:t>
            </a:r>
            <a:r>
              <a:rPr sz="2000" spc="175" dirty="0">
                <a:latin typeface="Arial"/>
                <a:cs typeface="Arial"/>
              </a:rPr>
              <a:t>  </a:t>
            </a:r>
            <a:r>
              <a:rPr sz="2000" dirty="0">
                <a:latin typeface="Arial"/>
                <a:cs typeface="Arial"/>
              </a:rPr>
              <a:t>for</a:t>
            </a:r>
            <a:r>
              <a:rPr sz="2000" spc="175" dirty="0">
                <a:latin typeface="Arial"/>
                <a:cs typeface="Arial"/>
              </a:rPr>
              <a:t>  </a:t>
            </a:r>
            <a:r>
              <a:rPr sz="2000" dirty="0">
                <a:latin typeface="Arial"/>
                <a:cs typeface="Arial"/>
              </a:rPr>
              <a:t>highly</a:t>
            </a:r>
            <a:r>
              <a:rPr sz="2000" spc="170" dirty="0">
                <a:latin typeface="Arial"/>
                <a:cs typeface="Arial"/>
              </a:rPr>
              <a:t>  </a:t>
            </a:r>
            <a:r>
              <a:rPr sz="2000" spc="-10" dirty="0">
                <a:latin typeface="Arial"/>
                <a:cs typeface="Arial"/>
              </a:rPr>
              <a:t>transparent </a:t>
            </a:r>
            <a:r>
              <a:rPr sz="2000" dirty="0">
                <a:latin typeface="Arial"/>
                <a:cs typeface="Arial"/>
              </a:rPr>
              <a:t>contacts</a:t>
            </a:r>
            <a:r>
              <a:rPr sz="2000" spc="320" dirty="0">
                <a:latin typeface="Arial"/>
                <a:cs typeface="Arial"/>
              </a:rPr>
              <a:t> </a:t>
            </a:r>
            <a:r>
              <a:rPr sz="2000" dirty="0">
                <a:latin typeface="Arial"/>
                <a:cs typeface="Arial"/>
              </a:rPr>
              <a:t>in</a:t>
            </a:r>
            <a:r>
              <a:rPr sz="2000" spc="315" dirty="0">
                <a:latin typeface="Arial"/>
                <a:cs typeface="Arial"/>
              </a:rPr>
              <a:t> </a:t>
            </a:r>
            <a:r>
              <a:rPr sz="2000" dirty="0">
                <a:latin typeface="Arial"/>
                <a:cs typeface="Arial"/>
              </a:rPr>
              <a:t>thin</a:t>
            </a:r>
            <a:r>
              <a:rPr sz="2000" spc="315" dirty="0">
                <a:latin typeface="Arial"/>
                <a:cs typeface="Arial"/>
              </a:rPr>
              <a:t> </a:t>
            </a:r>
            <a:r>
              <a:rPr sz="2000" dirty="0">
                <a:latin typeface="Arial"/>
                <a:cs typeface="Arial"/>
              </a:rPr>
              <a:t>film</a:t>
            </a:r>
            <a:r>
              <a:rPr sz="2000" spc="315" dirty="0">
                <a:latin typeface="Arial"/>
                <a:cs typeface="Arial"/>
              </a:rPr>
              <a:t> </a:t>
            </a:r>
            <a:r>
              <a:rPr sz="2000" dirty="0">
                <a:latin typeface="Arial"/>
                <a:cs typeface="Arial"/>
              </a:rPr>
              <a:t>solar</a:t>
            </a:r>
            <a:r>
              <a:rPr sz="2000" spc="305" dirty="0">
                <a:latin typeface="Arial"/>
                <a:cs typeface="Arial"/>
              </a:rPr>
              <a:t> </a:t>
            </a:r>
            <a:r>
              <a:rPr sz="2000" dirty="0">
                <a:latin typeface="Arial"/>
                <a:cs typeface="Arial"/>
              </a:rPr>
              <a:t>cell</a:t>
            </a:r>
            <a:r>
              <a:rPr sz="2000" spc="315" dirty="0">
                <a:latin typeface="Arial"/>
                <a:cs typeface="Arial"/>
              </a:rPr>
              <a:t> </a:t>
            </a:r>
            <a:r>
              <a:rPr sz="2000" dirty="0">
                <a:latin typeface="Arial"/>
                <a:cs typeface="Arial"/>
              </a:rPr>
              <a:t>and</a:t>
            </a:r>
            <a:r>
              <a:rPr sz="2000" spc="315" dirty="0">
                <a:latin typeface="Arial"/>
                <a:cs typeface="Arial"/>
              </a:rPr>
              <a:t> </a:t>
            </a:r>
            <a:r>
              <a:rPr sz="2000" spc="-10" dirty="0">
                <a:latin typeface="Arial"/>
                <a:cs typeface="Arial"/>
              </a:rPr>
              <a:t>nano-</a:t>
            </a:r>
            <a:r>
              <a:rPr sz="2000" dirty="0">
                <a:latin typeface="Arial"/>
                <a:cs typeface="Arial"/>
              </a:rPr>
              <a:t>structured</a:t>
            </a:r>
            <a:r>
              <a:rPr sz="2000" spc="305" dirty="0">
                <a:latin typeface="Arial"/>
                <a:cs typeface="Arial"/>
              </a:rPr>
              <a:t> </a:t>
            </a:r>
            <a:r>
              <a:rPr sz="2000" dirty="0">
                <a:latin typeface="Arial"/>
                <a:cs typeface="Arial"/>
              </a:rPr>
              <a:t>titanium</a:t>
            </a:r>
            <a:r>
              <a:rPr sz="2000" spc="315" dirty="0">
                <a:latin typeface="Arial"/>
                <a:cs typeface="Arial"/>
              </a:rPr>
              <a:t> </a:t>
            </a:r>
            <a:r>
              <a:rPr sz="2000" dirty="0">
                <a:latin typeface="Arial"/>
                <a:cs typeface="Arial"/>
              </a:rPr>
              <a:t>oxide</a:t>
            </a:r>
            <a:r>
              <a:rPr sz="2000" spc="325" dirty="0">
                <a:latin typeface="Arial"/>
                <a:cs typeface="Arial"/>
              </a:rPr>
              <a:t> </a:t>
            </a:r>
            <a:r>
              <a:rPr sz="2000" spc="-10" dirty="0">
                <a:latin typeface="Arial"/>
                <a:cs typeface="Arial"/>
              </a:rPr>
              <a:t>porous </a:t>
            </a:r>
            <a:r>
              <a:rPr sz="2000" dirty="0">
                <a:latin typeface="Arial"/>
                <a:cs typeface="Arial"/>
              </a:rPr>
              <a:t>films</a:t>
            </a:r>
            <a:r>
              <a:rPr sz="2000" spc="375" dirty="0">
                <a:latin typeface="Arial"/>
                <a:cs typeface="Arial"/>
              </a:rPr>
              <a:t> </a:t>
            </a:r>
            <a:r>
              <a:rPr sz="2000" dirty="0">
                <a:latin typeface="Arial"/>
                <a:cs typeface="Arial"/>
              </a:rPr>
              <a:t>for</a:t>
            </a:r>
            <a:r>
              <a:rPr sz="2000" spc="370" dirty="0">
                <a:latin typeface="Arial"/>
                <a:cs typeface="Arial"/>
              </a:rPr>
              <a:t> </a:t>
            </a:r>
            <a:r>
              <a:rPr sz="2000" dirty="0">
                <a:latin typeface="Arial"/>
                <a:cs typeface="Arial"/>
              </a:rPr>
              <a:t>its</a:t>
            </a:r>
            <a:r>
              <a:rPr sz="2000" spc="360" dirty="0">
                <a:latin typeface="Arial"/>
                <a:cs typeface="Arial"/>
              </a:rPr>
              <a:t> </a:t>
            </a:r>
            <a:r>
              <a:rPr sz="2000" dirty="0">
                <a:latin typeface="Arial"/>
                <a:cs typeface="Arial"/>
              </a:rPr>
              <a:t>high</a:t>
            </a:r>
            <a:r>
              <a:rPr sz="2000" spc="370" dirty="0">
                <a:latin typeface="Arial"/>
                <a:cs typeface="Arial"/>
              </a:rPr>
              <a:t> </a:t>
            </a:r>
            <a:r>
              <a:rPr sz="2000" dirty="0">
                <a:latin typeface="Arial"/>
                <a:cs typeface="Arial"/>
              </a:rPr>
              <a:t>transmission</a:t>
            </a:r>
            <a:r>
              <a:rPr sz="2000" spc="365" dirty="0">
                <a:latin typeface="Arial"/>
                <a:cs typeface="Arial"/>
              </a:rPr>
              <a:t> </a:t>
            </a:r>
            <a:r>
              <a:rPr sz="2000" dirty="0">
                <a:latin typeface="Arial"/>
                <a:cs typeface="Arial"/>
              </a:rPr>
              <a:t>and</a:t>
            </a:r>
            <a:r>
              <a:rPr sz="2000" spc="360" dirty="0">
                <a:latin typeface="Arial"/>
                <a:cs typeface="Arial"/>
              </a:rPr>
              <a:t> </a:t>
            </a:r>
            <a:r>
              <a:rPr sz="2000" dirty="0">
                <a:latin typeface="Arial"/>
                <a:cs typeface="Arial"/>
              </a:rPr>
              <a:t>significant</a:t>
            </a:r>
            <a:r>
              <a:rPr sz="2000" spc="355" dirty="0">
                <a:latin typeface="Arial"/>
                <a:cs typeface="Arial"/>
              </a:rPr>
              <a:t> </a:t>
            </a:r>
            <a:r>
              <a:rPr sz="2000" dirty="0">
                <a:latin typeface="Arial"/>
                <a:cs typeface="Arial"/>
              </a:rPr>
              <a:t>surface</a:t>
            </a:r>
            <a:r>
              <a:rPr sz="2000" spc="360" dirty="0">
                <a:latin typeface="Arial"/>
                <a:cs typeface="Arial"/>
              </a:rPr>
              <a:t> </a:t>
            </a:r>
            <a:r>
              <a:rPr sz="2000" dirty="0">
                <a:latin typeface="Arial"/>
                <a:cs typeface="Arial"/>
              </a:rPr>
              <a:t>area</a:t>
            </a:r>
            <a:r>
              <a:rPr sz="2000" spc="360" dirty="0">
                <a:latin typeface="Arial"/>
                <a:cs typeface="Arial"/>
              </a:rPr>
              <a:t> </a:t>
            </a:r>
            <a:r>
              <a:rPr sz="2000" spc="-10" dirty="0">
                <a:latin typeface="Arial"/>
                <a:cs typeface="Arial"/>
              </a:rPr>
              <a:t>enhancement </a:t>
            </a:r>
            <a:r>
              <a:rPr sz="2000" dirty="0">
                <a:latin typeface="Arial"/>
                <a:cs typeface="Arial"/>
              </a:rPr>
              <a:t>leading</a:t>
            </a:r>
            <a:r>
              <a:rPr sz="2000" spc="-30" dirty="0">
                <a:latin typeface="Arial"/>
                <a:cs typeface="Arial"/>
              </a:rPr>
              <a:t> </a:t>
            </a:r>
            <a:r>
              <a:rPr sz="2000" dirty="0">
                <a:latin typeface="Arial"/>
                <a:cs typeface="Arial"/>
              </a:rPr>
              <a:t>to</a:t>
            </a:r>
            <a:r>
              <a:rPr sz="2000" spc="-20" dirty="0">
                <a:latin typeface="Arial"/>
                <a:cs typeface="Arial"/>
              </a:rPr>
              <a:t> </a:t>
            </a:r>
            <a:r>
              <a:rPr sz="2000" dirty="0">
                <a:latin typeface="Arial"/>
                <a:cs typeface="Arial"/>
              </a:rPr>
              <a:t>strong</a:t>
            </a:r>
            <a:r>
              <a:rPr sz="2000" spc="-50" dirty="0">
                <a:latin typeface="Arial"/>
                <a:cs typeface="Arial"/>
              </a:rPr>
              <a:t> </a:t>
            </a:r>
            <a:r>
              <a:rPr sz="2000" dirty="0">
                <a:latin typeface="Arial"/>
                <a:cs typeface="Arial"/>
              </a:rPr>
              <a:t>absorption</a:t>
            </a:r>
            <a:r>
              <a:rPr sz="2000" spc="-50" dirty="0">
                <a:latin typeface="Arial"/>
                <a:cs typeface="Arial"/>
              </a:rPr>
              <a:t> </a:t>
            </a:r>
            <a:r>
              <a:rPr sz="2000" dirty="0">
                <a:latin typeface="Arial"/>
                <a:cs typeface="Arial"/>
              </a:rPr>
              <a:t>in</a:t>
            </a:r>
            <a:r>
              <a:rPr sz="2000" spc="-25" dirty="0">
                <a:latin typeface="Arial"/>
                <a:cs typeface="Arial"/>
              </a:rPr>
              <a:t> </a:t>
            </a:r>
            <a:r>
              <a:rPr sz="2000" dirty="0">
                <a:latin typeface="Arial"/>
                <a:cs typeface="Arial"/>
              </a:rPr>
              <a:t>dye</a:t>
            </a:r>
            <a:r>
              <a:rPr sz="2000" spc="-25" dirty="0">
                <a:latin typeface="Arial"/>
                <a:cs typeface="Arial"/>
              </a:rPr>
              <a:t> </a:t>
            </a:r>
            <a:r>
              <a:rPr sz="2000" dirty="0">
                <a:latin typeface="Arial"/>
                <a:cs typeface="Arial"/>
              </a:rPr>
              <a:t>sensitized</a:t>
            </a:r>
            <a:r>
              <a:rPr sz="2000" spc="-50" dirty="0">
                <a:latin typeface="Arial"/>
                <a:cs typeface="Arial"/>
              </a:rPr>
              <a:t> </a:t>
            </a:r>
            <a:r>
              <a:rPr sz="2000" dirty="0">
                <a:latin typeface="Arial"/>
                <a:cs typeface="Arial"/>
              </a:rPr>
              <a:t>solar</a:t>
            </a:r>
            <a:r>
              <a:rPr sz="2000" spc="-45" dirty="0">
                <a:latin typeface="Arial"/>
                <a:cs typeface="Arial"/>
              </a:rPr>
              <a:t> </a:t>
            </a:r>
            <a:r>
              <a:rPr sz="2000" spc="-10" dirty="0">
                <a:latin typeface="Arial"/>
                <a:cs typeface="Arial"/>
              </a:rPr>
              <a:t>cells.</a:t>
            </a:r>
            <a:endParaRPr sz="2000" dirty="0">
              <a:latin typeface="Arial"/>
              <a:cs typeface="Arial"/>
            </a:endParaRPr>
          </a:p>
          <a:p>
            <a:pPr marL="12700" marR="6350" indent="515620" algn="just">
              <a:lnSpc>
                <a:spcPct val="100000"/>
              </a:lnSpc>
              <a:spcBef>
                <a:spcPts val="5"/>
              </a:spcBef>
              <a:buAutoNum type="romanLcParenBoth" startAt="6"/>
              <a:tabLst>
                <a:tab pos="528320" algn="l"/>
              </a:tabLst>
            </a:pPr>
            <a:r>
              <a:rPr sz="2000" dirty="0">
                <a:latin typeface="Arial"/>
                <a:cs typeface="Arial"/>
              </a:rPr>
              <a:t>Polymer</a:t>
            </a:r>
            <a:r>
              <a:rPr sz="2000" spc="254" dirty="0">
                <a:latin typeface="Arial"/>
                <a:cs typeface="Arial"/>
              </a:rPr>
              <a:t> </a:t>
            </a:r>
            <a:r>
              <a:rPr sz="2000" dirty="0">
                <a:latin typeface="Arial"/>
                <a:cs typeface="Arial"/>
              </a:rPr>
              <a:t>based</a:t>
            </a:r>
            <a:r>
              <a:rPr sz="2000" spc="270" dirty="0">
                <a:latin typeface="Arial"/>
                <a:cs typeface="Arial"/>
              </a:rPr>
              <a:t> </a:t>
            </a:r>
            <a:r>
              <a:rPr sz="2000" dirty="0">
                <a:latin typeface="Arial"/>
                <a:cs typeface="Arial"/>
              </a:rPr>
              <a:t>composites</a:t>
            </a:r>
            <a:r>
              <a:rPr sz="2000" spc="285" dirty="0">
                <a:latin typeface="Arial"/>
                <a:cs typeface="Arial"/>
              </a:rPr>
              <a:t> </a:t>
            </a:r>
            <a:r>
              <a:rPr sz="2000" dirty="0">
                <a:latin typeface="Arial"/>
                <a:cs typeface="Arial"/>
              </a:rPr>
              <a:t>with</a:t>
            </a:r>
            <a:r>
              <a:rPr sz="2000" spc="265" dirty="0">
                <a:latin typeface="Arial"/>
                <a:cs typeface="Arial"/>
              </a:rPr>
              <a:t> </a:t>
            </a:r>
            <a:r>
              <a:rPr sz="2000" dirty="0">
                <a:latin typeface="Arial"/>
                <a:cs typeface="Arial"/>
              </a:rPr>
              <a:t>a</a:t>
            </a:r>
            <a:r>
              <a:rPr sz="2000" spc="265" dirty="0">
                <a:latin typeface="Arial"/>
                <a:cs typeface="Arial"/>
              </a:rPr>
              <a:t> </a:t>
            </a:r>
            <a:r>
              <a:rPr sz="2000" dirty="0">
                <a:latin typeface="Arial"/>
                <a:cs typeface="Arial"/>
              </a:rPr>
              <a:t>high</a:t>
            </a:r>
            <a:r>
              <a:rPr sz="2000" spc="270" dirty="0">
                <a:latin typeface="Arial"/>
                <a:cs typeface="Arial"/>
              </a:rPr>
              <a:t> </a:t>
            </a:r>
            <a:r>
              <a:rPr sz="2000" dirty="0">
                <a:latin typeface="Arial"/>
                <a:cs typeface="Arial"/>
              </a:rPr>
              <a:t>content</a:t>
            </a:r>
            <a:r>
              <a:rPr sz="2000" spc="265" dirty="0">
                <a:latin typeface="Arial"/>
                <a:cs typeface="Arial"/>
              </a:rPr>
              <a:t> </a:t>
            </a:r>
            <a:r>
              <a:rPr sz="2000" dirty="0">
                <a:latin typeface="Arial"/>
                <a:cs typeface="Arial"/>
              </a:rPr>
              <a:t>of</a:t>
            </a:r>
            <a:r>
              <a:rPr sz="2000" spc="260" dirty="0">
                <a:latin typeface="Arial"/>
                <a:cs typeface="Arial"/>
              </a:rPr>
              <a:t> </a:t>
            </a:r>
            <a:r>
              <a:rPr sz="2000" dirty="0">
                <a:latin typeface="Arial"/>
                <a:cs typeface="Arial"/>
              </a:rPr>
              <a:t>inorganic</a:t>
            </a:r>
            <a:r>
              <a:rPr sz="2000" spc="270" dirty="0">
                <a:latin typeface="Arial"/>
                <a:cs typeface="Arial"/>
              </a:rPr>
              <a:t> </a:t>
            </a:r>
            <a:r>
              <a:rPr sz="2000" spc="-10" dirty="0">
                <a:latin typeface="Arial"/>
                <a:cs typeface="Arial"/>
              </a:rPr>
              <a:t>particles </a:t>
            </a:r>
            <a:r>
              <a:rPr sz="2000" dirty="0">
                <a:latin typeface="Arial"/>
                <a:cs typeface="Arial"/>
              </a:rPr>
              <a:t>leading</a:t>
            </a:r>
            <a:r>
              <a:rPr sz="2000" spc="245" dirty="0">
                <a:latin typeface="Arial"/>
                <a:cs typeface="Arial"/>
              </a:rPr>
              <a:t> </a:t>
            </a:r>
            <a:r>
              <a:rPr sz="2000" dirty="0">
                <a:latin typeface="Arial"/>
                <a:cs typeface="Arial"/>
              </a:rPr>
              <a:t>to</a:t>
            </a:r>
            <a:r>
              <a:rPr sz="2000" spc="235" dirty="0">
                <a:latin typeface="Arial"/>
                <a:cs typeface="Arial"/>
              </a:rPr>
              <a:t> </a:t>
            </a:r>
            <a:r>
              <a:rPr sz="2000" dirty="0">
                <a:latin typeface="Arial"/>
                <a:cs typeface="Arial"/>
              </a:rPr>
              <a:t>a</a:t>
            </a:r>
            <a:r>
              <a:rPr sz="2000" spc="235" dirty="0">
                <a:latin typeface="Arial"/>
                <a:cs typeface="Arial"/>
              </a:rPr>
              <a:t> </a:t>
            </a:r>
            <a:r>
              <a:rPr sz="2000" dirty="0">
                <a:latin typeface="Arial"/>
                <a:cs typeface="Arial"/>
              </a:rPr>
              <a:t>high</a:t>
            </a:r>
            <a:r>
              <a:rPr sz="2000" spc="245" dirty="0">
                <a:latin typeface="Arial"/>
                <a:cs typeface="Arial"/>
              </a:rPr>
              <a:t> </a:t>
            </a:r>
            <a:r>
              <a:rPr sz="2000" dirty="0">
                <a:latin typeface="Arial"/>
                <a:cs typeface="Arial"/>
              </a:rPr>
              <a:t>dielectric</a:t>
            </a:r>
            <a:r>
              <a:rPr sz="2000" spc="240" dirty="0">
                <a:latin typeface="Arial"/>
                <a:cs typeface="Arial"/>
              </a:rPr>
              <a:t> </a:t>
            </a:r>
            <a:r>
              <a:rPr sz="2000" dirty="0">
                <a:latin typeface="Arial"/>
                <a:cs typeface="Arial"/>
              </a:rPr>
              <a:t>constant</a:t>
            </a:r>
            <a:r>
              <a:rPr sz="2000" spc="245" dirty="0">
                <a:latin typeface="Arial"/>
                <a:cs typeface="Arial"/>
              </a:rPr>
              <a:t> </a:t>
            </a:r>
            <a:r>
              <a:rPr sz="2000" dirty="0">
                <a:latin typeface="Arial"/>
                <a:cs typeface="Arial"/>
              </a:rPr>
              <a:t>are</a:t>
            </a:r>
            <a:r>
              <a:rPr sz="2000" spc="245" dirty="0">
                <a:latin typeface="Arial"/>
                <a:cs typeface="Arial"/>
              </a:rPr>
              <a:t> </a:t>
            </a:r>
            <a:r>
              <a:rPr sz="2000" dirty="0">
                <a:latin typeface="Arial"/>
                <a:cs typeface="Arial"/>
              </a:rPr>
              <a:t>interesting</a:t>
            </a:r>
            <a:r>
              <a:rPr sz="2000" spc="235" dirty="0">
                <a:latin typeface="Arial"/>
                <a:cs typeface="Arial"/>
              </a:rPr>
              <a:t> </a:t>
            </a:r>
            <a:r>
              <a:rPr sz="2000" dirty="0">
                <a:latin typeface="Arial"/>
                <a:cs typeface="Arial"/>
              </a:rPr>
              <a:t>materials</a:t>
            </a:r>
            <a:r>
              <a:rPr sz="2000" spc="250" dirty="0">
                <a:latin typeface="Arial"/>
                <a:cs typeface="Arial"/>
              </a:rPr>
              <a:t> </a:t>
            </a:r>
            <a:r>
              <a:rPr sz="2000" dirty="0">
                <a:latin typeface="Arial"/>
                <a:cs typeface="Arial"/>
              </a:rPr>
              <a:t>for</a:t>
            </a:r>
            <a:r>
              <a:rPr sz="2000" spc="240" dirty="0">
                <a:latin typeface="Arial"/>
                <a:cs typeface="Arial"/>
              </a:rPr>
              <a:t> </a:t>
            </a:r>
            <a:r>
              <a:rPr sz="2000" spc="-10" dirty="0">
                <a:latin typeface="Arial"/>
                <a:cs typeface="Arial"/>
              </a:rPr>
              <a:t>photonic </a:t>
            </a:r>
            <a:r>
              <a:rPr sz="2000" dirty="0">
                <a:latin typeface="Arial"/>
                <a:cs typeface="Arial"/>
              </a:rPr>
              <a:t>band</a:t>
            </a:r>
            <a:r>
              <a:rPr sz="2000" spc="-15" dirty="0">
                <a:latin typeface="Arial"/>
                <a:cs typeface="Arial"/>
              </a:rPr>
              <a:t> </a:t>
            </a:r>
            <a:r>
              <a:rPr sz="2000" dirty="0">
                <a:latin typeface="Arial"/>
                <a:cs typeface="Arial"/>
              </a:rPr>
              <a:t>gap</a:t>
            </a:r>
            <a:r>
              <a:rPr sz="2000" spc="-15" dirty="0">
                <a:latin typeface="Arial"/>
                <a:cs typeface="Arial"/>
              </a:rPr>
              <a:t> </a:t>
            </a:r>
            <a:r>
              <a:rPr sz="2000" spc="-10" dirty="0">
                <a:latin typeface="Arial"/>
                <a:cs typeface="Arial"/>
              </a:rPr>
              <a:t>structure.</a:t>
            </a:r>
            <a:endParaRPr sz="200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70179"/>
            <a:ext cx="7693025" cy="3848100"/>
          </a:xfrm>
          <a:prstGeom prst="rect">
            <a:avLst/>
          </a:prstGeom>
        </p:spPr>
        <p:txBody>
          <a:bodyPr vert="horz" wrap="square" lIns="0" tIns="12065" rIns="0" bIns="0" rtlCol="0">
            <a:spAutoFit/>
          </a:bodyPr>
          <a:lstStyle/>
          <a:p>
            <a:pPr marL="12700">
              <a:lnSpc>
                <a:spcPct val="100000"/>
              </a:lnSpc>
              <a:spcBef>
                <a:spcPts val="95"/>
              </a:spcBef>
            </a:pPr>
            <a:r>
              <a:rPr sz="2200" b="1" spc="-170" dirty="0">
                <a:solidFill>
                  <a:srgbClr val="FFFFFF"/>
                </a:solidFill>
                <a:latin typeface="Arial"/>
                <a:cs typeface="Arial"/>
              </a:rPr>
              <a:t>Nanoscale</a:t>
            </a:r>
            <a:r>
              <a:rPr sz="2200" b="1" spc="-30" dirty="0">
                <a:solidFill>
                  <a:srgbClr val="FFFFFF"/>
                </a:solidFill>
                <a:latin typeface="Arial"/>
                <a:cs typeface="Arial"/>
              </a:rPr>
              <a:t> </a:t>
            </a:r>
            <a:r>
              <a:rPr sz="2200" b="1" spc="-140" dirty="0">
                <a:solidFill>
                  <a:srgbClr val="FFFFFF"/>
                </a:solidFill>
                <a:latin typeface="Arial"/>
                <a:cs typeface="Arial"/>
              </a:rPr>
              <a:t>materials</a:t>
            </a:r>
            <a:r>
              <a:rPr sz="2200" b="1" spc="-35" dirty="0">
                <a:solidFill>
                  <a:srgbClr val="FFFFFF"/>
                </a:solidFill>
                <a:latin typeface="Arial"/>
                <a:cs typeface="Arial"/>
              </a:rPr>
              <a:t> </a:t>
            </a:r>
            <a:r>
              <a:rPr sz="2200" b="1" spc="-135" dirty="0">
                <a:solidFill>
                  <a:srgbClr val="FFFFFF"/>
                </a:solidFill>
                <a:latin typeface="Arial"/>
                <a:cs typeface="Arial"/>
              </a:rPr>
              <a:t>are</a:t>
            </a:r>
            <a:r>
              <a:rPr sz="2200" b="1" spc="-30" dirty="0">
                <a:solidFill>
                  <a:srgbClr val="FFFFFF"/>
                </a:solidFill>
                <a:latin typeface="Arial"/>
                <a:cs typeface="Arial"/>
              </a:rPr>
              <a:t> </a:t>
            </a:r>
            <a:r>
              <a:rPr sz="2200" b="1" spc="-155" dirty="0">
                <a:solidFill>
                  <a:srgbClr val="FFFFFF"/>
                </a:solidFill>
                <a:latin typeface="Arial"/>
                <a:cs typeface="Arial"/>
              </a:rPr>
              <a:t>defined</a:t>
            </a:r>
            <a:r>
              <a:rPr sz="2200" b="1" spc="-35" dirty="0">
                <a:solidFill>
                  <a:srgbClr val="FFFFFF"/>
                </a:solidFill>
                <a:latin typeface="Arial"/>
                <a:cs typeface="Arial"/>
              </a:rPr>
              <a:t> </a:t>
            </a:r>
            <a:r>
              <a:rPr sz="2200" b="1" spc="-185" dirty="0">
                <a:solidFill>
                  <a:srgbClr val="FFFFFF"/>
                </a:solidFill>
                <a:latin typeface="Arial"/>
                <a:cs typeface="Arial"/>
              </a:rPr>
              <a:t>as</a:t>
            </a:r>
            <a:r>
              <a:rPr sz="2200" b="1" spc="-20" dirty="0">
                <a:solidFill>
                  <a:srgbClr val="FFFFFF"/>
                </a:solidFill>
                <a:latin typeface="Arial"/>
                <a:cs typeface="Arial"/>
              </a:rPr>
              <a:t> </a:t>
            </a:r>
            <a:r>
              <a:rPr sz="2200" b="1" dirty="0">
                <a:solidFill>
                  <a:srgbClr val="FFFFFF"/>
                </a:solidFill>
                <a:latin typeface="Arial"/>
                <a:cs typeface="Arial"/>
              </a:rPr>
              <a:t>a</a:t>
            </a:r>
            <a:r>
              <a:rPr sz="2200" b="1" spc="-25" dirty="0">
                <a:solidFill>
                  <a:srgbClr val="FFFFFF"/>
                </a:solidFill>
                <a:latin typeface="Arial"/>
                <a:cs typeface="Arial"/>
              </a:rPr>
              <a:t> </a:t>
            </a:r>
            <a:r>
              <a:rPr sz="2200" b="1" spc="-220" dirty="0">
                <a:solidFill>
                  <a:srgbClr val="FFFFFF"/>
                </a:solidFill>
                <a:latin typeface="Arial"/>
                <a:cs typeface="Arial"/>
              </a:rPr>
              <a:t>set</a:t>
            </a:r>
            <a:r>
              <a:rPr sz="2200" b="1" spc="-30" dirty="0">
                <a:solidFill>
                  <a:srgbClr val="FFFFFF"/>
                </a:solidFill>
                <a:latin typeface="Arial"/>
                <a:cs typeface="Arial"/>
              </a:rPr>
              <a:t> </a:t>
            </a:r>
            <a:r>
              <a:rPr sz="2200" b="1" dirty="0">
                <a:solidFill>
                  <a:srgbClr val="FFFFFF"/>
                </a:solidFill>
                <a:latin typeface="Arial"/>
                <a:cs typeface="Arial"/>
              </a:rPr>
              <a:t>of</a:t>
            </a:r>
            <a:r>
              <a:rPr sz="2200" b="1" spc="125" dirty="0">
                <a:solidFill>
                  <a:srgbClr val="FFFFFF"/>
                </a:solidFill>
                <a:latin typeface="Arial"/>
                <a:cs typeface="Arial"/>
              </a:rPr>
              <a:t> </a:t>
            </a:r>
            <a:r>
              <a:rPr sz="2200" b="1" spc="-235" dirty="0">
                <a:solidFill>
                  <a:srgbClr val="FFFFFF"/>
                </a:solidFill>
                <a:latin typeface="Arial"/>
                <a:cs typeface="Arial"/>
              </a:rPr>
              <a:t>substances</a:t>
            </a:r>
            <a:r>
              <a:rPr sz="2200" b="1" spc="-40" dirty="0">
                <a:solidFill>
                  <a:srgbClr val="FFFFFF"/>
                </a:solidFill>
                <a:latin typeface="Arial"/>
                <a:cs typeface="Arial"/>
              </a:rPr>
              <a:t> </a:t>
            </a:r>
            <a:r>
              <a:rPr sz="2200" b="1" spc="-135" dirty="0">
                <a:solidFill>
                  <a:srgbClr val="FFFFFF"/>
                </a:solidFill>
                <a:latin typeface="Arial"/>
                <a:cs typeface="Arial"/>
              </a:rPr>
              <a:t>where</a:t>
            </a:r>
            <a:r>
              <a:rPr sz="2200" b="1" spc="-25" dirty="0">
                <a:solidFill>
                  <a:srgbClr val="FFFFFF"/>
                </a:solidFill>
                <a:latin typeface="Arial"/>
                <a:cs typeface="Arial"/>
              </a:rPr>
              <a:t> at</a:t>
            </a:r>
            <a:endParaRPr sz="2200">
              <a:latin typeface="Arial"/>
              <a:cs typeface="Arial"/>
            </a:endParaRPr>
          </a:p>
          <a:p>
            <a:pPr marL="12700">
              <a:lnSpc>
                <a:spcPct val="100000"/>
              </a:lnSpc>
            </a:pPr>
            <a:r>
              <a:rPr sz="2200" b="1" spc="-160" dirty="0">
                <a:solidFill>
                  <a:srgbClr val="FFFFFF"/>
                </a:solidFill>
                <a:latin typeface="Arial"/>
                <a:cs typeface="Arial"/>
              </a:rPr>
              <a:t>least</a:t>
            </a:r>
            <a:r>
              <a:rPr sz="2200" b="1" dirty="0">
                <a:solidFill>
                  <a:srgbClr val="FFFFFF"/>
                </a:solidFill>
                <a:latin typeface="Arial"/>
                <a:cs typeface="Arial"/>
              </a:rPr>
              <a:t> </a:t>
            </a:r>
            <a:r>
              <a:rPr sz="2200" b="1" spc="-195" dirty="0">
                <a:solidFill>
                  <a:srgbClr val="FFFFFF"/>
                </a:solidFill>
                <a:latin typeface="Arial"/>
                <a:cs typeface="Arial"/>
              </a:rPr>
              <a:t>one</a:t>
            </a:r>
            <a:r>
              <a:rPr sz="2200" b="1" spc="-5" dirty="0">
                <a:solidFill>
                  <a:srgbClr val="FFFFFF"/>
                </a:solidFill>
                <a:latin typeface="Arial"/>
                <a:cs typeface="Arial"/>
              </a:rPr>
              <a:t> </a:t>
            </a:r>
            <a:r>
              <a:rPr sz="2200" b="1" spc="-180" dirty="0">
                <a:solidFill>
                  <a:srgbClr val="FFFFFF"/>
                </a:solidFill>
                <a:latin typeface="Arial"/>
                <a:cs typeface="Arial"/>
              </a:rPr>
              <a:t>dimension</a:t>
            </a:r>
            <a:r>
              <a:rPr sz="2200" b="1" spc="-5" dirty="0">
                <a:solidFill>
                  <a:srgbClr val="FFFFFF"/>
                </a:solidFill>
                <a:latin typeface="Arial"/>
                <a:cs typeface="Arial"/>
              </a:rPr>
              <a:t> </a:t>
            </a:r>
            <a:r>
              <a:rPr sz="2200" b="1" spc="-175" dirty="0">
                <a:solidFill>
                  <a:srgbClr val="FFFFFF"/>
                </a:solidFill>
                <a:latin typeface="Arial"/>
                <a:cs typeface="Arial"/>
              </a:rPr>
              <a:t>is</a:t>
            </a:r>
            <a:r>
              <a:rPr sz="2200" b="1" spc="5" dirty="0">
                <a:solidFill>
                  <a:srgbClr val="FFFFFF"/>
                </a:solidFill>
                <a:latin typeface="Arial"/>
                <a:cs typeface="Arial"/>
              </a:rPr>
              <a:t> </a:t>
            </a:r>
            <a:r>
              <a:rPr sz="2200" b="1" spc="-210" dirty="0">
                <a:solidFill>
                  <a:srgbClr val="FFFFFF"/>
                </a:solidFill>
                <a:latin typeface="Arial"/>
                <a:cs typeface="Arial"/>
              </a:rPr>
              <a:t>less</a:t>
            </a:r>
            <a:r>
              <a:rPr sz="2200" b="1" spc="10" dirty="0">
                <a:solidFill>
                  <a:srgbClr val="FFFFFF"/>
                </a:solidFill>
                <a:latin typeface="Arial"/>
                <a:cs typeface="Arial"/>
              </a:rPr>
              <a:t> </a:t>
            </a:r>
            <a:r>
              <a:rPr sz="2200" b="1" spc="-160" dirty="0">
                <a:solidFill>
                  <a:srgbClr val="FFFFFF"/>
                </a:solidFill>
                <a:latin typeface="Arial"/>
                <a:cs typeface="Arial"/>
              </a:rPr>
              <a:t>than</a:t>
            </a:r>
            <a:r>
              <a:rPr sz="2200" b="1" spc="-5" dirty="0">
                <a:solidFill>
                  <a:srgbClr val="FFFFFF"/>
                </a:solidFill>
                <a:latin typeface="Arial"/>
                <a:cs typeface="Arial"/>
              </a:rPr>
              <a:t> </a:t>
            </a:r>
            <a:r>
              <a:rPr sz="2200" b="1" spc="-140" dirty="0">
                <a:solidFill>
                  <a:srgbClr val="FFFFFF"/>
                </a:solidFill>
                <a:latin typeface="Arial"/>
                <a:cs typeface="Arial"/>
              </a:rPr>
              <a:t>approximately</a:t>
            </a:r>
            <a:r>
              <a:rPr sz="2200" b="1" spc="-15" dirty="0">
                <a:solidFill>
                  <a:srgbClr val="FFFFFF"/>
                </a:solidFill>
                <a:latin typeface="Arial"/>
                <a:cs typeface="Arial"/>
              </a:rPr>
              <a:t> </a:t>
            </a:r>
            <a:r>
              <a:rPr sz="2200" b="1" spc="-40" dirty="0">
                <a:solidFill>
                  <a:srgbClr val="FFFFFF"/>
                </a:solidFill>
                <a:latin typeface="Arial"/>
                <a:cs typeface="Arial"/>
              </a:rPr>
              <a:t>100</a:t>
            </a:r>
            <a:r>
              <a:rPr sz="2200" b="1" spc="5" dirty="0">
                <a:solidFill>
                  <a:srgbClr val="FFFFFF"/>
                </a:solidFill>
                <a:latin typeface="Arial"/>
                <a:cs typeface="Arial"/>
              </a:rPr>
              <a:t> </a:t>
            </a:r>
            <a:r>
              <a:rPr sz="2200" b="1" spc="-75" dirty="0">
                <a:solidFill>
                  <a:srgbClr val="FFFFFF"/>
                </a:solidFill>
                <a:latin typeface="Arial"/>
                <a:cs typeface="Arial"/>
              </a:rPr>
              <a:t>nanometers</a:t>
            </a:r>
            <a:r>
              <a:rPr sz="2200" spc="-75" dirty="0">
                <a:latin typeface="Arial"/>
                <a:cs typeface="Arial"/>
              </a:rPr>
              <a:t>.</a:t>
            </a:r>
            <a:endParaRPr sz="2200">
              <a:latin typeface="Arial"/>
              <a:cs typeface="Arial"/>
            </a:endParaRPr>
          </a:p>
          <a:p>
            <a:pPr marL="12700" marR="5080">
              <a:lnSpc>
                <a:spcPct val="100000"/>
              </a:lnSpc>
              <a:spcBef>
                <a:spcPts val="530"/>
              </a:spcBef>
            </a:pPr>
            <a:r>
              <a:rPr sz="2200" spc="-150" dirty="0">
                <a:latin typeface="Arial"/>
                <a:cs typeface="Arial"/>
              </a:rPr>
              <a:t>A</a:t>
            </a:r>
            <a:r>
              <a:rPr sz="2200" spc="-10" dirty="0">
                <a:latin typeface="Arial"/>
                <a:cs typeface="Arial"/>
              </a:rPr>
              <a:t> </a:t>
            </a:r>
            <a:r>
              <a:rPr sz="2200" spc="-155" dirty="0">
                <a:latin typeface="Arial"/>
                <a:cs typeface="Arial"/>
              </a:rPr>
              <a:t>nanometer</a:t>
            </a:r>
            <a:r>
              <a:rPr sz="2200" spc="-5" dirty="0">
                <a:latin typeface="Arial"/>
                <a:cs typeface="Arial"/>
              </a:rPr>
              <a:t> </a:t>
            </a:r>
            <a:r>
              <a:rPr sz="2200" spc="-195" dirty="0">
                <a:latin typeface="Arial"/>
                <a:cs typeface="Arial"/>
              </a:rPr>
              <a:t>is</a:t>
            </a:r>
            <a:r>
              <a:rPr sz="2200" spc="10" dirty="0">
                <a:latin typeface="Arial"/>
                <a:cs typeface="Arial"/>
              </a:rPr>
              <a:t> </a:t>
            </a:r>
            <a:r>
              <a:rPr sz="2200" spc="-185" dirty="0">
                <a:latin typeface="Arial"/>
                <a:cs typeface="Arial"/>
              </a:rPr>
              <a:t>one</a:t>
            </a:r>
            <a:r>
              <a:rPr sz="2200" dirty="0">
                <a:latin typeface="Arial"/>
                <a:cs typeface="Arial"/>
              </a:rPr>
              <a:t> </a:t>
            </a:r>
            <a:r>
              <a:rPr sz="2200" spc="-120" dirty="0">
                <a:latin typeface="Arial"/>
                <a:cs typeface="Arial"/>
              </a:rPr>
              <a:t>millionth</a:t>
            </a:r>
            <a:r>
              <a:rPr sz="2200" spc="5" dirty="0">
                <a:latin typeface="Arial"/>
                <a:cs typeface="Arial"/>
              </a:rPr>
              <a:t> </a:t>
            </a:r>
            <a:r>
              <a:rPr sz="2200" dirty="0">
                <a:latin typeface="Arial"/>
                <a:cs typeface="Arial"/>
              </a:rPr>
              <a:t>of</a:t>
            </a:r>
            <a:r>
              <a:rPr sz="2200" spc="50" dirty="0">
                <a:latin typeface="Arial"/>
                <a:cs typeface="Arial"/>
              </a:rPr>
              <a:t> </a:t>
            </a:r>
            <a:r>
              <a:rPr sz="2200" dirty="0">
                <a:latin typeface="Arial"/>
                <a:cs typeface="Arial"/>
              </a:rPr>
              <a:t>a</a:t>
            </a:r>
            <a:r>
              <a:rPr sz="2200" spc="20" dirty="0">
                <a:latin typeface="Arial"/>
                <a:cs typeface="Arial"/>
              </a:rPr>
              <a:t> </a:t>
            </a:r>
            <a:r>
              <a:rPr sz="2200" spc="-100" dirty="0">
                <a:latin typeface="Arial"/>
                <a:cs typeface="Arial"/>
              </a:rPr>
              <a:t>millimeter-</a:t>
            </a:r>
            <a:r>
              <a:rPr sz="2200" spc="20" dirty="0">
                <a:latin typeface="Arial"/>
                <a:cs typeface="Arial"/>
              </a:rPr>
              <a:t> </a:t>
            </a:r>
            <a:r>
              <a:rPr sz="2200" spc="-65" dirty="0">
                <a:latin typeface="Arial"/>
                <a:cs typeface="Arial"/>
              </a:rPr>
              <a:t>approximately</a:t>
            </a:r>
            <a:r>
              <a:rPr sz="2200" spc="10" dirty="0">
                <a:latin typeface="Arial"/>
                <a:cs typeface="Arial"/>
              </a:rPr>
              <a:t> </a:t>
            </a:r>
            <a:r>
              <a:rPr sz="2200" spc="-10" dirty="0">
                <a:latin typeface="Arial"/>
                <a:cs typeface="Arial"/>
              </a:rPr>
              <a:t>100,000 </a:t>
            </a:r>
            <a:r>
              <a:rPr sz="2200" spc="-185" dirty="0">
                <a:latin typeface="Arial"/>
                <a:cs typeface="Arial"/>
              </a:rPr>
              <a:t>times</a:t>
            </a:r>
            <a:r>
              <a:rPr sz="2200" spc="10" dirty="0">
                <a:latin typeface="Arial"/>
                <a:cs typeface="Arial"/>
              </a:rPr>
              <a:t> </a:t>
            </a:r>
            <a:r>
              <a:rPr sz="2200" spc="-130" dirty="0">
                <a:latin typeface="Arial"/>
                <a:cs typeface="Arial"/>
              </a:rPr>
              <a:t>smaller</a:t>
            </a:r>
            <a:r>
              <a:rPr sz="2200" dirty="0">
                <a:latin typeface="Arial"/>
                <a:cs typeface="Arial"/>
              </a:rPr>
              <a:t> </a:t>
            </a:r>
            <a:r>
              <a:rPr sz="2200" spc="-140" dirty="0">
                <a:latin typeface="Arial"/>
                <a:cs typeface="Arial"/>
              </a:rPr>
              <a:t>than</a:t>
            </a:r>
            <a:r>
              <a:rPr sz="2200" spc="10" dirty="0">
                <a:latin typeface="Arial"/>
                <a:cs typeface="Arial"/>
              </a:rPr>
              <a:t> </a:t>
            </a:r>
            <a:r>
              <a:rPr sz="2200" spc="-140" dirty="0">
                <a:latin typeface="Arial"/>
                <a:cs typeface="Arial"/>
              </a:rPr>
              <a:t>the</a:t>
            </a:r>
            <a:r>
              <a:rPr sz="2200" dirty="0">
                <a:latin typeface="Arial"/>
                <a:cs typeface="Arial"/>
              </a:rPr>
              <a:t> </a:t>
            </a:r>
            <a:r>
              <a:rPr sz="2200" spc="-85" dirty="0">
                <a:latin typeface="Arial"/>
                <a:cs typeface="Arial"/>
              </a:rPr>
              <a:t>diameter</a:t>
            </a:r>
            <a:r>
              <a:rPr sz="2200" spc="-10" dirty="0">
                <a:latin typeface="Arial"/>
                <a:cs typeface="Arial"/>
              </a:rPr>
              <a:t> </a:t>
            </a:r>
            <a:r>
              <a:rPr sz="2200" dirty="0">
                <a:latin typeface="Arial"/>
                <a:cs typeface="Arial"/>
              </a:rPr>
              <a:t>of</a:t>
            </a:r>
            <a:r>
              <a:rPr sz="2200" spc="70" dirty="0">
                <a:latin typeface="Arial"/>
                <a:cs typeface="Arial"/>
              </a:rPr>
              <a:t> </a:t>
            </a:r>
            <a:r>
              <a:rPr sz="2200" dirty="0">
                <a:latin typeface="Arial"/>
                <a:cs typeface="Arial"/>
              </a:rPr>
              <a:t>a</a:t>
            </a:r>
            <a:r>
              <a:rPr sz="2200" spc="-5" dirty="0">
                <a:latin typeface="Arial"/>
                <a:cs typeface="Arial"/>
              </a:rPr>
              <a:t> </a:t>
            </a:r>
            <a:r>
              <a:rPr sz="2200" spc="-250" dirty="0">
                <a:latin typeface="Arial"/>
                <a:cs typeface="Arial"/>
              </a:rPr>
              <a:t>human</a:t>
            </a:r>
            <a:r>
              <a:rPr sz="2200" spc="10" dirty="0">
                <a:latin typeface="Arial"/>
                <a:cs typeface="Arial"/>
              </a:rPr>
              <a:t> </a:t>
            </a:r>
            <a:r>
              <a:rPr sz="2200" spc="-10" dirty="0">
                <a:latin typeface="Arial"/>
                <a:cs typeface="Arial"/>
              </a:rPr>
              <a:t>hair.</a:t>
            </a:r>
            <a:endParaRPr sz="2200">
              <a:latin typeface="Arial"/>
              <a:cs typeface="Arial"/>
            </a:endParaRPr>
          </a:p>
          <a:p>
            <a:pPr>
              <a:lnSpc>
                <a:spcPct val="100000"/>
              </a:lnSpc>
              <a:spcBef>
                <a:spcPts val="1170"/>
              </a:spcBef>
            </a:pPr>
            <a:endParaRPr sz="2200">
              <a:latin typeface="Arial"/>
              <a:cs typeface="Arial"/>
            </a:endParaRPr>
          </a:p>
          <a:p>
            <a:pPr marL="12700">
              <a:lnSpc>
                <a:spcPct val="100000"/>
              </a:lnSpc>
            </a:pPr>
            <a:r>
              <a:rPr sz="2200" b="1" spc="-185" dirty="0">
                <a:latin typeface="Arial"/>
                <a:cs typeface="Arial"/>
              </a:rPr>
              <a:t>Properties</a:t>
            </a:r>
            <a:r>
              <a:rPr sz="2200" b="1" spc="-30" dirty="0">
                <a:latin typeface="Arial"/>
                <a:cs typeface="Arial"/>
              </a:rPr>
              <a:t> </a:t>
            </a:r>
            <a:r>
              <a:rPr sz="2200" b="1" dirty="0">
                <a:latin typeface="Arial"/>
                <a:cs typeface="Arial"/>
              </a:rPr>
              <a:t>of</a:t>
            </a:r>
            <a:r>
              <a:rPr sz="2200" b="1" spc="-70" dirty="0">
                <a:latin typeface="Arial"/>
                <a:cs typeface="Arial"/>
              </a:rPr>
              <a:t> </a:t>
            </a:r>
            <a:r>
              <a:rPr sz="2200" b="1" spc="-55" dirty="0">
                <a:latin typeface="Arial"/>
                <a:cs typeface="Arial"/>
              </a:rPr>
              <a:t>Nanomaterials-</a:t>
            </a:r>
            <a:endParaRPr sz="2200">
              <a:latin typeface="Arial"/>
              <a:cs typeface="Arial"/>
            </a:endParaRPr>
          </a:p>
          <a:p>
            <a:pPr marL="302895" indent="-290195">
              <a:lnSpc>
                <a:spcPct val="100000"/>
              </a:lnSpc>
              <a:spcBef>
                <a:spcPts val="525"/>
              </a:spcBef>
              <a:buAutoNum type="romanLcParenBoth"/>
              <a:tabLst>
                <a:tab pos="302895" algn="l"/>
              </a:tabLst>
            </a:pPr>
            <a:r>
              <a:rPr sz="2200" spc="-25" dirty="0">
                <a:latin typeface="Arial"/>
                <a:cs typeface="Arial"/>
              </a:rPr>
              <a:t>large</a:t>
            </a:r>
            <a:r>
              <a:rPr sz="2200" spc="-80" dirty="0">
                <a:latin typeface="Arial"/>
                <a:cs typeface="Arial"/>
              </a:rPr>
              <a:t> </a:t>
            </a:r>
            <a:r>
              <a:rPr sz="2200" spc="-65" dirty="0">
                <a:latin typeface="Arial"/>
                <a:cs typeface="Arial"/>
              </a:rPr>
              <a:t>fraction</a:t>
            </a:r>
            <a:r>
              <a:rPr sz="2200" spc="-45" dirty="0">
                <a:latin typeface="Arial"/>
                <a:cs typeface="Arial"/>
              </a:rPr>
              <a:t> </a:t>
            </a:r>
            <a:r>
              <a:rPr sz="2200" dirty="0">
                <a:latin typeface="Arial"/>
                <a:cs typeface="Arial"/>
              </a:rPr>
              <a:t>of </a:t>
            </a:r>
            <a:r>
              <a:rPr sz="2200" spc="-130" dirty="0">
                <a:latin typeface="Arial"/>
                <a:cs typeface="Arial"/>
              </a:rPr>
              <a:t>surface</a:t>
            </a:r>
            <a:r>
              <a:rPr sz="2200" spc="-25" dirty="0">
                <a:latin typeface="Arial"/>
                <a:cs typeface="Arial"/>
              </a:rPr>
              <a:t> </a:t>
            </a:r>
            <a:r>
              <a:rPr sz="2200" spc="-10" dirty="0">
                <a:latin typeface="Arial"/>
                <a:cs typeface="Arial"/>
              </a:rPr>
              <a:t>atoms;</a:t>
            </a:r>
            <a:endParaRPr sz="2200">
              <a:latin typeface="Arial"/>
              <a:cs typeface="Arial"/>
            </a:endParaRPr>
          </a:p>
          <a:p>
            <a:pPr marL="363855" indent="-351155">
              <a:lnSpc>
                <a:spcPct val="100000"/>
              </a:lnSpc>
              <a:spcBef>
                <a:spcPts val="530"/>
              </a:spcBef>
              <a:buAutoNum type="romanLcParenBoth"/>
              <a:tabLst>
                <a:tab pos="363855" algn="l"/>
              </a:tabLst>
            </a:pPr>
            <a:r>
              <a:rPr sz="2200" spc="-145" dirty="0">
                <a:latin typeface="Arial"/>
                <a:cs typeface="Arial"/>
              </a:rPr>
              <a:t>high</a:t>
            </a:r>
            <a:r>
              <a:rPr sz="2200" spc="-10" dirty="0">
                <a:latin typeface="Arial"/>
                <a:cs typeface="Arial"/>
              </a:rPr>
              <a:t> </a:t>
            </a:r>
            <a:r>
              <a:rPr sz="2200" spc="-130" dirty="0">
                <a:latin typeface="Arial"/>
                <a:cs typeface="Arial"/>
              </a:rPr>
              <a:t>surface</a:t>
            </a:r>
            <a:r>
              <a:rPr sz="2200" spc="15" dirty="0">
                <a:latin typeface="Arial"/>
                <a:cs typeface="Arial"/>
              </a:rPr>
              <a:t> </a:t>
            </a:r>
            <a:r>
              <a:rPr sz="2200" spc="-10" dirty="0">
                <a:latin typeface="Arial"/>
                <a:cs typeface="Arial"/>
              </a:rPr>
              <a:t>energy;</a:t>
            </a:r>
            <a:endParaRPr sz="2200">
              <a:latin typeface="Arial"/>
              <a:cs typeface="Arial"/>
            </a:endParaRPr>
          </a:p>
          <a:p>
            <a:pPr marL="427990" indent="-415290">
              <a:lnSpc>
                <a:spcPct val="100000"/>
              </a:lnSpc>
              <a:spcBef>
                <a:spcPts val="530"/>
              </a:spcBef>
              <a:buAutoNum type="romanLcParenBoth"/>
              <a:tabLst>
                <a:tab pos="427990" algn="l"/>
              </a:tabLst>
            </a:pPr>
            <a:r>
              <a:rPr sz="2200" spc="-50" dirty="0">
                <a:latin typeface="Arial"/>
                <a:cs typeface="Arial"/>
              </a:rPr>
              <a:t>spatial</a:t>
            </a:r>
            <a:r>
              <a:rPr sz="2200" spc="-105" dirty="0">
                <a:latin typeface="Arial"/>
                <a:cs typeface="Arial"/>
              </a:rPr>
              <a:t> </a:t>
            </a:r>
            <a:r>
              <a:rPr sz="2200" spc="-70" dirty="0">
                <a:latin typeface="Arial"/>
                <a:cs typeface="Arial"/>
              </a:rPr>
              <a:t>confinement;</a:t>
            </a:r>
            <a:endParaRPr sz="2200">
              <a:latin typeface="Arial"/>
              <a:cs typeface="Arial"/>
            </a:endParaRPr>
          </a:p>
          <a:p>
            <a:pPr marL="426084" indent="-413384">
              <a:lnSpc>
                <a:spcPct val="100000"/>
              </a:lnSpc>
              <a:spcBef>
                <a:spcPts val="530"/>
              </a:spcBef>
              <a:buAutoNum type="romanLcParenBoth"/>
              <a:tabLst>
                <a:tab pos="426084" algn="l"/>
              </a:tabLst>
            </a:pPr>
            <a:r>
              <a:rPr sz="2200" spc="-114" dirty="0">
                <a:latin typeface="Arial"/>
                <a:cs typeface="Arial"/>
              </a:rPr>
              <a:t>reduced</a:t>
            </a:r>
            <a:r>
              <a:rPr sz="2200" spc="-10" dirty="0">
                <a:latin typeface="Arial"/>
                <a:cs typeface="Arial"/>
              </a:rPr>
              <a:t> </a:t>
            </a:r>
            <a:r>
              <a:rPr sz="2200" spc="-65" dirty="0">
                <a:latin typeface="Arial"/>
                <a:cs typeface="Arial"/>
              </a:rPr>
              <a:t>imperfections,</a:t>
            </a:r>
            <a:endParaRPr sz="2200">
              <a:latin typeface="Arial"/>
              <a:cs typeface="Arial"/>
            </a:endParaRPr>
          </a:p>
        </p:txBody>
      </p:sp>
      <p:sp>
        <p:nvSpPr>
          <p:cNvPr id="3" name="object 3"/>
          <p:cNvSpPr txBox="1"/>
          <p:nvPr/>
        </p:nvSpPr>
        <p:spPr>
          <a:xfrm>
            <a:off x="5825109" y="4463034"/>
            <a:ext cx="2780665" cy="360680"/>
          </a:xfrm>
          <a:prstGeom prst="rect">
            <a:avLst/>
          </a:prstGeom>
        </p:spPr>
        <p:txBody>
          <a:bodyPr vert="horz" wrap="square" lIns="0" tIns="12065" rIns="0" bIns="0" rtlCol="0">
            <a:spAutoFit/>
          </a:bodyPr>
          <a:lstStyle/>
          <a:p>
            <a:pPr marL="12700">
              <a:lnSpc>
                <a:spcPct val="100000"/>
              </a:lnSpc>
              <a:spcBef>
                <a:spcPts val="95"/>
              </a:spcBef>
              <a:tabLst>
                <a:tab pos="1742439" algn="l"/>
                <a:tab pos="2131060" algn="l"/>
              </a:tabLst>
            </a:pPr>
            <a:r>
              <a:rPr sz="2200" spc="-30" dirty="0">
                <a:latin typeface="Arial"/>
                <a:cs typeface="Arial"/>
              </a:rPr>
              <a:t>nanomaterials</a:t>
            </a:r>
            <a:r>
              <a:rPr sz="2200" dirty="0">
                <a:latin typeface="Arial"/>
                <a:cs typeface="Arial"/>
              </a:rPr>
              <a:t>	</a:t>
            </a:r>
            <a:r>
              <a:rPr sz="2200" spc="-25" dirty="0">
                <a:latin typeface="Arial"/>
                <a:cs typeface="Arial"/>
              </a:rPr>
              <a:t>to</a:t>
            </a:r>
            <a:r>
              <a:rPr sz="2200" dirty="0">
                <a:latin typeface="Arial"/>
                <a:cs typeface="Arial"/>
              </a:rPr>
              <a:t>	</a:t>
            </a:r>
            <a:r>
              <a:rPr sz="2200" spc="-10" dirty="0">
                <a:latin typeface="Arial"/>
                <a:cs typeface="Arial"/>
              </a:rPr>
              <a:t>differ</a:t>
            </a:r>
            <a:endParaRPr sz="2200">
              <a:latin typeface="Arial"/>
              <a:cs typeface="Arial"/>
            </a:endParaRPr>
          </a:p>
        </p:txBody>
      </p:sp>
      <p:sp>
        <p:nvSpPr>
          <p:cNvPr id="4" name="object 4"/>
          <p:cNvSpPr txBox="1"/>
          <p:nvPr/>
        </p:nvSpPr>
        <p:spPr>
          <a:xfrm>
            <a:off x="535940" y="4463034"/>
            <a:ext cx="5133975" cy="1500505"/>
          </a:xfrm>
          <a:prstGeom prst="rect">
            <a:avLst/>
          </a:prstGeom>
        </p:spPr>
        <p:txBody>
          <a:bodyPr vert="horz" wrap="square" lIns="0" tIns="12065" rIns="0" bIns="0" rtlCol="0">
            <a:spAutoFit/>
          </a:bodyPr>
          <a:lstStyle/>
          <a:p>
            <a:pPr marL="12700" marR="5080">
              <a:lnSpc>
                <a:spcPct val="100000"/>
              </a:lnSpc>
              <a:spcBef>
                <a:spcPts val="95"/>
              </a:spcBef>
              <a:tabLst>
                <a:tab pos="611505" algn="l"/>
                <a:tab pos="1742439" algn="l"/>
                <a:tab pos="2580640" algn="l"/>
                <a:tab pos="3566795" algn="l"/>
                <a:tab pos="4886960" algn="l"/>
              </a:tabLst>
            </a:pPr>
            <a:r>
              <a:rPr sz="2200" spc="-300" dirty="0">
                <a:latin typeface="Arial"/>
                <a:cs typeface="Arial"/>
              </a:rPr>
              <a:t>Two</a:t>
            </a:r>
            <a:r>
              <a:rPr sz="2200" dirty="0">
                <a:latin typeface="Arial"/>
                <a:cs typeface="Arial"/>
              </a:rPr>
              <a:t>	</a:t>
            </a:r>
            <a:r>
              <a:rPr sz="2200" spc="-10" dirty="0">
                <a:latin typeface="Arial"/>
                <a:cs typeface="Arial"/>
              </a:rPr>
              <a:t>principle</a:t>
            </a:r>
            <a:r>
              <a:rPr sz="2200" dirty="0">
                <a:latin typeface="Arial"/>
                <a:cs typeface="Arial"/>
              </a:rPr>
              <a:t>	</a:t>
            </a:r>
            <a:r>
              <a:rPr sz="2200" spc="-10" dirty="0">
                <a:latin typeface="Arial"/>
                <a:cs typeface="Arial"/>
              </a:rPr>
              <a:t>factor</a:t>
            </a:r>
            <a:r>
              <a:rPr sz="2200" dirty="0">
                <a:latin typeface="Arial"/>
                <a:cs typeface="Arial"/>
              </a:rPr>
              <a:t>	</a:t>
            </a:r>
            <a:r>
              <a:rPr sz="2200" spc="-10" dirty="0">
                <a:latin typeface="Arial"/>
                <a:cs typeface="Arial"/>
              </a:rPr>
              <a:t>causing</a:t>
            </a:r>
            <a:r>
              <a:rPr sz="2200" dirty="0">
                <a:latin typeface="Arial"/>
                <a:cs typeface="Arial"/>
              </a:rPr>
              <a:t>	</a:t>
            </a:r>
            <a:r>
              <a:rPr sz="2200" spc="-10" dirty="0">
                <a:latin typeface="Arial"/>
                <a:cs typeface="Arial"/>
              </a:rPr>
              <a:t>properties</a:t>
            </a:r>
            <a:r>
              <a:rPr sz="2200" dirty="0">
                <a:latin typeface="Arial"/>
                <a:cs typeface="Arial"/>
              </a:rPr>
              <a:t>	</a:t>
            </a:r>
            <a:r>
              <a:rPr sz="2200" spc="-25" dirty="0">
                <a:latin typeface="Arial"/>
                <a:cs typeface="Arial"/>
              </a:rPr>
              <a:t>of </a:t>
            </a:r>
            <a:r>
              <a:rPr sz="2200" spc="-80" dirty="0">
                <a:latin typeface="Arial"/>
                <a:cs typeface="Arial"/>
              </a:rPr>
              <a:t>significantly</a:t>
            </a:r>
            <a:r>
              <a:rPr sz="2200" spc="-45" dirty="0">
                <a:latin typeface="Arial"/>
                <a:cs typeface="Arial"/>
              </a:rPr>
              <a:t> </a:t>
            </a:r>
            <a:r>
              <a:rPr sz="2200" spc="-100" dirty="0">
                <a:latin typeface="Arial"/>
                <a:cs typeface="Arial"/>
              </a:rPr>
              <a:t>from</a:t>
            </a:r>
            <a:r>
              <a:rPr sz="2200" spc="-55" dirty="0">
                <a:latin typeface="Arial"/>
                <a:cs typeface="Arial"/>
              </a:rPr>
              <a:t> </a:t>
            </a:r>
            <a:r>
              <a:rPr sz="2200" spc="-95" dirty="0">
                <a:latin typeface="Arial"/>
                <a:cs typeface="Arial"/>
              </a:rPr>
              <a:t>bulk</a:t>
            </a:r>
            <a:r>
              <a:rPr sz="2200" spc="-55" dirty="0">
                <a:latin typeface="Arial"/>
                <a:cs typeface="Arial"/>
              </a:rPr>
              <a:t> </a:t>
            </a:r>
            <a:r>
              <a:rPr sz="2200" spc="-10" dirty="0">
                <a:latin typeface="Arial"/>
                <a:cs typeface="Arial"/>
              </a:rPr>
              <a:t>materials.</a:t>
            </a:r>
            <a:endParaRPr sz="2200">
              <a:latin typeface="Arial"/>
              <a:cs typeface="Arial"/>
            </a:endParaRPr>
          </a:p>
          <a:p>
            <a:pPr marL="364490" indent="-351790">
              <a:lnSpc>
                <a:spcPct val="100000"/>
              </a:lnSpc>
              <a:spcBef>
                <a:spcPts val="525"/>
              </a:spcBef>
              <a:buClr>
                <a:srgbClr val="ACC2C8"/>
              </a:buClr>
              <a:buFont typeface="Wingdings"/>
              <a:buChar char=""/>
              <a:tabLst>
                <a:tab pos="364490" algn="l"/>
              </a:tabLst>
            </a:pPr>
            <a:r>
              <a:rPr sz="2200" b="1" spc="-145" dirty="0">
                <a:latin typeface="Arial"/>
                <a:cs typeface="Arial"/>
              </a:rPr>
              <a:t>Relative</a:t>
            </a:r>
            <a:r>
              <a:rPr sz="2200" b="1" spc="5" dirty="0">
                <a:latin typeface="Arial"/>
                <a:cs typeface="Arial"/>
              </a:rPr>
              <a:t> </a:t>
            </a:r>
            <a:r>
              <a:rPr sz="2200" b="1" spc="-190" dirty="0">
                <a:latin typeface="Arial"/>
                <a:cs typeface="Arial"/>
              </a:rPr>
              <a:t>surface</a:t>
            </a:r>
            <a:r>
              <a:rPr sz="2200" b="1" spc="45" dirty="0">
                <a:latin typeface="Arial"/>
                <a:cs typeface="Arial"/>
              </a:rPr>
              <a:t> </a:t>
            </a:r>
            <a:r>
              <a:rPr sz="2200" b="1" spc="-20" dirty="0">
                <a:latin typeface="Arial"/>
                <a:cs typeface="Arial"/>
              </a:rPr>
              <a:t>area</a:t>
            </a:r>
            <a:endParaRPr sz="2200">
              <a:latin typeface="Arial"/>
              <a:cs typeface="Arial"/>
            </a:endParaRPr>
          </a:p>
          <a:p>
            <a:pPr marL="361315" indent="-348615">
              <a:lnSpc>
                <a:spcPct val="100000"/>
              </a:lnSpc>
              <a:spcBef>
                <a:spcPts val="530"/>
              </a:spcBef>
              <a:buClr>
                <a:srgbClr val="ACC2C8"/>
              </a:buClr>
              <a:buFont typeface="Wingdings"/>
              <a:buChar char=""/>
              <a:tabLst>
                <a:tab pos="361315" algn="l"/>
              </a:tabLst>
            </a:pPr>
            <a:r>
              <a:rPr sz="2200" b="1" spc="-165" dirty="0">
                <a:latin typeface="Arial"/>
                <a:cs typeface="Arial"/>
              </a:rPr>
              <a:t>Quantum</a:t>
            </a:r>
            <a:r>
              <a:rPr sz="2200" b="1" spc="15" dirty="0">
                <a:latin typeface="Arial"/>
                <a:cs typeface="Arial"/>
              </a:rPr>
              <a:t> </a:t>
            </a:r>
            <a:r>
              <a:rPr sz="2200" b="1" spc="-35" dirty="0">
                <a:latin typeface="Arial"/>
                <a:cs typeface="Arial"/>
              </a:rPr>
              <a:t>effects</a:t>
            </a:r>
            <a:endParaRPr sz="2200">
              <a:latin typeface="Arial"/>
              <a:cs typeface="Arial"/>
            </a:endParaRPr>
          </a:p>
        </p:txBody>
      </p:sp>
      <p:sp>
        <p:nvSpPr>
          <p:cNvPr id="5" name="object 5"/>
          <p:cNvSpPr txBox="1"/>
          <p:nvPr/>
        </p:nvSpPr>
        <p:spPr>
          <a:xfrm>
            <a:off x="535940" y="6005576"/>
            <a:ext cx="8070215" cy="695960"/>
          </a:xfrm>
          <a:prstGeom prst="rect">
            <a:avLst/>
          </a:prstGeom>
        </p:spPr>
        <p:txBody>
          <a:bodyPr vert="horz" wrap="square" lIns="0" tIns="12065" rIns="0" bIns="0" rtlCol="0">
            <a:spAutoFit/>
          </a:bodyPr>
          <a:lstStyle/>
          <a:p>
            <a:pPr marL="12700" marR="5080">
              <a:lnSpc>
                <a:spcPct val="100000"/>
              </a:lnSpc>
              <a:spcBef>
                <a:spcPts val="95"/>
              </a:spcBef>
              <a:tabLst>
                <a:tab pos="777875" algn="l"/>
                <a:tab pos="1917700" algn="l"/>
                <a:tab pos="2449830" algn="l"/>
                <a:tab pos="3402329" algn="l"/>
                <a:tab pos="3783329" algn="l"/>
                <a:tab pos="4841240" algn="l"/>
                <a:tab pos="5981700" algn="l"/>
                <a:tab pos="6584950" algn="l"/>
                <a:tab pos="6983095" algn="l"/>
              </a:tabLst>
            </a:pPr>
            <a:r>
              <a:rPr sz="2200" spc="-270" dirty="0">
                <a:latin typeface="Arial"/>
                <a:cs typeface="Arial"/>
              </a:rPr>
              <a:t>These</a:t>
            </a:r>
            <a:r>
              <a:rPr sz="2200" dirty="0">
                <a:latin typeface="Arial"/>
                <a:cs typeface="Arial"/>
              </a:rPr>
              <a:t>	</a:t>
            </a:r>
            <a:r>
              <a:rPr sz="2200" spc="-10" dirty="0">
                <a:latin typeface="Arial"/>
                <a:cs typeface="Arial"/>
              </a:rPr>
              <a:t>property</a:t>
            </a:r>
            <a:r>
              <a:rPr sz="2200" dirty="0">
                <a:latin typeface="Arial"/>
                <a:cs typeface="Arial"/>
              </a:rPr>
              <a:t>	</a:t>
            </a:r>
            <a:r>
              <a:rPr sz="2200" spc="-25" dirty="0">
                <a:latin typeface="Arial"/>
                <a:cs typeface="Arial"/>
              </a:rPr>
              <a:t>can</a:t>
            </a:r>
            <a:r>
              <a:rPr sz="2200" dirty="0">
                <a:latin typeface="Arial"/>
                <a:cs typeface="Arial"/>
              </a:rPr>
              <a:t>	</a:t>
            </a:r>
            <a:r>
              <a:rPr sz="2200" spc="-10" dirty="0">
                <a:latin typeface="Arial"/>
                <a:cs typeface="Arial"/>
              </a:rPr>
              <a:t>change</a:t>
            </a:r>
            <a:r>
              <a:rPr sz="2200" dirty="0">
                <a:latin typeface="Arial"/>
                <a:cs typeface="Arial"/>
              </a:rPr>
              <a:t>	</a:t>
            </a:r>
            <a:r>
              <a:rPr sz="2200" spc="-25" dirty="0">
                <a:latin typeface="Arial"/>
                <a:cs typeface="Arial"/>
              </a:rPr>
              <a:t>or</a:t>
            </a:r>
            <a:r>
              <a:rPr sz="2200" dirty="0">
                <a:latin typeface="Arial"/>
                <a:cs typeface="Arial"/>
              </a:rPr>
              <a:t>	</a:t>
            </a:r>
            <a:r>
              <a:rPr sz="2200" spc="-30" dirty="0">
                <a:latin typeface="Arial"/>
                <a:cs typeface="Arial"/>
              </a:rPr>
              <a:t>enhance</a:t>
            </a:r>
            <a:r>
              <a:rPr sz="2200" dirty="0">
                <a:latin typeface="Arial"/>
                <a:cs typeface="Arial"/>
              </a:rPr>
              <a:t>	</a:t>
            </a:r>
            <a:r>
              <a:rPr sz="2200" spc="-10" dirty="0">
                <a:latin typeface="Arial"/>
                <a:cs typeface="Arial"/>
              </a:rPr>
              <a:t>property</a:t>
            </a:r>
            <a:r>
              <a:rPr sz="2200" dirty="0">
                <a:latin typeface="Arial"/>
                <a:cs typeface="Arial"/>
              </a:rPr>
              <a:t>	</a:t>
            </a:r>
            <a:r>
              <a:rPr sz="2200" spc="-300" dirty="0">
                <a:latin typeface="Arial"/>
                <a:cs typeface="Arial"/>
              </a:rPr>
              <a:t>such</a:t>
            </a:r>
            <a:r>
              <a:rPr sz="2200" dirty="0">
                <a:latin typeface="Arial"/>
                <a:cs typeface="Arial"/>
              </a:rPr>
              <a:t>	</a:t>
            </a:r>
            <a:r>
              <a:rPr sz="2200" spc="-25" dirty="0">
                <a:latin typeface="Arial"/>
                <a:cs typeface="Arial"/>
              </a:rPr>
              <a:t>as</a:t>
            </a:r>
            <a:r>
              <a:rPr sz="2200" dirty="0">
                <a:latin typeface="Arial"/>
                <a:cs typeface="Arial"/>
              </a:rPr>
              <a:t>	</a:t>
            </a:r>
            <a:r>
              <a:rPr sz="2200" spc="-80" dirty="0">
                <a:latin typeface="Arial"/>
                <a:cs typeface="Arial"/>
              </a:rPr>
              <a:t>reactivity, </a:t>
            </a:r>
            <a:r>
              <a:rPr sz="2200" spc="-145" dirty="0">
                <a:latin typeface="Arial"/>
                <a:cs typeface="Arial"/>
              </a:rPr>
              <a:t>strength,</a:t>
            </a:r>
            <a:r>
              <a:rPr sz="2200" spc="10" dirty="0">
                <a:latin typeface="Arial"/>
                <a:cs typeface="Arial"/>
              </a:rPr>
              <a:t> </a:t>
            </a:r>
            <a:r>
              <a:rPr sz="2200" spc="-100" dirty="0">
                <a:latin typeface="Arial"/>
                <a:cs typeface="Arial"/>
              </a:rPr>
              <a:t>electric</a:t>
            </a:r>
            <a:r>
              <a:rPr sz="2200" spc="-5" dirty="0">
                <a:latin typeface="Arial"/>
                <a:cs typeface="Arial"/>
              </a:rPr>
              <a:t> </a:t>
            </a:r>
            <a:r>
              <a:rPr sz="2200" spc="-75" dirty="0">
                <a:latin typeface="Arial"/>
                <a:cs typeface="Arial"/>
              </a:rPr>
              <a:t>and</a:t>
            </a:r>
            <a:r>
              <a:rPr sz="2200" spc="-10" dirty="0">
                <a:latin typeface="Arial"/>
                <a:cs typeface="Arial"/>
              </a:rPr>
              <a:t> </a:t>
            </a:r>
            <a:r>
              <a:rPr sz="2200" spc="-135" dirty="0">
                <a:latin typeface="Arial"/>
                <a:cs typeface="Arial"/>
              </a:rPr>
              <a:t>magnetic</a:t>
            </a:r>
            <a:r>
              <a:rPr sz="2200" spc="-15" dirty="0">
                <a:latin typeface="Arial"/>
                <a:cs typeface="Arial"/>
              </a:rPr>
              <a:t> </a:t>
            </a:r>
            <a:r>
              <a:rPr sz="2200" spc="-25" dirty="0">
                <a:latin typeface="Arial"/>
                <a:cs typeface="Arial"/>
              </a:rPr>
              <a:t>behaviour.</a:t>
            </a:r>
            <a:endParaRPr sz="22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629157"/>
            <a:ext cx="8072120" cy="1635125"/>
          </a:xfrm>
          <a:prstGeom prst="rect">
            <a:avLst/>
          </a:prstGeom>
        </p:spPr>
        <p:txBody>
          <a:bodyPr vert="horz" wrap="square" lIns="0" tIns="85725" rIns="0" bIns="0" rtlCol="0">
            <a:spAutoFit/>
          </a:bodyPr>
          <a:lstStyle/>
          <a:p>
            <a:pPr marL="283845" indent="-271145" algn="just">
              <a:lnSpc>
                <a:spcPct val="100000"/>
              </a:lnSpc>
              <a:spcBef>
                <a:spcPts val="675"/>
              </a:spcBef>
              <a:buClr>
                <a:srgbClr val="ACC2C8"/>
              </a:buClr>
              <a:buChar char="•"/>
              <a:tabLst>
                <a:tab pos="283845" algn="l"/>
              </a:tabLst>
            </a:pPr>
            <a:r>
              <a:rPr sz="2400" spc="-125" dirty="0">
                <a:latin typeface="Arial"/>
                <a:cs typeface="Arial"/>
              </a:rPr>
              <a:t>Nano-</a:t>
            </a:r>
            <a:r>
              <a:rPr sz="2400" spc="-215" dirty="0">
                <a:latin typeface="Arial"/>
                <a:cs typeface="Arial"/>
              </a:rPr>
              <a:t>Aluminium</a:t>
            </a:r>
            <a:r>
              <a:rPr sz="2400" spc="-30" dirty="0">
                <a:latin typeface="Arial"/>
                <a:cs typeface="Arial"/>
              </a:rPr>
              <a:t> </a:t>
            </a:r>
            <a:r>
              <a:rPr sz="2400" spc="-215" dirty="0">
                <a:latin typeface="Arial"/>
                <a:cs typeface="Arial"/>
              </a:rPr>
              <a:t>is</a:t>
            </a:r>
            <a:r>
              <a:rPr sz="2400" dirty="0">
                <a:latin typeface="Arial"/>
                <a:cs typeface="Arial"/>
              </a:rPr>
              <a:t> </a:t>
            </a:r>
            <a:r>
              <a:rPr sz="2400" spc="-225" dirty="0">
                <a:latin typeface="Arial"/>
                <a:cs typeface="Arial"/>
              </a:rPr>
              <a:t>used</a:t>
            </a:r>
            <a:r>
              <a:rPr sz="2400" spc="-10" dirty="0">
                <a:latin typeface="Arial"/>
                <a:cs typeface="Arial"/>
              </a:rPr>
              <a:t> </a:t>
            </a:r>
            <a:r>
              <a:rPr sz="2400" spc="-225" dirty="0">
                <a:latin typeface="Arial"/>
                <a:cs typeface="Arial"/>
              </a:rPr>
              <a:t>as</a:t>
            </a:r>
            <a:r>
              <a:rPr sz="2400" dirty="0">
                <a:latin typeface="Arial"/>
                <a:cs typeface="Arial"/>
              </a:rPr>
              <a:t> </a:t>
            </a:r>
            <a:r>
              <a:rPr sz="2400" spc="-114" dirty="0">
                <a:latin typeface="Arial"/>
                <a:cs typeface="Arial"/>
              </a:rPr>
              <a:t>solid</a:t>
            </a:r>
            <a:r>
              <a:rPr sz="2400" spc="-5" dirty="0">
                <a:latin typeface="Arial"/>
                <a:cs typeface="Arial"/>
              </a:rPr>
              <a:t> </a:t>
            </a:r>
            <a:r>
              <a:rPr sz="2400" spc="-55" dirty="0">
                <a:latin typeface="Arial"/>
                <a:cs typeface="Arial"/>
              </a:rPr>
              <a:t>fuel</a:t>
            </a:r>
            <a:r>
              <a:rPr sz="2400" spc="-10" dirty="0">
                <a:latin typeface="Arial"/>
                <a:cs typeface="Arial"/>
              </a:rPr>
              <a:t> </a:t>
            </a:r>
            <a:r>
              <a:rPr sz="2400" spc="-155" dirty="0">
                <a:latin typeface="Arial"/>
                <a:cs typeface="Arial"/>
              </a:rPr>
              <a:t>in</a:t>
            </a:r>
            <a:r>
              <a:rPr sz="2400" spc="-15" dirty="0">
                <a:latin typeface="Arial"/>
                <a:cs typeface="Arial"/>
              </a:rPr>
              <a:t> </a:t>
            </a:r>
            <a:r>
              <a:rPr sz="2400" spc="-130" dirty="0">
                <a:latin typeface="Arial"/>
                <a:cs typeface="Arial"/>
              </a:rPr>
              <a:t>rocket</a:t>
            </a:r>
            <a:r>
              <a:rPr sz="2400" dirty="0">
                <a:latin typeface="Arial"/>
                <a:cs typeface="Arial"/>
              </a:rPr>
              <a:t> </a:t>
            </a:r>
            <a:r>
              <a:rPr sz="2400" spc="-40" dirty="0">
                <a:latin typeface="Arial"/>
                <a:cs typeface="Arial"/>
              </a:rPr>
              <a:t>propulsion.</a:t>
            </a:r>
            <a:endParaRPr sz="2400">
              <a:latin typeface="Arial"/>
              <a:cs typeface="Arial"/>
            </a:endParaRPr>
          </a:p>
          <a:p>
            <a:pPr marL="283210" marR="5080" indent="-271145" algn="just">
              <a:lnSpc>
                <a:spcPct val="100000"/>
              </a:lnSpc>
              <a:spcBef>
                <a:spcPts val="575"/>
              </a:spcBef>
              <a:buClr>
                <a:srgbClr val="ACC2C8"/>
              </a:buClr>
              <a:buChar char="•"/>
              <a:tabLst>
                <a:tab pos="285115" algn="l"/>
              </a:tabLst>
            </a:pPr>
            <a:r>
              <a:rPr sz="2400" spc="-254" dirty="0">
                <a:latin typeface="Arial"/>
                <a:cs typeface="Arial"/>
              </a:rPr>
              <a:t>Sun-</a:t>
            </a:r>
            <a:r>
              <a:rPr sz="2400" spc="-155" dirty="0">
                <a:latin typeface="Arial"/>
                <a:cs typeface="Arial"/>
              </a:rPr>
              <a:t>screen</a:t>
            </a:r>
            <a:r>
              <a:rPr sz="2400" spc="-15" dirty="0">
                <a:latin typeface="Arial"/>
                <a:cs typeface="Arial"/>
              </a:rPr>
              <a:t> </a:t>
            </a:r>
            <a:r>
              <a:rPr sz="2400" spc="-100" dirty="0">
                <a:latin typeface="Arial"/>
                <a:cs typeface="Arial"/>
              </a:rPr>
              <a:t>lotions</a:t>
            </a:r>
            <a:r>
              <a:rPr sz="2400" spc="-65" dirty="0">
                <a:latin typeface="Arial"/>
                <a:cs typeface="Arial"/>
              </a:rPr>
              <a:t> </a:t>
            </a:r>
            <a:r>
              <a:rPr sz="2400" spc="-110" dirty="0">
                <a:latin typeface="Arial"/>
                <a:cs typeface="Arial"/>
              </a:rPr>
              <a:t>containing</a:t>
            </a:r>
            <a:r>
              <a:rPr sz="2400" spc="-55" dirty="0">
                <a:latin typeface="Arial"/>
                <a:cs typeface="Arial"/>
              </a:rPr>
              <a:t> </a:t>
            </a:r>
            <a:r>
              <a:rPr sz="2400" spc="-160" dirty="0">
                <a:latin typeface="Arial"/>
                <a:cs typeface="Arial"/>
              </a:rPr>
              <a:t>nano-</a:t>
            </a:r>
            <a:r>
              <a:rPr sz="2400" spc="-10" dirty="0">
                <a:latin typeface="Arial"/>
                <a:cs typeface="Arial"/>
              </a:rPr>
              <a:t>TiO2</a:t>
            </a:r>
            <a:r>
              <a:rPr sz="2400" spc="-55" dirty="0">
                <a:latin typeface="Arial"/>
                <a:cs typeface="Arial"/>
              </a:rPr>
              <a:t> </a:t>
            </a:r>
            <a:r>
              <a:rPr sz="2400" spc="-10" dirty="0">
                <a:latin typeface="Arial"/>
                <a:cs typeface="Arial"/>
              </a:rPr>
              <a:t>provide</a:t>
            </a:r>
            <a:r>
              <a:rPr sz="2400" spc="-40" dirty="0">
                <a:latin typeface="Arial"/>
                <a:cs typeface="Arial"/>
              </a:rPr>
              <a:t> </a:t>
            </a:r>
            <a:r>
              <a:rPr sz="2400" spc="-150" dirty="0">
                <a:latin typeface="Arial"/>
                <a:cs typeface="Arial"/>
              </a:rPr>
              <a:t>enhanced</a:t>
            </a:r>
            <a:r>
              <a:rPr sz="2400" spc="-15" dirty="0">
                <a:latin typeface="Arial"/>
                <a:cs typeface="Arial"/>
              </a:rPr>
              <a:t> </a:t>
            </a:r>
            <a:r>
              <a:rPr sz="2400" spc="-365" dirty="0">
                <a:latin typeface="Arial"/>
                <a:cs typeface="Arial"/>
              </a:rPr>
              <a:t>sun 	</a:t>
            </a:r>
            <a:r>
              <a:rPr sz="2400" dirty="0">
                <a:latin typeface="Arial"/>
                <a:cs typeface="Arial"/>
              </a:rPr>
              <a:t>protection</a:t>
            </a:r>
            <a:r>
              <a:rPr sz="2400" spc="100" dirty="0">
                <a:latin typeface="Arial"/>
                <a:cs typeface="Arial"/>
              </a:rPr>
              <a:t>  </a:t>
            </a:r>
            <a:r>
              <a:rPr sz="2400" dirty="0">
                <a:latin typeface="Arial"/>
                <a:cs typeface="Arial"/>
              </a:rPr>
              <a:t>factor</a:t>
            </a:r>
            <a:r>
              <a:rPr sz="2400" spc="100" dirty="0">
                <a:latin typeface="Arial"/>
                <a:cs typeface="Arial"/>
              </a:rPr>
              <a:t>  </a:t>
            </a:r>
            <a:r>
              <a:rPr sz="2400" spc="-315" dirty="0">
                <a:latin typeface="Arial"/>
                <a:cs typeface="Arial"/>
              </a:rPr>
              <a:t>(SPF)</a:t>
            </a:r>
            <a:r>
              <a:rPr sz="2400" spc="95" dirty="0">
                <a:latin typeface="Arial"/>
                <a:cs typeface="Arial"/>
              </a:rPr>
              <a:t>  </a:t>
            </a:r>
            <a:r>
              <a:rPr sz="2400" dirty="0">
                <a:latin typeface="Arial"/>
                <a:cs typeface="Arial"/>
              </a:rPr>
              <a:t>by</a:t>
            </a:r>
            <a:r>
              <a:rPr sz="2400" spc="105" dirty="0">
                <a:latin typeface="Arial"/>
                <a:cs typeface="Arial"/>
              </a:rPr>
              <a:t>  </a:t>
            </a:r>
            <a:r>
              <a:rPr sz="2400" dirty="0">
                <a:latin typeface="Arial"/>
                <a:cs typeface="Arial"/>
              </a:rPr>
              <a:t>blocking</a:t>
            </a:r>
            <a:r>
              <a:rPr sz="2400" spc="100" dirty="0">
                <a:latin typeface="Arial"/>
                <a:cs typeface="Arial"/>
              </a:rPr>
              <a:t>  </a:t>
            </a:r>
            <a:r>
              <a:rPr sz="2400" dirty="0">
                <a:latin typeface="Arial"/>
                <a:cs typeface="Arial"/>
              </a:rPr>
              <a:t>UV</a:t>
            </a:r>
            <a:r>
              <a:rPr sz="2400" spc="100" dirty="0">
                <a:latin typeface="Arial"/>
                <a:cs typeface="Arial"/>
              </a:rPr>
              <a:t>  </a:t>
            </a:r>
            <a:r>
              <a:rPr sz="2400" dirty="0">
                <a:latin typeface="Arial"/>
                <a:cs typeface="Arial"/>
              </a:rPr>
              <a:t>radiation</a:t>
            </a:r>
            <a:r>
              <a:rPr sz="2400" spc="100" dirty="0">
                <a:latin typeface="Arial"/>
                <a:cs typeface="Arial"/>
              </a:rPr>
              <a:t>  </a:t>
            </a:r>
            <a:r>
              <a:rPr sz="2400" spc="-40" dirty="0">
                <a:latin typeface="Arial"/>
                <a:cs typeface="Arial"/>
              </a:rPr>
              <a:t>while 	</a:t>
            </a:r>
            <a:r>
              <a:rPr sz="2400" spc="-114" dirty="0">
                <a:latin typeface="Arial"/>
                <a:cs typeface="Arial"/>
              </a:rPr>
              <a:t>eliminating</a:t>
            </a:r>
            <a:r>
              <a:rPr sz="2400" dirty="0">
                <a:latin typeface="Arial"/>
                <a:cs typeface="Arial"/>
              </a:rPr>
              <a:t> </a:t>
            </a:r>
            <a:r>
              <a:rPr sz="2400" spc="-114" dirty="0">
                <a:latin typeface="Arial"/>
                <a:cs typeface="Arial"/>
              </a:rPr>
              <a:t>stickiness.</a:t>
            </a:r>
            <a:endParaRPr sz="240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330149"/>
            <a:ext cx="5456555"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Carbon</a:t>
            </a:r>
            <a:r>
              <a:rPr sz="2400" b="1" spc="-35" dirty="0">
                <a:latin typeface="Arial"/>
                <a:cs typeface="Arial"/>
              </a:rPr>
              <a:t> </a:t>
            </a:r>
            <a:r>
              <a:rPr sz="2400" b="1" dirty="0">
                <a:latin typeface="Arial"/>
                <a:cs typeface="Arial"/>
              </a:rPr>
              <a:t>nanotubes-</a:t>
            </a:r>
            <a:r>
              <a:rPr sz="2400" b="1" spc="-20" dirty="0">
                <a:latin typeface="Arial"/>
                <a:cs typeface="Arial"/>
              </a:rPr>
              <a:t> </a:t>
            </a:r>
            <a:r>
              <a:rPr sz="2400" b="1" dirty="0">
                <a:latin typeface="Arial"/>
                <a:cs typeface="Arial"/>
              </a:rPr>
              <a:t>Microbial</a:t>
            </a:r>
            <a:r>
              <a:rPr sz="2400" b="1" spc="-55" dirty="0">
                <a:latin typeface="Arial"/>
                <a:cs typeface="Arial"/>
              </a:rPr>
              <a:t> </a:t>
            </a:r>
            <a:r>
              <a:rPr sz="2400" b="1" dirty="0">
                <a:latin typeface="Arial"/>
                <a:cs typeface="Arial"/>
              </a:rPr>
              <a:t>fuel</a:t>
            </a:r>
            <a:r>
              <a:rPr sz="2400" b="1" spc="-45" dirty="0">
                <a:latin typeface="Arial"/>
                <a:cs typeface="Arial"/>
              </a:rPr>
              <a:t> </a:t>
            </a:r>
            <a:r>
              <a:rPr sz="2400" b="1" spc="-20" dirty="0">
                <a:latin typeface="Arial"/>
                <a:cs typeface="Arial"/>
              </a:rPr>
              <a:t>cell</a:t>
            </a:r>
            <a:endParaRPr sz="2400">
              <a:latin typeface="Arial"/>
              <a:cs typeface="Arial"/>
            </a:endParaRPr>
          </a:p>
        </p:txBody>
      </p:sp>
      <p:pic>
        <p:nvPicPr>
          <p:cNvPr id="3" name="object 3"/>
          <p:cNvPicPr/>
          <p:nvPr/>
        </p:nvPicPr>
        <p:blipFill>
          <a:blip r:embed="rId2" cstate="print"/>
          <a:stretch>
            <a:fillRect/>
          </a:stretch>
        </p:blipFill>
        <p:spPr>
          <a:xfrm>
            <a:off x="5181600" y="742950"/>
            <a:ext cx="3590925" cy="2933700"/>
          </a:xfrm>
          <a:prstGeom prst="rect">
            <a:avLst/>
          </a:prstGeom>
        </p:spPr>
      </p:pic>
      <p:pic>
        <p:nvPicPr>
          <p:cNvPr id="4" name="object 4"/>
          <p:cNvPicPr/>
          <p:nvPr/>
        </p:nvPicPr>
        <p:blipFill>
          <a:blip r:embed="rId3" cstate="print"/>
          <a:stretch>
            <a:fillRect/>
          </a:stretch>
        </p:blipFill>
        <p:spPr>
          <a:xfrm>
            <a:off x="5181600" y="3733800"/>
            <a:ext cx="3371850" cy="238125"/>
          </a:xfrm>
          <a:prstGeom prst="rect">
            <a:avLst/>
          </a:prstGeom>
        </p:spPr>
      </p:pic>
      <p:sp>
        <p:nvSpPr>
          <p:cNvPr id="5" name="object 5"/>
          <p:cNvSpPr txBox="1"/>
          <p:nvPr/>
        </p:nvSpPr>
        <p:spPr>
          <a:xfrm>
            <a:off x="459740" y="1016253"/>
            <a:ext cx="8379459" cy="5664835"/>
          </a:xfrm>
          <a:prstGeom prst="rect">
            <a:avLst/>
          </a:prstGeom>
        </p:spPr>
        <p:txBody>
          <a:bodyPr vert="horz" wrap="square" lIns="0" tIns="13335" rIns="0" bIns="0" rtlCol="0">
            <a:spAutoFit/>
          </a:bodyPr>
          <a:lstStyle/>
          <a:p>
            <a:pPr marL="12700" marR="3891279" algn="just">
              <a:lnSpc>
                <a:spcPct val="100000"/>
              </a:lnSpc>
              <a:spcBef>
                <a:spcPts val="105"/>
              </a:spcBef>
            </a:pPr>
            <a:r>
              <a:rPr sz="2000" dirty="0">
                <a:latin typeface="Arial"/>
                <a:cs typeface="Arial"/>
              </a:rPr>
              <a:t>Microbial</a:t>
            </a:r>
            <a:r>
              <a:rPr sz="2000" spc="254" dirty="0">
                <a:latin typeface="Arial"/>
                <a:cs typeface="Arial"/>
              </a:rPr>
              <a:t> </a:t>
            </a:r>
            <a:r>
              <a:rPr sz="2000" dirty="0">
                <a:latin typeface="Arial"/>
                <a:cs typeface="Arial"/>
              </a:rPr>
              <a:t>fuel</a:t>
            </a:r>
            <a:r>
              <a:rPr sz="2000" spc="245" dirty="0">
                <a:latin typeface="Arial"/>
                <a:cs typeface="Arial"/>
              </a:rPr>
              <a:t> </a:t>
            </a:r>
            <a:r>
              <a:rPr sz="2000" dirty="0">
                <a:latin typeface="Arial"/>
                <a:cs typeface="Arial"/>
              </a:rPr>
              <a:t>cell</a:t>
            </a:r>
            <a:r>
              <a:rPr sz="2000" spc="250" dirty="0">
                <a:latin typeface="Arial"/>
                <a:cs typeface="Arial"/>
              </a:rPr>
              <a:t> </a:t>
            </a:r>
            <a:r>
              <a:rPr sz="2000" dirty="0">
                <a:latin typeface="Arial"/>
                <a:cs typeface="Arial"/>
              </a:rPr>
              <a:t>is</a:t>
            </a:r>
            <a:r>
              <a:rPr sz="2000" spc="260" dirty="0">
                <a:latin typeface="Arial"/>
                <a:cs typeface="Arial"/>
              </a:rPr>
              <a:t> </a:t>
            </a:r>
            <a:r>
              <a:rPr sz="2000" dirty="0">
                <a:latin typeface="Arial"/>
                <a:cs typeface="Arial"/>
              </a:rPr>
              <a:t>a</a:t>
            </a:r>
            <a:r>
              <a:rPr sz="2000" spc="245" dirty="0">
                <a:latin typeface="Arial"/>
                <a:cs typeface="Arial"/>
              </a:rPr>
              <a:t> </a:t>
            </a:r>
            <a:r>
              <a:rPr sz="2000" dirty="0">
                <a:latin typeface="Arial"/>
                <a:cs typeface="Arial"/>
              </a:rPr>
              <a:t>device</a:t>
            </a:r>
            <a:r>
              <a:rPr sz="2000" spc="260" dirty="0">
                <a:latin typeface="Arial"/>
                <a:cs typeface="Arial"/>
              </a:rPr>
              <a:t> </a:t>
            </a:r>
            <a:r>
              <a:rPr sz="2000" dirty="0">
                <a:latin typeface="Arial"/>
                <a:cs typeface="Arial"/>
              </a:rPr>
              <a:t>in</a:t>
            </a:r>
            <a:r>
              <a:rPr sz="2000" spc="254" dirty="0">
                <a:latin typeface="Arial"/>
                <a:cs typeface="Arial"/>
              </a:rPr>
              <a:t> </a:t>
            </a:r>
            <a:r>
              <a:rPr sz="2000" spc="-10" dirty="0">
                <a:latin typeface="Arial"/>
                <a:cs typeface="Arial"/>
              </a:rPr>
              <a:t>which </a:t>
            </a:r>
            <a:r>
              <a:rPr sz="2000" dirty="0">
                <a:latin typeface="Arial"/>
                <a:cs typeface="Arial"/>
              </a:rPr>
              <a:t>bacteria</a:t>
            </a:r>
            <a:r>
              <a:rPr sz="2000" spc="350" dirty="0">
                <a:latin typeface="Arial"/>
                <a:cs typeface="Arial"/>
              </a:rPr>
              <a:t> </a:t>
            </a:r>
            <a:r>
              <a:rPr sz="2000" dirty="0">
                <a:latin typeface="Arial"/>
                <a:cs typeface="Arial"/>
              </a:rPr>
              <a:t>consume</a:t>
            </a:r>
            <a:r>
              <a:rPr sz="2000" spc="350" dirty="0">
                <a:latin typeface="Arial"/>
                <a:cs typeface="Arial"/>
              </a:rPr>
              <a:t> </a:t>
            </a:r>
            <a:r>
              <a:rPr sz="2000" spc="-10" dirty="0">
                <a:latin typeface="Arial"/>
                <a:cs typeface="Arial"/>
              </a:rPr>
              <a:t>water-</a:t>
            </a:r>
            <a:r>
              <a:rPr sz="2000" dirty="0">
                <a:latin typeface="Arial"/>
                <a:cs typeface="Arial"/>
              </a:rPr>
              <a:t>soluble</a:t>
            </a:r>
            <a:r>
              <a:rPr sz="2000" spc="345" dirty="0">
                <a:latin typeface="Arial"/>
                <a:cs typeface="Arial"/>
              </a:rPr>
              <a:t> </a:t>
            </a:r>
            <a:r>
              <a:rPr sz="2000" spc="-10" dirty="0">
                <a:latin typeface="Arial"/>
                <a:cs typeface="Arial"/>
              </a:rPr>
              <a:t>waste </a:t>
            </a:r>
            <a:r>
              <a:rPr sz="2000" dirty="0">
                <a:latin typeface="Arial"/>
                <a:cs typeface="Arial"/>
              </a:rPr>
              <a:t>such</a:t>
            </a:r>
            <a:r>
              <a:rPr sz="2000" spc="50" dirty="0">
                <a:latin typeface="Arial"/>
                <a:cs typeface="Arial"/>
              </a:rPr>
              <a:t> </a:t>
            </a:r>
            <a:r>
              <a:rPr sz="2000" dirty="0">
                <a:latin typeface="Arial"/>
                <a:cs typeface="Arial"/>
              </a:rPr>
              <a:t>as</a:t>
            </a:r>
            <a:r>
              <a:rPr sz="2000" spc="55" dirty="0">
                <a:latin typeface="Arial"/>
                <a:cs typeface="Arial"/>
              </a:rPr>
              <a:t> </a:t>
            </a:r>
            <a:r>
              <a:rPr sz="2000" dirty="0">
                <a:latin typeface="Arial"/>
                <a:cs typeface="Arial"/>
              </a:rPr>
              <a:t>sugar,</a:t>
            </a:r>
            <a:r>
              <a:rPr sz="2000" spc="35" dirty="0">
                <a:latin typeface="Arial"/>
                <a:cs typeface="Arial"/>
              </a:rPr>
              <a:t> </a:t>
            </a:r>
            <a:r>
              <a:rPr sz="2000" dirty="0">
                <a:latin typeface="Arial"/>
                <a:cs typeface="Arial"/>
              </a:rPr>
              <a:t>starch</a:t>
            </a:r>
            <a:r>
              <a:rPr sz="2000" spc="50" dirty="0">
                <a:latin typeface="Arial"/>
                <a:cs typeface="Arial"/>
              </a:rPr>
              <a:t> </a:t>
            </a:r>
            <a:r>
              <a:rPr sz="2000" dirty="0">
                <a:latin typeface="Arial"/>
                <a:cs typeface="Arial"/>
              </a:rPr>
              <a:t>and</a:t>
            </a:r>
            <a:r>
              <a:rPr sz="2000" spc="40" dirty="0">
                <a:latin typeface="Arial"/>
                <a:cs typeface="Arial"/>
              </a:rPr>
              <a:t> </a:t>
            </a:r>
            <a:r>
              <a:rPr sz="2000" dirty="0">
                <a:latin typeface="Arial"/>
                <a:cs typeface="Arial"/>
              </a:rPr>
              <a:t>alcohols</a:t>
            </a:r>
            <a:r>
              <a:rPr sz="2000" spc="55" dirty="0">
                <a:latin typeface="Arial"/>
                <a:cs typeface="Arial"/>
              </a:rPr>
              <a:t> </a:t>
            </a:r>
            <a:r>
              <a:rPr sz="2000" spc="-25" dirty="0">
                <a:latin typeface="Arial"/>
                <a:cs typeface="Arial"/>
              </a:rPr>
              <a:t>and </a:t>
            </a:r>
            <a:r>
              <a:rPr sz="2000" dirty="0">
                <a:latin typeface="Arial"/>
                <a:cs typeface="Arial"/>
              </a:rPr>
              <a:t>produces</a:t>
            </a:r>
            <a:r>
              <a:rPr sz="2000" spc="25" dirty="0">
                <a:latin typeface="Arial"/>
                <a:cs typeface="Arial"/>
              </a:rPr>
              <a:t>  </a:t>
            </a:r>
            <a:r>
              <a:rPr sz="2000" dirty="0">
                <a:latin typeface="Arial"/>
                <a:cs typeface="Arial"/>
              </a:rPr>
              <a:t>electricity</a:t>
            </a:r>
            <a:r>
              <a:rPr sz="2000" spc="25" dirty="0">
                <a:latin typeface="Arial"/>
                <a:cs typeface="Arial"/>
              </a:rPr>
              <a:t>  </a:t>
            </a:r>
            <a:r>
              <a:rPr sz="2000" dirty="0">
                <a:latin typeface="Arial"/>
                <a:cs typeface="Arial"/>
              </a:rPr>
              <a:t>plus</a:t>
            </a:r>
            <a:r>
              <a:rPr sz="2000" spc="25" dirty="0">
                <a:latin typeface="Arial"/>
                <a:cs typeface="Arial"/>
              </a:rPr>
              <a:t>  </a:t>
            </a:r>
            <a:r>
              <a:rPr sz="2000" dirty="0">
                <a:latin typeface="Arial"/>
                <a:cs typeface="Arial"/>
              </a:rPr>
              <a:t>clean</a:t>
            </a:r>
            <a:r>
              <a:rPr sz="2000" spc="30" dirty="0">
                <a:latin typeface="Arial"/>
                <a:cs typeface="Arial"/>
              </a:rPr>
              <a:t>  </a:t>
            </a:r>
            <a:r>
              <a:rPr sz="2000" spc="-10" dirty="0">
                <a:latin typeface="Arial"/>
                <a:cs typeface="Arial"/>
              </a:rPr>
              <a:t>water. </a:t>
            </a:r>
            <a:r>
              <a:rPr sz="2000" dirty="0">
                <a:latin typeface="Arial"/>
                <a:cs typeface="Arial"/>
              </a:rPr>
              <a:t>This</a:t>
            </a:r>
            <a:r>
              <a:rPr sz="2000" spc="75" dirty="0">
                <a:latin typeface="Arial"/>
                <a:cs typeface="Arial"/>
              </a:rPr>
              <a:t> </a:t>
            </a:r>
            <a:r>
              <a:rPr sz="2000" dirty="0">
                <a:latin typeface="Arial"/>
                <a:cs typeface="Arial"/>
              </a:rPr>
              <a:t>technology</a:t>
            </a:r>
            <a:r>
              <a:rPr sz="2000" spc="65" dirty="0">
                <a:latin typeface="Arial"/>
                <a:cs typeface="Arial"/>
              </a:rPr>
              <a:t> </a:t>
            </a:r>
            <a:r>
              <a:rPr sz="2000" dirty="0">
                <a:latin typeface="Arial"/>
                <a:cs typeface="Arial"/>
              </a:rPr>
              <a:t>will</a:t>
            </a:r>
            <a:r>
              <a:rPr sz="2000" spc="75" dirty="0">
                <a:latin typeface="Arial"/>
                <a:cs typeface="Arial"/>
              </a:rPr>
              <a:t> </a:t>
            </a:r>
            <a:r>
              <a:rPr sz="2000" dirty="0">
                <a:latin typeface="Arial"/>
                <a:cs typeface="Arial"/>
              </a:rPr>
              <a:t>make</a:t>
            </a:r>
            <a:r>
              <a:rPr sz="2000" spc="65" dirty="0">
                <a:latin typeface="Arial"/>
                <a:cs typeface="Arial"/>
              </a:rPr>
              <a:t> </a:t>
            </a:r>
            <a:r>
              <a:rPr sz="2000" dirty="0">
                <a:latin typeface="Arial"/>
                <a:cs typeface="Arial"/>
              </a:rPr>
              <a:t>it</a:t>
            </a:r>
            <a:r>
              <a:rPr sz="2000" spc="65" dirty="0">
                <a:latin typeface="Arial"/>
                <a:cs typeface="Arial"/>
              </a:rPr>
              <a:t> </a:t>
            </a:r>
            <a:r>
              <a:rPr sz="2000" dirty="0">
                <a:latin typeface="Arial"/>
                <a:cs typeface="Arial"/>
              </a:rPr>
              <a:t>possible</a:t>
            </a:r>
            <a:r>
              <a:rPr sz="2000" spc="70" dirty="0">
                <a:latin typeface="Arial"/>
                <a:cs typeface="Arial"/>
              </a:rPr>
              <a:t> </a:t>
            </a:r>
            <a:r>
              <a:rPr sz="2000" spc="-25" dirty="0">
                <a:latin typeface="Arial"/>
                <a:cs typeface="Arial"/>
              </a:rPr>
              <a:t>to </a:t>
            </a:r>
            <a:r>
              <a:rPr sz="2000" dirty="0">
                <a:latin typeface="Arial"/>
                <a:cs typeface="Arial"/>
              </a:rPr>
              <a:t>generate</a:t>
            </a:r>
            <a:r>
              <a:rPr sz="2000" spc="280" dirty="0">
                <a:latin typeface="Arial"/>
                <a:cs typeface="Arial"/>
              </a:rPr>
              <a:t>   </a:t>
            </a:r>
            <a:r>
              <a:rPr sz="2000" dirty="0">
                <a:latin typeface="Arial"/>
                <a:cs typeface="Arial"/>
              </a:rPr>
              <a:t>electricity</a:t>
            </a:r>
            <a:r>
              <a:rPr sz="2000" spc="285" dirty="0">
                <a:latin typeface="Arial"/>
                <a:cs typeface="Arial"/>
              </a:rPr>
              <a:t>   </a:t>
            </a:r>
            <a:r>
              <a:rPr sz="2000" dirty="0">
                <a:latin typeface="Arial"/>
                <a:cs typeface="Arial"/>
              </a:rPr>
              <a:t>while</a:t>
            </a:r>
            <a:r>
              <a:rPr sz="2000" spc="280" dirty="0">
                <a:latin typeface="Arial"/>
                <a:cs typeface="Arial"/>
              </a:rPr>
              <a:t>   </a:t>
            </a:r>
            <a:r>
              <a:rPr sz="2000" spc="-10" dirty="0">
                <a:latin typeface="Arial"/>
                <a:cs typeface="Arial"/>
              </a:rPr>
              <a:t>treating </a:t>
            </a:r>
            <a:r>
              <a:rPr sz="2000" dirty="0">
                <a:latin typeface="Arial"/>
                <a:cs typeface="Arial"/>
              </a:rPr>
              <a:t>domestic</a:t>
            </a:r>
            <a:r>
              <a:rPr sz="2000" spc="-65" dirty="0">
                <a:latin typeface="Arial"/>
                <a:cs typeface="Arial"/>
              </a:rPr>
              <a:t> </a:t>
            </a:r>
            <a:r>
              <a:rPr sz="2000" dirty="0">
                <a:latin typeface="Arial"/>
                <a:cs typeface="Arial"/>
              </a:rPr>
              <a:t>or</a:t>
            </a:r>
            <a:r>
              <a:rPr sz="2000" spc="-30" dirty="0">
                <a:latin typeface="Arial"/>
                <a:cs typeface="Arial"/>
              </a:rPr>
              <a:t> </a:t>
            </a:r>
            <a:r>
              <a:rPr sz="2000" dirty="0">
                <a:latin typeface="Arial"/>
                <a:cs typeface="Arial"/>
              </a:rPr>
              <a:t>industrial</a:t>
            </a:r>
            <a:r>
              <a:rPr sz="2000" spc="-30" dirty="0">
                <a:latin typeface="Arial"/>
                <a:cs typeface="Arial"/>
              </a:rPr>
              <a:t> </a:t>
            </a:r>
            <a:r>
              <a:rPr sz="2000" spc="-10" dirty="0">
                <a:latin typeface="Arial"/>
                <a:cs typeface="Arial"/>
              </a:rPr>
              <a:t>wastewater.</a:t>
            </a:r>
            <a:endParaRPr sz="2000">
              <a:latin typeface="Arial"/>
              <a:cs typeface="Arial"/>
            </a:endParaRPr>
          </a:p>
          <a:p>
            <a:pPr marL="12700" marR="3891279" algn="just">
              <a:lnSpc>
                <a:spcPct val="100000"/>
              </a:lnSpc>
            </a:pPr>
            <a:r>
              <a:rPr sz="2000" dirty="0">
                <a:latin typeface="Arial"/>
                <a:cs typeface="Arial"/>
              </a:rPr>
              <a:t>Microbial</a:t>
            </a:r>
            <a:r>
              <a:rPr sz="2000" spc="135" dirty="0">
                <a:latin typeface="Arial"/>
                <a:cs typeface="Arial"/>
              </a:rPr>
              <a:t>  </a:t>
            </a:r>
            <a:r>
              <a:rPr sz="2000" dirty="0">
                <a:latin typeface="Arial"/>
                <a:cs typeface="Arial"/>
              </a:rPr>
              <a:t>fuel</a:t>
            </a:r>
            <a:r>
              <a:rPr sz="2000" spc="140" dirty="0">
                <a:latin typeface="Arial"/>
                <a:cs typeface="Arial"/>
              </a:rPr>
              <a:t>  </a:t>
            </a:r>
            <a:r>
              <a:rPr sz="2000" dirty="0">
                <a:latin typeface="Arial"/>
                <a:cs typeface="Arial"/>
              </a:rPr>
              <a:t>cell</a:t>
            </a:r>
            <a:r>
              <a:rPr sz="2000" spc="135" dirty="0">
                <a:latin typeface="Arial"/>
                <a:cs typeface="Arial"/>
              </a:rPr>
              <a:t>  </a:t>
            </a:r>
            <a:r>
              <a:rPr sz="2000" dirty="0">
                <a:latin typeface="Arial"/>
                <a:cs typeface="Arial"/>
              </a:rPr>
              <a:t>can</a:t>
            </a:r>
            <a:r>
              <a:rPr sz="2000" spc="135" dirty="0">
                <a:latin typeface="Arial"/>
                <a:cs typeface="Arial"/>
              </a:rPr>
              <a:t>  </a:t>
            </a:r>
            <a:r>
              <a:rPr sz="2000" dirty="0">
                <a:latin typeface="Arial"/>
                <a:cs typeface="Arial"/>
              </a:rPr>
              <a:t>turn</a:t>
            </a:r>
            <a:r>
              <a:rPr sz="2000" spc="135" dirty="0">
                <a:latin typeface="Arial"/>
                <a:cs typeface="Arial"/>
              </a:rPr>
              <a:t>  </a:t>
            </a:r>
            <a:r>
              <a:rPr sz="2000" spc="-10" dirty="0">
                <a:latin typeface="Arial"/>
                <a:cs typeface="Arial"/>
              </a:rPr>
              <a:t>different </a:t>
            </a:r>
            <a:r>
              <a:rPr sz="2000" dirty="0">
                <a:latin typeface="Arial"/>
                <a:cs typeface="Arial"/>
              </a:rPr>
              <a:t>carbohydrates</a:t>
            </a:r>
            <a:r>
              <a:rPr sz="2000" spc="225" dirty="0">
                <a:latin typeface="Arial"/>
                <a:cs typeface="Arial"/>
              </a:rPr>
              <a:t> </a:t>
            </a:r>
            <a:r>
              <a:rPr sz="2000" dirty="0">
                <a:latin typeface="Arial"/>
                <a:cs typeface="Arial"/>
              </a:rPr>
              <a:t>and</a:t>
            </a:r>
            <a:r>
              <a:rPr sz="2000" spc="225" dirty="0">
                <a:latin typeface="Arial"/>
                <a:cs typeface="Arial"/>
              </a:rPr>
              <a:t> </a:t>
            </a:r>
            <a:r>
              <a:rPr sz="2000" dirty="0">
                <a:latin typeface="Arial"/>
                <a:cs typeface="Arial"/>
              </a:rPr>
              <a:t>complex</a:t>
            </a:r>
            <a:r>
              <a:rPr sz="2000" spc="235" dirty="0">
                <a:latin typeface="Arial"/>
                <a:cs typeface="Arial"/>
              </a:rPr>
              <a:t> </a:t>
            </a:r>
            <a:r>
              <a:rPr sz="2000" spc="-10" dirty="0">
                <a:latin typeface="Arial"/>
                <a:cs typeface="Arial"/>
              </a:rPr>
              <a:t>substrates </a:t>
            </a:r>
            <a:r>
              <a:rPr sz="2000" dirty="0">
                <a:latin typeface="Arial"/>
                <a:cs typeface="Arial"/>
              </a:rPr>
              <a:t>present</a:t>
            </a:r>
            <a:r>
              <a:rPr sz="2000" spc="45" dirty="0">
                <a:latin typeface="Arial"/>
                <a:cs typeface="Arial"/>
              </a:rPr>
              <a:t> </a:t>
            </a:r>
            <a:r>
              <a:rPr sz="2000" dirty="0">
                <a:latin typeface="Arial"/>
                <a:cs typeface="Arial"/>
              </a:rPr>
              <a:t>in</a:t>
            </a:r>
            <a:r>
              <a:rPr sz="2000" spc="55" dirty="0">
                <a:latin typeface="Arial"/>
                <a:cs typeface="Arial"/>
              </a:rPr>
              <a:t> </a:t>
            </a:r>
            <a:r>
              <a:rPr sz="2000" dirty="0">
                <a:latin typeface="Arial"/>
                <a:cs typeface="Arial"/>
              </a:rPr>
              <a:t>wastewaters</a:t>
            </a:r>
            <a:r>
              <a:rPr sz="2000" spc="60" dirty="0">
                <a:latin typeface="Arial"/>
                <a:cs typeface="Arial"/>
              </a:rPr>
              <a:t> </a:t>
            </a:r>
            <a:r>
              <a:rPr sz="2000" dirty="0">
                <a:latin typeface="Arial"/>
                <a:cs typeface="Arial"/>
              </a:rPr>
              <a:t>into</a:t>
            </a:r>
            <a:r>
              <a:rPr sz="2000" spc="50" dirty="0">
                <a:latin typeface="Arial"/>
                <a:cs typeface="Arial"/>
              </a:rPr>
              <a:t> </a:t>
            </a:r>
            <a:r>
              <a:rPr sz="2000" dirty="0">
                <a:latin typeface="Arial"/>
                <a:cs typeface="Arial"/>
              </a:rPr>
              <a:t>a</a:t>
            </a:r>
            <a:r>
              <a:rPr sz="2000" spc="55" dirty="0">
                <a:latin typeface="Arial"/>
                <a:cs typeface="Arial"/>
              </a:rPr>
              <a:t> </a:t>
            </a:r>
            <a:r>
              <a:rPr sz="2000" dirty="0">
                <a:latin typeface="Arial"/>
                <a:cs typeface="Arial"/>
              </a:rPr>
              <a:t>source</a:t>
            </a:r>
            <a:r>
              <a:rPr sz="2000" spc="50" dirty="0">
                <a:latin typeface="Arial"/>
                <a:cs typeface="Arial"/>
              </a:rPr>
              <a:t> </a:t>
            </a:r>
            <a:r>
              <a:rPr sz="2000" spc="-25" dirty="0">
                <a:latin typeface="Arial"/>
                <a:cs typeface="Arial"/>
              </a:rPr>
              <a:t>of </a:t>
            </a:r>
            <a:r>
              <a:rPr sz="2000" spc="-10" dirty="0">
                <a:latin typeface="Arial"/>
                <a:cs typeface="Arial"/>
              </a:rPr>
              <a:t>electricity.</a:t>
            </a:r>
            <a:endParaRPr sz="2000">
              <a:latin typeface="Arial"/>
              <a:cs typeface="Arial"/>
            </a:endParaRPr>
          </a:p>
          <a:p>
            <a:pPr marL="12700" marR="5080" algn="just">
              <a:lnSpc>
                <a:spcPct val="100000"/>
              </a:lnSpc>
              <a:spcBef>
                <a:spcPts val="1195"/>
              </a:spcBef>
            </a:pPr>
            <a:r>
              <a:rPr sz="2000" dirty="0">
                <a:latin typeface="Arial"/>
                <a:cs typeface="Arial"/>
              </a:rPr>
              <a:t>The</a:t>
            </a:r>
            <a:r>
              <a:rPr sz="2000" spc="130" dirty="0">
                <a:latin typeface="Arial"/>
                <a:cs typeface="Arial"/>
              </a:rPr>
              <a:t> </a:t>
            </a:r>
            <a:r>
              <a:rPr sz="2000" dirty="0">
                <a:latin typeface="Arial"/>
                <a:cs typeface="Arial"/>
              </a:rPr>
              <a:t>efficient</a:t>
            </a:r>
            <a:r>
              <a:rPr sz="2000" spc="114" dirty="0">
                <a:latin typeface="Arial"/>
                <a:cs typeface="Arial"/>
              </a:rPr>
              <a:t> </a:t>
            </a:r>
            <a:r>
              <a:rPr sz="2000" dirty="0">
                <a:latin typeface="Arial"/>
                <a:cs typeface="Arial"/>
              </a:rPr>
              <a:t>electron</a:t>
            </a:r>
            <a:r>
              <a:rPr sz="2000" spc="125" dirty="0">
                <a:latin typeface="Arial"/>
                <a:cs typeface="Arial"/>
              </a:rPr>
              <a:t> </a:t>
            </a:r>
            <a:r>
              <a:rPr sz="2000" dirty="0">
                <a:latin typeface="Arial"/>
                <a:cs typeface="Arial"/>
              </a:rPr>
              <a:t>transfer</a:t>
            </a:r>
            <a:r>
              <a:rPr sz="2000" spc="114" dirty="0">
                <a:latin typeface="Arial"/>
                <a:cs typeface="Arial"/>
              </a:rPr>
              <a:t> </a:t>
            </a:r>
            <a:r>
              <a:rPr sz="2000" dirty="0">
                <a:latin typeface="Arial"/>
                <a:cs typeface="Arial"/>
              </a:rPr>
              <a:t>between</a:t>
            </a:r>
            <a:r>
              <a:rPr sz="2000" spc="120" dirty="0">
                <a:latin typeface="Arial"/>
                <a:cs typeface="Arial"/>
              </a:rPr>
              <a:t> </a:t>
            </a:r>
            <a:r>
              <a:rPr sz="2000" dirty="0">
                <a:latin typeface="Arial"/>
                <a:cs typeface="Arial"/>
              </a:rPr>
              <a:t>the</a:t>
            </a:r>
            <a:r>
              <a:rPr sz="2000" spc="135" dirty="0">
                <a:latin typeface="Arial"/>
                <a:cs typeface="Arial"/>
              </a:rPr>
              <a:t> </a:t>
            </a:r>
            <a:r>
              <a:rPr sz="2000" dirty="0">
                <a:latin typeface="Arial"/>
                <a:cs typeface="Arial"/>
              </a:rPr>
              <a:t>microorganism</a:t>
            </a:r>
            <a:r>
              <a:rPr sz="2000" spc="120" dirty="0">
                <a:latin typeface="Arial"/>
                <a:cs typeface="Arial"/>
              </a:rPr>
              <a:t> </a:t>
            </a:r>
            <a:r>
              <a:rPr sz="2000" dirty="0">
                <a:latin typeface="Arial"/>
                <a:cs typeface="Arial"/>
              </a:rPr>
              <a:t>and</a:t>
            </a:r>
            <a:r>
              <a:rPr sz="2000" spc="114" dirty="0">
                <a:latin typeface="Arial"/>
                <a:cs typeface="Arial"/>
              </a:rPr>
              <a:t> </a:t>
            </a:r>
            <a:r>
              <a:rPr sz="2000" dirty="0">
                <a:latin typeface="Arial"/>
                <a:cs typeface="Arial"/>
              </a:rPr>
              <a:t>the</a:t>
            </a:r>
            <a:r>
              <a:rPr sz="2000" spc="114" dirty="0">
                <a:latin typeface="Arial"/>
                <a:cs typeface="Arial"/>
              </a:rPr>
              <a:t> </a:t>
            </a:r>
            <a:r>
              <a:rPr sz="2000" spc="-10" dirty="0">
                <a:latin typeface="Arial"/>
                <a:cs typeface="Arial"/>
              </a:rPr>
              <a:t>anode </a:t>
            </a:r>
            <a:r>
              <a:rPr sz="2000" dirty="0">
                <a:latin typeface="Arial"/>
                <a:cs typeface="Arial"/>
              </a:rPr>
              <a:t>of</a:t>
            </a:r>
            <a:r>
              <a:rPr sz="2000" spc="105" dirty="0">
                <a:latin typeface="Arial"/>
                <a:cs typeface="Arial"/>
              </a:rPr>
              <a:t> </a:t>
            </a:r>
            <a:r>
              <a:rPr sz="2000" dirty="0">
                <a:latin typeface="Arial"/>
                <a:cs typeface="Arial"/>
              </a:rPr>
              <a:t>the</a:t>
            </a:r>
            <a:r>
              <a:rPr sz="2000" spc="105" dirty="0">
                <a:latin typeface="Arial"/>
                <a:cs typeface="Arial"/>
              </a:rPr>
              <a:t> </a:t>
            </a:r>
            <a:r>
              <a:rPr sz="2000" dirty="0">
                <a:latin typeface="Arial"/>
                <a:cs typeface="Arial"/>
              </a:rPr>
              <a:t>microbial</a:t>
            </a:r>
            <a:r>
              <a:rPr sz="2000" spc="120" dirty="0">
                <a:latin typeface="Arial"/>
                <a:cs typeface="Arial"/>
              </a:rPr>
              <a:t> </a:t>
            </a:r>
            <a:r>
              <a:rPr sz="2000" dirty="0">
                <a:latin typeface="Arial"/>
                <a:cs typeface="Arial"/>
              </a:rPr>
              <a:t>fuel</a:t>
            </a:r>
            <a:r>
              <a:rPr sz="2000" spc="114" dirty="0">
                <a:latin typeface="Arial"/>
                <a:cs typeface="Arial"/>
              </a:rPr>
              <a:t> </a:t>
            </a:r>
            <a:r>
              <a:rPr sz="2000" dirty="0">
                <a:latin typeface="Arial"/>
                <a:cs typeface="Arial"/>
              </a:rPr>
              <a:t>cell</a:t>
            </a:r>
            <a:r>
              <a:rPr sz="2000" spc="120" dirty="0">
                <a:latin typeface="Arial"/>
                <a:cs typeface="Arial"/>
              </a:rPr>
              <a:t> </a:t>
            </a:r>
            <a:r>
              <a:rPr sz="2000" dirty="0">
                <a:latin typeface="Arial"/>
                <a:cs typeface="Arial"/>
              </a:rPr>
              <a:t>plays</a:t>
            </a:r>
            <a:r>
              <a:rPr sz="2000" spc="120" dirty="0">
                <a:latin typeface="Arial"/>
                <a:cs typeface="Arial"/>
              </a:rPr>
              <a:t> </a:t>
            </a:r>
            <a:r>
              <a:rPr sz="2000" dirty="0">
                <a:latin typeface="Arial"/>
                <a:cs typeface="Arial"/>
              </a:rPr>
              <a:t>a</a:t>
            </a:r>
            <a:r>
              <a:rPr sz="2000" spc="100" dirty="0">
                <a:latin typeface="Arial"/>
                <a:cs typeface="Arial"/>
              </a:rPr>
              <a:t> </a:t>
            </a:r>
            <a:r>
              <a:rPr sz="2000" dirty="0">
                <a:latin typeface="Arial"/>
                <a:cs typeface="Arial"/>
              </a:rPr>
              <a:t>major</a:t>
            </a:r>
            <a:r>
              <a:rPr sz="2000" spc="125" dirty="0">
                <a:latin typeface="Arial"/>
                <a:cs typeface="Arial"/>
              </a:rPr>
              <a:t> </a:t>
            </a:r>
            <a:r>
              <a:rPr sz="2000" dirty="0">
                <a:latin typeface="Arial"/>
                <a:cs typeface="Arial"/>
              </a:rPr>
              <a:t>role</a:t>
            </a:r>
            <a:r>
              <a:rPr sz="2000" spc="120" dirty="0">
                <a:latin typeface="Arial"/>
                <a:cs typeface="Arial"/>
              </a:rPr>
              <a:t> </a:t>
            </a:r>
            <a:r>
              <a:rPr sz="2000" dirty="0">
                <a:latin typeface="Arial"/>
                <a:cs typeface="Arial"/>
              </a:rPr>
              <a:t>in</a:t>
            </a:r>
            <a:r>
              <a:rPr sz="2000" spc="114" dirty="0">
                <a:latin typeface="Arial"/>
                <a:cs typeface="Arial"/>
              </a:rPr>
              <a:t> </a:t>
            </a:r>
            <a:r>
              <a:rPr sz="2000" dirty="0">
                <a:latin typeface="Arial"/>
                <a:cs typeface="Arial"/>
              </a:rPr>
              <a:t>the</a:t>
            </a:r>
            <a:r>
              <a:rPr sz="2000" spc="114" dirty="0">
                <a:latin typeface="Arial"/>
                <a:cs typeface="Arial"/>
              </a:rPr>
              <a:t> </a:t>
            </a:r>
            <a:r>
              <a:rPr sz="2000" dirty="0">
                <a:latin typeface="Arial"/>
                <a:cs typeface="Arial"/>
              </a:rPr>
              <a:t>performance</a:t>
            </a:r>
            <a:r>
              <a:rPr sz="2000" spc="114" dirty="0">
                <a:latin typeface="Arial"/>
                <a:cs typeface="Arial"/>
              </a:rPr>
              <a:t> </a:t>
            </a:r>
            <a:r>
              <a:rPr sz="2000" dirty="0">
                <a:latin typeface="Arial"/>
                <a:cs typeface="Arial"/>
              </a:rPr>
              <a:t>of</a:t>
            </a:r>
            <a:r>
              <a:rPr sz="2000" spc="110" dirty="0">
                <a:latin typeface="Arial"/>
                <a:cs typeface="Arial"/>
              </a:rPr>
              <a:t> </a:t>
            </a:r>
            <a:r>
              <a:rPr sz="2000" dirty="0">
                <a:latin typeface="Arial"/>
                <a:cs typeface="Arial"/>
              </a:rPr>
              <a:t>the</a:t>
            </a:r>
            <a:r>
              <a:rPr sz="2000" spc="120" dirty="0">
                <a:latin typeface="Arial"/>
                <a:cs typeface="Arial"/>
              </a:rPr>
              <a:t> </a:t>
            </a:r>
            <a:r>
              <a:rPr sz="2000" spc="-20" dirty="0">
                <a:latin typeface="Arial"/>
                <a:cs typeface="Arial"/>
              </a:rPr>
              <a:t>fuel </a:t>
            </a:r>
            <a:r>
              <a:rPr sz="2000" dirty="0">
                <a:latin typeface="Arial"/>
                <a:cs typeface="Arial"/>
              </a:rPr>
              <a:t>cell.</a:t>
            </a:r>
            <a:r>
              <a:rPr sz="2000" spc="275" dirty="0">
                <a:latin typeface="Arial"/>
                <a:cs typeface="Arial"/>
              </a:rPr>
              <a:t> </a:t>
            </a:r>
            <a:r>
              <a:rPr sz="2000" dirty="0">
                <a:latin typeface="Arial"/>
                <a:cs typeface="Arial"/>
              </a:rPr>
              <a:t>The</a:t>
            </a:r>
            <a:r>
              <a:rPr sz="2000" spc="270" dirty="0">
                <a:latin typeface="Arial"/>
                <a:cs typeface="Arial"/>
              </a:rPr>
              <a:t> </a:t>
            </a:r>
            <a:r>
              <a:rPr sz="2000" dirty="0">
                <a:latin typeface="Arial"/>
                <a:cs typeface="Arial"/>
              </a:rPr>
              <a:t>organic</a:t>
            </a:r>
            <a:r>
              <a:rPr sz="2000" spc="275" dirty="0">
                <a:latin typeface="Arial"/>
                <a:cs typeface="Arial"/>
              </a:rPr>
              <a:t> </a:t>
            </a:r>
            <a:r>
              <a:rPr sz="2000" dirty="0">
                <a:latin typeface="Arial"/>
                <a:cs typeface="Arial"/>
              </a:rPr>
              <a:t>molecules</a:t>
            </a:r>
            <a:r>
              <a:rPr sz="2000" spc="275" dirty="0">
                <a:latin typeface="Arial"/>
                <a:cs typeface="Arial"/>
              </a:rPr>
              <a:t> </a:t>
            </a:r>
            <a:r>
              <a:rPr sz="2000" dirty="0">
                <a:latin typeface="Arial"/>
                <a:cs typeface="Arial"/>
              </a:rPr>
              <a:t>present</a:t>
            </a:r>
            <a:r>
              <a:rPr sz="2000" spc="280" dirty="0">
                <a:latin typeface="Arial"/>
                <a:cs typeface="Arial"/>
              </a:rPr>
              <a:t> </a:t>
            </a:r>
            <a:r>
              <a:rPr sz="2000" dirty="0">
                <a:latin typeface="Arial"/>
                <a:cs typeface="Arial"/>
              </a:rPr>
              <a:t>in</a:t>
            </a:r>
            <a:r>
              <a:rPr sz="2000" spc="270" dirty="0">
                <a:latin typeface="Arial"/>
                <a:cs typeface="Arial"/>
              </a:rPr>
              <a:t> </a:t>
            </a:r>
            <a:r>
              <a:rPr sz="2000" dirty="0">
                <a:latin typeface="Arial"/>
                <a:cs typeface="Arial"/>
              </a:rPr>
              <a:t>the</a:t>
            </a:r>
            <a:r>
              <a:rPr sz="2000" spc="265" dirty="0">
                <a:latin typeface="Arial"/>
                <a:cs typeface="Arial"/>
              </a:rPr>
              <a:t> </a:t>
            </a:r>
            <a:r>
              <a:rPr sz="2000" dirty="0">
                <a:latin typeface="Arial"/>
                <a:cs typeface="Arial"/>
              </a:rPr>
              <a:t>wastewater</a:t>
            </a:r>
            <a:r>
              <a:rPr sz="2000" spc="290" dirty="0">
                <a:latin typeface="Arial"/>
                <a:cs typeface="Arial"/>
              </a:rPr>
              <a:t> </a:t>
            </a:r>
            <a:r>
              <a:rPr sz="2000" dirty="0">
                <a:latin typeface="Arial"/>
                <a:cs typeface="Arial"/>
              </a:rPr>
              <a:t>posses</a:t>
            </a:r>
            <a:r>
              <a:rPr sz="2000" spc="275" dirty="0">
                <a:latin typeface="Arial"/>
                <a:cs typeface="Arial"/>
              </a:rPr>
              <a:t> </a:t>
            </a:r>
            <a:r>
              <a:rPr sz="2000" dirty="0">
                <a:latin typeface="Arial"/>
                <a:cs typeface="Arial"/>
              </a:rPr>
              <a:t>a</a:t>
            </a:r>
            <a:r>
              <a:rPr sz="2000" spc="280" dirty="0">
                <a:latin typeface="Arial"/>
                <a:cs typeface="Arial"/>
              </a:rPr>
              <a:t> </a:t>
            </a:r>
            <a:r>
              <a:rPr sz="2000" spc="-10" dirty="0">
                <a:latin typeface="Arial"/>
                <a:cs typeface="Arial"/>
              </a:rPr>
              <a:t>certain </a:t>
            </a:r>
            <a:r>
              <a:rPr sz="2000" dirty="0">
                <a:latin typeface="Arial"/>
                <a:cs typeface="Arial"/>
              </a:rPr>
              <a:t>amount</a:t>
            </a:r>
            <a:r>
              <a:rPr sz="2000" spc="250" dirty="0">
                <a:latin typeface="Arial"/>
                <a:cs typeface="Arial"/>
              </a:rPr>
              <a:t> </a:t>
            </a:r>
            <a:r>
              <a:rPr sz="2000" dirty="0">
                <a:latin typeface="Arial"/>
                <a:cs typeface="Arial"/>
              </a:rPr>
              <a:t>of</a:t>
            </a:r>
            <a:r>
              <a:rPr sz="2000" spc="245" dirty="0">
                <a:latin typeface="Arial"/>
                <a:cs typeface="Arial"/>
              </a:rPr>
              <a:t> </a:t>
            </a:r>
            <a:r>
              <a:rPr sz="2000" dirty="0">
                <a:latin typeface="Arial"/>
                <a:cs typeface="Arial"/>
              </a:rPr>
              <a:t>chemical</a:t>
            </a:r>
            <a:r>
              <a:rPr sz="2000" spc="260" dirty="0">
                <a:latin typeface="Arial"/>
                <a:cs typeface="Arial"/>
              </a:rPr>
              <a:t> </a:t>
            </a:r>
            <a:r>
              <a:rPr sz="2000" dirty="0">
                <a:latin typeface="Arial"/>
                <a:cs typeface="Arial"/>
              </a:rPr>
              <a:t>energy,</a:t>
            </a:r>
            <a:r>
              <a:rPr sz="2000" spc="250" dirty="0">
                <a:latin typeface="Arial"/>
                <a:cs typeface="Arial"/>
              </a:rPr>
              <a:t> </a:t>
            </a:r>
            <a:r>
              <a:rPr sz="2000" dirty="0">
                <a:latin typeface="Arial"/>
                <a:cs typeface="Arial"/>
              </a:rPr>
              <a:t>which</a:t>
            </a:r>
            <a:r>
              <a:rPr sz="2000" spc="260" dirty="0">
                <a:latin typeface="Arial"/>
                <a:cs typeface="Arial"/>
              </a:rPr>
              <a:t> </a:t>
            </a:r>
            <a:r>
              <a:rPr sz="2000" dirty="0">
                <a:latin typeface="Arial"/>
                <a:cs typeface="Arial"/>
              </a:rPr>
              <a:t>is</a:t>
            </a:r>
            <a:r>
              <a:rPr sz="2000" spc="250" dirty="0">
                <a:latin typeface="Arial"/>
                <a:cs typeface="Arial"/>
              </a:rPr>
              <a:t> </a:t>
            </a:r>
            <a:r>
              <a:rPr sz="2000" dirty="0">
                <a:latin typeface="Arial"/>
                <a:cs typeface="Arial"/>
              </a:rPr>
              <a:t>released</a:t>
            </a:r>
            <a:r>
              <a:rPr sz="2000" spc="260" dirty="0">
                <a:latin typeface="Arial"/>
                <a:cs typeface="Arial"/>
              </a:rPr>
              <a:t> </a:t>
            </a:r>
            <a:r>
              <a:rPr sz="2000" dirty="0">
                <a:latin typeface="Arial"/>
                <a:cs typeface="Arial"/>
              </a:rPr>
              <a:t>when</a:t>
            </a:r>
            <a:r>
              <a:rPr sz="2000" spc="260" dirty="0">
                <a:latin typeface="Arial"/>
                <a:cs typeface="Arial"/>
              </a:rPr>
              <a:t> </a:t>
            </a:r>
            <a:r>
              <a:rPr sz="2000" dirty="0">
                <a:latin typeface="Arial"/>
                <a:cs typeface="Arial"/>
              </a:rPr>
              <a:t>converting</a:t>
            </a:r>
            <a:r>
              <a:rPr sz="2000" spc="250" dirty="0">
                <a:latin typeface="Arial"/>
                <a:cs typeface="Arial"/>
              </a:rPr>
              <a:t> </a:t>
            </a:r>
            <a:r>
              <a:rPr sz="2000" dirty="0">
                <a:latin typeface="Arial"/>
                <a:cs typeface="Arial"/>
              </a:rPr>
              <a:t>them</a:t>
            </a:r>
            <a:r>
              <a:rPr sz="2000" spc="254" dirty="0">
                <a:latin typeface="Arial"/>
                <a:cs typeface="Arial"/>
              </a:rPr>
              <a:t> </a:t>
            </a:r>
            <a:r>
              <a:rPr sz="2000" spc="-25" dirty="0">
                <a:latin typeface="Arial"/>
                <a:cs typeface="Arial"/>
              </a:rPr>
              <a:t>to </a:t>
            </a:r>
            <a:r>
              <a:rPr sz="2000" dirty="0">
                <a:latin typeface="Arial"/>
                <a:cs typeface="Arial"/>
              </a:rPr>
              <a:t>simpler</a:t>
            </a:r>
            <a:r>
              <a:rPr sz="2000" spc="210" dirty="0">
                <a:latin typeface="Arial"/>
                <a:cs typeface="Arial"/>
              </a:rPr>
              <a:t> </a:t>
            </a:r>
            <a:r>
              <a:rPr sz="2000" dirty="0">
                <a:latin typeface="Arial"/>
                <a:cs typeface="Arial"/>
              </a:rPr>
              <a:t>molecules</a:t>
            </a:r>
            <a:r>
              <a:rPr sz="2000" spc="200" dirty="0">
                <a:latin typeface="Arial"/>
                <a:cs typeface="Arial"/>
              </a:rPr>
              <a:t> </a:t>
            </a:r>
            <a:r>
              <a:rPr sz="2000" dirty="0">
                <a:latin typeface="Arial"/>
                <a:cs typeface="Arial"/>
              </a:rPr>
              <a:t>like</a:t>
            </a:r>
            <a:r>
              <a:rPr sz="2000" spc="215" dirty="0">
                <a:latin typeface="Arial"/>
                <a:cs typeface="Arial"/>
              </a:rPr>
              <a:t> </a:t>
            </a:r>
            <a:r>
              <a:rPr sz="2000" dirty="0">
                <a:latin typeface="Arial"/>
                <a:cs typeface="Arial"/>
              </a:rPr>
              <a:t>CO2.</a:t>
            </a:r>
            <a:r>
              <a:rPr sz="2000" spc="200" dirty="0">
                <a:latin typeface="Arial"/>
                <a:cs typeface="Arial"/>
              </a:rPr>
              <a:t> </a:t>
            </a:r>
            <a:r>
              <a:rPr sz="2000" dirty="0">
                <a:latin typeface="Arial"/>
                <a:cs typeface="Arial"/>
              </a:rPr>
              <a:t>The</a:t>
            </a:r>
            <a:r>
              <a:rPr sz="2000" spc="195" dirty="0">
                <a:latin typeface="Arial"/>
                <a:cs typeface="Arial"/>
              </a:rPr>
              <a:t> </a:t>
            </a:r>
            <a:r>
              <a:rPr sz="2000" dirty="0">
                <a:latin typeface="Arial"/>
                <a:cs typeface="Arial"/>
              </a:rPr>
              <a:t>microbial</a:t>
            </a:r>
            <a:r>
              <a:rPr sz="2000" spc="204" dirty="0">
                <a:latin typeface="Arial"/>
                <a:cs typeface="Arial"/>
              </a:rPr>
              <a:t> </a:t>
            </a:r>
            <a:r>
              <a:rPr sz="2000" dirty="0">
                <a:latin typeface="Arial"/>
                <a:cs typeface="Arial"/>
              </a:rPr>
              <a:t>fuel</a:t>
            </a:r>
            <a:r>
              <a:rPr sz="2000" spc="200" dirty="0">
                <a:latin typeface="Arial"/>
                <a:cs typeface="Arial"/>
              </a:rPr>
              <a:t> </a:t>
            </a:r>
            <a:r>
              <a:rPr sz="2000" dirty="0">
                <a:latin typeface="Arial"/>
                <a:cs typeface="Arial"/>
              </a:rPr>
              <a:t>cell</a:t>
            </a:r>
            <a:r>
              <a:rPr sz="2000" spc="215" dirty="0">
                <a:latin typeface="Arial"/>
                <a:cs typeface="Arial"/>
              </a:rPr>
              <a:t> </a:t>
            </a:r>
            <a:r>
              <a:rPr sz="2000" dirty="0">
                <a:latin typeface="Arial"/>
                <a:cs typeface="Arial"/>
              </a:rPr>
              <a:t>is</a:t>
            </a:r>
            <a:r>
              <a:rPr sz="2000" spc="210" dirty="0">
                <a:latin typeface="Arial"/>
                <a:cs typeface="Arial"/>
              </a:rPr>
              <a:t> </a:t>
            </a:r>
            <a:r>
              <a:rPr sz="2000" dirty="0">
                <a:latin typeface="Arial"/>
                <a:cs typeface="Arial"/>
              </a:rPr>
              <a:t>thus</a:t>
            </a:r>
            <a:r>
              <a:rPr sz="2000" spc="204" dirty="0">
                <a:latin typeface="Arial"/>
                <a:cs typeface="Arial"/>
              </a:rPr>
              <a:t> </a:t>
            </a:r>
            <a:r>
              <a:rPr sz="2000" dirty="0">
                <a:latin typeface="Arial"/>
                <a:cs typeface="Arial"/>
              </a:rPr>
              <a:t>a</a:t>
            </a:r>
            <a:r>
              <a:rPr sz="2000" spc="190" dirty="0">
                <a:latin typeface="Arial"/>
                <a:cs typeface="Arial"/>
              </a:rPr>
              <a:t> </a:t>
            </a:r>
            <a:r>
              <a:rPr sz="2000" dirty="0">
                <a:latin typeface="Arial"/>
                <a:cs typeface="Arial"/>
              </a:rPr>
              <a:t>device</a:t>
            </a:r>
            <a:r>
              <a:rPr sz="2000" spc="210" dirty="0">
                <a:latin typeface="Arial"/>
                <a:cs typeface="Arial"/>
              </a:rPr>
              <a:t> </a:t>
            </a:r>
            <a:r>
              <a:rPr sz="2000" spc="-20" dirty="0">
                <a:latin typeface="Arial"/>
                <a:cs typeface="Arial"/>
              </a:rPr>
              <a:t>that </a:t>
            </a:r>
            <a:r>
              <a:rPr sz="2000" dirty="0">
                <a:latin typeface="Arial"/>
                <a:cs typeface="Arial"/>
              </a:rPr>
              <a:t>converts</a:t>
            </a:r>
            <a:r>
              <a:rPr sz="2000" spc="235" dirty="0">
                <a:latin typeface="Arial"/>
                <a:cs typeface="Arial"/>
              </a:rPr>
              <a:t>  </a:t>
            </a:r>
            <a:r>
              <a:rPr sz="2000" dirty="0">
                <a:latin typeface="Arial"/>
                <a:cs typeface="Arial"/>
              </a:rPr>
              <a:t>the</a:t>
            </a:r>
            <a:r>
              <a:rPr sz="2000" spc="225" dirty="0">
                <a:latin typeface="Arial"/>
                <a:cs typeface="Arial"/>
              </a:rPr>
              <a:t>  </a:t>
            </a:r>
            <a:r>
              <a:rPr sz="2000" dirty="0">
                <a:latin typeface="Arial"/>
                <a:cs typeface="Arial"/>
              </a:rPr>
              <a:t>chemical</a:t>
            </a:r>
            <a:r>
              <a:rPr sz="2000" spc="235" dirty="0">
                <a:latin typeface="Arial"/>
                <a:cs typeface="Arial"/>
              </a:rPr>
              <a:t>  </a:t>
            </a:r>
            <a:r>
              <a:rPr sz="2000" dirty="0">
                <a:latin typeface="Arial"/>
                <a:cs typeface="Arial"/>
              </a:rPr>
              <a:t>energy</a:t>
            </a:r>
            <a:r>
              <a:rPr sz="2000" spc="225" dirty="0">
                <a:latin typeface="Arial"/>
                <a:cs typeface="Arial"/>
              </a:rPr>
              <a:t>  </a:t>
            </a:r>
            <a:r>
              <a:rPr sz="2000" dirty="0">
                <a:latin typeface="Arial"/>
                <a:cs typeface="Arial"/>
              </a:rPr>
              <a:t>present</a:t>
            </a:r>
            <a:r>
              <a:rPr sz="2000" spc="235" dirty="0">
                <a:latin typeface="Arial"/>
                <a:cs typeface="Arial"/>
              </a:rPr>
              <a:t>  </a:t>
            </a:r>
            <a:r>
              <a:rPr sz="2000" dirty="0">
                <a:latin typeface="Arial"/>
                <a:cs typeface="Arial"/>
              </a:rPr>
              <a:t>in</a:t>
            </a:r>
            <a:r>
              <a:rPr sz="2000" spc="229" dirty="0">
                <a:latin typeface="Arial"/>
                <a:cs typeface="Arial"/>
              </a:rPr>
              <a:t>  </a:t>
            </a:r>
            <a:r>
              <a:rPr sz="2000" spc="-20" dirty="0">
                <a:latin typeface="Arial"/>
                <a:cs typeface="Arial"/>
              </a:rPr>
              <a:t>water-</a:t>
            </a:r>
            <a:r>
              <a:rPr sz="2000" dirty="0">
                <a:latin typeface="Arial"/>
                <a:cs typeface="Arial"/>
              </a:rPr>
              <a:t>soluble</a:t>
            </a:r>
            <a:r>
              <a:rPr sz="2000" spc="235" dirty="0">
                <a:latin typeface="Arial"/>
                <a:cs typeface="Arial"/>
              </a:rPr>
              <a:t>  </a:t>
            </a:r>
            <a:r>
              <a:rPr sz="2000" dirty="0">
                <a:latin typeface="Arial"/>
                <a:cs typeface="Arial"/>
              </a:rPr>
              <a:t>waste</a:t>
            </a:r>
            <a:r>
              <a:rPr sz="2000" spc="235" dirty="0">
                <a:latin typeface="Arial"/>
                <a:cs typeface="Arial"/>
              </a:rPr>
              <a:t>  </a:t>
            </a:r>
            <a:r>
              <a:rPr sz="2000" spc="-20" dirty="0">
                <a:latin typeface="Arial"/>
                <a:cs typeface="Arial"/>
              </a:rPr>
              <a:t>into </a:t>
            </a:r>
            <a:r>
              <a:rPr sz="2000" dirty="0">
                <a:latin typeface="Arial"/>
                <a:cs typeface="Arial"/>
              </a:rPr>
              <a:t>electrical</a:t>
            </a:r>
            <a:r>
              <a:rPr sz="2000" spc="-35" dirty="0">
                <a:latin typeface="Arial"/>
                <a:cs typeface="Arial"/>
              </a:rPr>
              <a:t> </a:t>
            </a:r>
            <a:r>
              <a:rPr sz="2000" dirty="0">
                <a:latin typeface="Arial"/>
                <a:cs typeface="Arial"/>
              </a:rPr>
              <a:t>energy</a:t>
            </a:r>
            <a:r>
              <a:rPr sz="2000" spc="-45" dirty="0">
                <a:latin typeface="Arial"/>
                <a:cs typeface="Arial"/>
              </a:rPr>
              <a:t> </a:t>
            </a:r>
            <a:r>
              <a:rPr sz="2000" dirty="0">
                <a:latin typeface="Arial"/>
                <a:cs typeface="Arial"/>
              </a:rPr>
              <a:t>by</a:t>
            </a:r>
            <a:r>
              <a:rPr sz="2000" spc="-15" dirty="0">
                <a:latin typeface="Arial"/>
                <a:cs typeface="Arial"/>
              </a:rPr>
              <a:t> </a:t>
            </a:r>
            <a:r>
              <a:rPr sz="2000" dirty="0">
                <a:latin typeface="Arial"/>
                <a:cs typeface="Arial"/>
              </a:rPr>
              <a:t>the</a:t>
            </a:r>
            <a:r>
              <a:rPr sz="2000" spc="-30" dirty="0">
                <a:latin typeface="Arial"/>
                <a:cs typeface="Arial"/>
              </a:rPr>
              <a:t> </a:t>
            </a:r>
            <a:r>
              <a:rPr sz="2000" dirty="0">
                <a:latin typeface="Arial"/>
                <a:cs typeface="Arial"/>
              </a:rPr>
              <a:t>catalytic</a:t>
            </a:r>
            <a:r>
              <a:rPr sz="2000" spc="-20" dirty="0">
                <a:latin typeface="Arial"/>
                <a:cs typeface="Arial"/>
              </a:rPr>
              <a:t> </a:t>
            </a:r>
            <a:r>
              <a:rPr sz="2000" dirty="0">
                <a:latin typeface="Arial"/>
                <a:cs typeface="Arial"/>
              </a:rPr>
              <a:t>reaction</a:t>
            </a:r>
            <a:r>
              <a:rPr sz="2000" spc="-35" dirty="0">
                <a:latin typeface="Arial"/>
                <a:cs typeface="Arial"/>
              </a:rPr>
              <a:t> </a:t>
            </a:r>
            <a:r>
              <a:rPr sz="2000" dirty="0">
                <a:latin typeface="Arial"/>
                <a:cs typeface="Arial"/>
              </a:rPr>
              <a:t>of</a:t>
            </a:r>
            <a:r>
              <a:rPr sz="2000" spc="-30" dirty="0">
                <a:latin typeface="Arial"/>
                <a:cs typeface="Arial"/>
              </a:rPr>
              <a:t> </a:t>
            </a:r>
            <a:r>
              <a:rPr sz="2000" spc="-10" dirty="0">
                <a:latin typeface="Arial"/>
                <a:cs typeface="Arial"/>
              </a:rPr>
              <a:t>microorganisms.</a:t>
            </a:r>
            <a:endParaRPr sz="200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443306"/>
            <a:ext cx="8531225" cy="6025515"/>
          </a:xfrm>
          <a:prstGeom prst="rect">
            <a:avLst/>
          </a:prstGeom>
        </p:spPr>
        <p:txBody>
          <a:bodyPr vert="horz" wrap="square" lIns="0" tIns="12700" rIns="0" bIns="0" rtlCol="0">
            <a:spAutoFit/>
          </a:bodyPr>
          <a:lstStyle/>
          <a:p>
            <a:pPr marL="283210" marR="5715" indent="-271145" algn="just">
              <a:lnSpc>
                <a:spcPct val="100000"/>
              </a:lnSpc>
              <a:spcBef>
                <a:spcPts val="100"/>
              </a:spcBef>
              <a:buClr>
                <a:srgbClr val="ACC2C8"/>
              </a:buClr>
              <a:buChar char="•"/>
              <a:tabLst>
                <a:tab pos="285115" algn="l"/>
              </a:tabLst>
            </a:pPr>
            <a:r>
              <a:rPr sz="2400" spc="-90" dirty="0">
                <a:latin typeface="Arial"/>
                <a:cs typeface="Arial"/>
              </a:rPr>
              <a:t>Carbon</a:t>
            </a:r>
            <a:r>
              <a:rPr sz="2400" spc="-80" dirty="0">
                <a:latin typeface="Arial"/>
                <a:cs typeface="Arial"/>
              </a:rPr>
              <a:t> </a:t>
            </a:r>
            <a:r>
              <a:rPr sz="2400" spc="-170" dirty="0">
                <a:latin typeface="Arial"/>
                <a:cs typeface="Arial"/>
              </a:rPr>
              <a:t>nanotubes</a:t>
            </a:r>
            <a:r>
              <a:rPr sz="2400" spc="5" dirty="0">
                <a:latin typeface="Arial"/>
                <a:cs typeface="Arial"/>
              </a:rPr>
              <a:t> </a:t>
            </a:r>
            <a:r>
              <a:rPr sz="2400" spc="-290" dirty="0">
                <a:latin typeface="Arial"/>
                <a:cs typeface="Arial"/>
              </a:rPr>
              <a:t>(CNTs)</a:t>
            </a:r>
            <a:r>
              <a:rPr sz="2400" spc="125" dirty="0">
                <a:latin typeface="Arial"/>
                <a:cs typeface="Arial"/>
              </a:rPr>
              <a:t> </a:t>
            </a:r>
            <a:r>
              <a:rPr sz="2400" spc="-125" dirty="0">
                <a:latin typeface="Arial"/>
                <a:cs typeface="Arial"/>
              </a:rPr>
              <a:t>have</a:t>
            </a:r>
            <a:r>
              <a:rPr sz="2400" spc="-40" dirty="0">
                <a:latin typeface="Arial"/>
                <a:cs typeface="Arial"/>
              </a:rPr>
              <a:t> </a:t>
            </a:r>
            <a:r>
              <a:rPr sz="2400" spc="-155" dirty="0">
                <a:latin typeface="Arial"/>
                <a:cs typeface="Arial"/>
              </a:rPr>
              <a:t>chemical</a:t>
            </a:r>
            <a:r>
              <a:rPr sz="2400" spc="-10" dirty="0">
                <a:latin typeface="Arial"/>
                <a:cs typeface="Arial"/>
              </a:rPr>
              <a:t> </a:t>
            </a:r>
            <a:r>
              <a:rPr sz="2400" spc="-60" dirty="0">
                <a:latin typeface="Arial"/>
                <a:cs typeface="Arial"/>
              </a:rPr>
              <a:t>stability,</a:t>
            </a:r>
            <a:r>
              <a:rPr sz="2400" spc="-55" dirty="0">
                <a:latin typeface="Arial"/>
                <a:cs typeface="Arial"/>
              </a:rPr>
              <a:t> </a:t>
            </a:r>
            <a:r>
              <a:rPr sz="2400" spc="-10" dirty="0">
                <a:latin typeface="Arial"/>
                <a:cs typeface="Arial"/>
              </a:rPr>
              <a:t>good</a:t>
            </a:r>
            <a:r>
              <a:rPr sz="2400" spc="-15" dirty="0">
                <a:latin typeface="Arial"/>
                <a:cs typeface="Arial"/>
              </a:rPr>
              <a:t> </a:t>
            </a:r>
            <a:r>
              <a:rPr sz="2400" spc="-140" dirty="0">
                <a:latin typeface="Arial"/>
                <a:cs typeface="Arial"/>
              </a:rPr>
              <a:t>mechanical 	</a:t>
            </a:r>
            <a:r>
              <a:rPr sz="2400" spc="-90" dirty="0">
                <a:latin typeface="Arial"/>
                <a:cs typeface="Arial"/>
              </a:rPr>
              <a:t>properties</a:t>
            </a:r>
            <a:r>
              <a:rPr sz="2400" spc="-80" dirty="0">
                <a:latin typeface="Arial"/>
                <a:cs typeface="Arial"/>
              </a:rPr>
              <a:t> </a:t>
            </a:r>
            <a:r>
              <a:rPr sz="2400" spc="-70" dirty="0">
                <a:latin typeface="Arial"/>
                <a:cs typeface="Arial"/>
              </a:rPr>
              <a:t>and</a:t>
            </a:r>
            <a:r>
              <a:rPr sz="2400" spc="-90" dirty="0">
                <a:latin typeface="Arial"/>
                <a:cs typeface="Arial"/>
              </a:rPr>
              <a:t> </a:t>
            </a:r>
            <a:r>
              <a:rPr sz="2400" spc="-145" dirty="0">
                <a:latin typeface="Arial"/>
                <a:cs typeface="Arial"/>
              </a:rPr>
              <a:t>high</a:t>
            </a:r>
            <a:r>
              <a:rPr sz="2400" spc="-20" dirty="0">
                <a:latin typeface="Arial"/>
                <a:cs typeface="Arial"/>
              </a:rPr>
              <a:t> </a:t>
            </a:r>
            <a:r>
              <a:rPr sz="2400" spc="-140" dirty="0">
                <a:latin typeface="Arial"/>
                <a:cs typeface="Arial"/>
              </a:rPr>
              <a:t>surface</a:t>
            </a:r>
            <a:r>
              <a:rPr sz="2400" spc="-30" dirty="0">
                <a:latin typeface="Arial"/>
                <a:cs typeface="Arial"/>
              </a:rPr>
              <a:t> </a:t>
            </a:r>
            <a:r>
              <a:rPr sz="2400" spc="-45" dirty="0">
                <a:latin typeface="Arial"/>
                <a:cs typeface="Arial"/>
              </a:rPr>
              <a:t>area,</a:t>
            </a:r>
            <a:r>
              <a:rPr sz="2400" spc="-30" dirty="0">
                <a:latin typeface="Arial"/>
                <a:cs typeface="Arial"/>
              </a:rPr>
              <a:t> </a:t>
            </a:r>
            <a:r>
              <a:rPr sz="2400" spc="-140" dirty="0">
                <a:latin typeface="Arial"/>
                <a:cs typeface="Arial"/>
              </a:rPr>
              <a:t>making</a:t>
            </a:r>
            <a:r>
              <a:rPr sz="2400" spc="-25" dirty="0">
                <a:latin typeface="Arial"/>
                <a:cs typeface="Arial"/>
              </a:rPr>
              <a:t> </a:t>
            </a:r>
            <a:r>
              <a:rPr sz="2400" spc="-220" dirty="0">
                <a:latin typeface="Arial"/>
                <a:cs typeface="Arial"/>
              </a:rPr>
              <a:t>them</a:t>
            </a:r>
            <a:r>
              <a:rPr sz="2400" spc="55" dirty="0">
                <a:latin typeface="Arial"/>
                <a:cs typeface="Arial"/>
              </a:rPr>
              <a:t> </a:t>
            </a:r>
            <a:r>
              <a:rPr sz="2400" spc="-10" dirty="0">
                <a:latin typeface="Arial"/>
                <a:cs typeface="Arial"/>
              </a:rPr>
              <a:t>ideal</a:t>
            </a:r>
            <a:r>
              <a:rPr sz="2400" spc="-35" dirty="0">
                <a:latin typeface="Arial"/>
                <a:cs typeface="Arial"/>
              </a:rPr>
              <a:t> </a:t>
            </a:r>
            <a:r>
              <a:rPr sz="2400" dirty="0">
                <a:latin typeface="Arial"/>
                <a:cs typeface="Arial"/>
              </a:rPr>
              <a:t>for</a:t>
            </a:r>
            <a:r>
              <a:rPr sz="2400" spc="-25" dirty="0">
                <a:latin typeface="Arial"/>
                <a:cs typeface="Arial"/>
              </a:rPr>
              <a:t> </a:t>
            </a:r>
            <a:r>
              <a:rPr sz="2400" spc="-130" dirty="0">
                <a:latin typeface="Arial"/>
                <a:cs typeface="Arial"/>
              </a:rPr>
              <a:t>the</a:t>
            </a:r>
            <a:r>
              <a:rPr sz="2400" spc="-30" dirty="0">
                <a:latin typeface="Arial"/>
                <a:cs typeface="Arial"/>
              </a:rPr>
              <a:t> </a:t>
            </a:r>
            <a:r>
              <a:rPr sz="2400" spc="-85" dirty="0">
                <a:latin typeface="Arial"/>
                <a:cs typeface="Arial"/>
              </a:rPr>
              <a:t>design 	</a:t>
            </a:r>
            <a:r>
              <a:rPr sz="2400" dirty="0">
                <a:latin typeface="Arial"/>
                <a:cs typeface="Arial"/>
              </a:rPr>
              <a:t>of</a:t>
            </a:r>
            <a:r>
              <a:rPr sz="2400" spc="-95" dirty="0">
                <a:latin typeface="Arial"/>
                <a:cs typeface="Arial"/>
              </a:rPr>
              <a:t> </a:t>
            </a:r>
            <a:r>
              <a:rPr sz="2400" spc="-260" dirty="0">
                <a:latin typeface="Arial"/>
                <a:cs typeface="Arial"/>
              </a:rPr>
              <a:t>sensors</a:t>
            </a:r>
            <a:r>
              <a:rPr sz="2400" spc="90" dirty="0">
                <a:latin typeface="Arial"/>
                <a:cs typeface="Arial"/>
              </a:rPr>
              <a:t> </a:t>
            </a:r>
            <a:r>
              <a:rPr sz="2400" dirty="0">
                <a:latin typeface="Arial"/>
                <a:cs typeface="Arial"/>
              </a:rPr>
              <a:t>and</a:t>
            </a:r>
            <a:r>
              <a:rPr sz="2400" spc="-35" dirty="0">
                <a:latin typeface="Arial"/>
                <a:cs typeface="Arial"/>
              </a:rPr>
              <a:t> provide</a:t>
            </a:r>
            <a:r>
              <a:rPr sz="2400" spc="-20" dirty="0">
                <a:latin typeface="Arial"/>
                <a:cs typeface="Arial"/>
              </a:rPr>
              <a:t> </a:t>
            </a:r>
            <a:r>
              <a:rPr sz="2400" spc="-10" dirty="0">
                <a:latin typeface="Arial"/>
                <a:cs typeface="Arial"/>
              </a:rPr>
              <a:t>very</a:t>
            </a:r>
            <a:r>
              <a:rPr sz="2400" spc="-30" dirty="0">
                <a:latin typeface="Arial"/>
                <a:cs typeface="Arial"/>
              </a:rPr>
              <a:t> </a:t>
            </a:r>
            <a:r>
              <a:rPr sz="2400" spc="-105" dirty="0">
                <a:latin typeface="Arial"/>
                <a:cs typeface="Arial"/>
              </a:rPr>
              <a:t>high</a:t>
            </a:r>
            <a:r>
              <a:rPr sz="2400" spc="-25" dirty="0">
                <a:latin typeface="Arial"/>
                <a:cs typeface="Arial"/>
              </a:rPr>
              <a:t> </a:t>
            </a:r>
            <a:r>
              <a:rPr sz="2400" spc="-125" dirty="0">
                <a:latin typeface="Arial"/>
                <a:cs typeface="Arial"/>
              </a:rPr>
              <a:t>surface</a:t>
            </a:r>
            <a:r>
              <a:rPr sz="2400" spc="-35" dirty="0">
                <a:latin typeface="Arial"/>
                <a:cs typeface="Arial"/>
              </a:rPr>
              <a:t> </a:t>
            </a:r>
            <a:r>
              <a:rPr sz="2400" dirty="0">
                <a:latin typeface="Arial"/>
                <a:cs typeface="Arial"/>
              </a:rPr>
              <a:t>area</a:t>
            </a:r>
            <a:r>
              <a:rPr sz="2400" spc="-25" dirty="0">
                <a:latin typeface="Arial"/>
                <a:cs typeface="Arial"/>
              </a:rPr>
              <a:t> </a:t>
            </a:r>
            <a:r>
              <a:rPr sz="2400" spc="-55" dirty="0">
                <a:latin typeface="Arial"/>
                <a:cs typeface="Arial"/>
              </a:rPr>
              <a:t>due</a:t>
            </a:r>
            <a:r>
              <a:rPr sz="2400" spc="-30" dirty="0">
                <a:latin typeface="Arial"/>
                <a:cs typeface="Arial"/>
              </a:rPr>
              <a:t> </a:t>
            </a:r>
            <a:r>
              <a:rPr sz="2400" dirty="0">
                <a:latin typeface="Arial"/>
                <a:cs typeface="Arial"/>
              </a:rPr>
              <a:t>to</a:t>
            </a:r>
            <a:r>
              <a:rPr sz="2400" spc="-35" dirty="0">
                <a:latin typeface="Arial"/>
                <a:cs typeface="Arial"/>
              </a:rPr>
              <a:t> </a:t>
            </a:r>
            <a:r>
              <a:rPr sz="2400" spc="-50" dirty="0">
                <a:latin typeface="Arial"/>
                <a:cs typeface="Arial"/>
              </a:rPr>
              <a:t>its</a:t>
            </a:r>
            <a:r>
              <a:rPr sz="2400" spc="-25" dirty="0">
                <a:latin typeface="Arial"/>
                <a:cs typeface="Arial"/>
              </a:rPr>
              <a:t> </a:t>
            </a:r>
            <a:r>
              <a:rPr sz="2400" spc="-95" dirty="0">
                <a:latin typeface="Arial"/>
                <a:cs typeface="Arial"/>
              </a:rPr>
              <a:t>structural 	</a:t>
            </a:r>
            <a:r>
              <a:rPr sz="2400" spc="-120" dirty="0">
                <a:latin typeface="Arial"/>
                <a:cs typeface="Arial"/>
              </a:rPr>
              <a:t>network.</a:t>
            </a:r>
            <a:r>
              <a:rPr sz="2400" spc="-50" dirty="0">
                <a:latin typeface="Arial"/>
                <a:cs typeface="Arial"/>
              </a:rPr>
              <a:t> </a:t>
            </a:r>
            <a:r>
              <a:rPr sz="2400" spc="-235" dirty="0">
                <a:latin typeface="Arial"/>
                <a:cs typeface="Arial"/>
              </a:rPr>
              <a:t>Since</a:t>
            </a:r>
            <a:r>
              <a:rPr sz="2400" spc="70" dirty="0">
                <a:latin typeface="Arial"/>
                <a:cs typeface="Arial"/>
              </a:rPr>
              <a:t> </a:t>
            </a:r>
            <a:r>
              <a:rPr sz="2400" spc="-100" dirty="0">
                <a:latin typeface="Arial"/>
                <a:cs typeface="Arial"/>
              </a:rPr>
              <a:t>carbon</a:t>
            </a:r>
            <a:r>
              <a:rPr sz="2400" spc="-20" dirty="0">
                <a:latin typeface="Arial"/>
                <a:cs typeface="Arial"/>
              </a:rPr>
              <a:t> </a:t>
            </a:r>
            <a:r>
              <a:rPr sz="2400" spc="-165" dirty="0">
                <a:latin typeface="Arial"/>
                <a:cs typeface="Arial"/>
              </a:rPr>
              <a:t>nanotubes</a:t>
            </a:r>
            <a:r>
              <a:rPr sz="2400" spc="5" dirty="0">
                <a:latin typeface="Arial"/>
                <a:cs typeface="Arial"/>
              </a:rPr>
              <a:t> </a:t>
            </a:r>
            <a:r>
              <a:rPr sz="2400" dirty="0">
                <a:latin typeface="Arial"/>
                <a:cs typeface="Arial"/>
              </a:rPr>
              <a:t>are </a:t>
            </a:r>
            <a:r>
              <a:rPr sz="2400" spc="-100" dirty="0">
                <a:latin typeface="Arial"/>
                <a:cs typeface="Arial"/>
              </a:rPr>
              <a:t>also</a:t>
            </a:r>
            <a:r>
              <a:rPr sz="2400" dirty="0">
                <a:latin typeface="Arial"/>
                <a:cs typeface="Arial"/>
              </a:rPr>
              <a:t> </a:t>
            </a:r>
            <a:r>
              <a:rPr sz="2400" spc="-100" dirty="0">
                <a:latin typeface="Arial"/>
                <a:cs typeface="Arial"/>
              </a:rPr>
              <a:t>suitable</a:t>
            </a:r>
            <a:r>
              <a:rPr sz="2400" dirty="0">
                <a:latin typeface="Arial"/>
                <a:cs typeface="Arial"/>
              </a:rPr>
              <a:t> </a:t>
            </a:r>
            <a:r>
              <a:rPr sz="2400" spc="-150" dirty="0">
                <a:latin typeface="Arial"/>
                <a:cs typeface="Arial"/>
              </a:rPr>
              <a:t>supports</a:t>
            </a:r>
            <a:r>
              <a:rPr sz="2400" spc="5" dirty="0">
                <a:latin typeface="Arial"/>
                <a:cs typeface="Arial"/>
              </a:rPr>
              <a:t> </a:t>
            </a:r>
            <a:r>
              <a:rPr sz="2400" dirty="0">
                <a:latin typeface="Arial"/>
                <a:cs typeface="Arial"/>
              </a:rPr>
              <a:t>for </a:t>
            </a:r>
            <a:r>
              <a:rPr sz="2400" spc="-20" dirty="0">
                <a:latin typeface="Arial"/>
                <a:cs typeface="Arial"/>
              </a:rPr>
              <a:t>cell 	</a:t>
            </a:r>
            <a:r>
              <a:rPr sz="2400" spc="-125" dirty="0">
                <a:latin typeface="Arial"/>
                <a:cs typeface="Arial"/>
              </a:rPr>
              <a:t>growth,</a:t>
            </a:r>
            <a:r>
              <a:rPr sz="2400" spc="-45" dirty="0">
                <a:latin typeface="Arial"/>
                <a:cs typeface="Arial"/>
              </a:rPr>
              <a:t> </a:t>
            </a:r>
            <a:r>
              <a:rPr sz="2400" spc="-140" dirty="0">
                <a:latin typeface="Arial"/>
                <a:cs typeface="Arial"/>
              </a:rPr>
              <a:t>electrodes</a:t>
            </a:r>
            <a:r>
              <a:rPr sz="2400" spc="-25" dirty="0">
                <a:latin typeface="Arial"/>
                <a:cs typeface="Arial"/>
              </a:rPr>
              <a:t> </a:t>
            </a:r>
            <a:r>
              <a:rPr sz="2400" dirty="0">
                <a:latin typeface="Arial"/>
                <a:cs typeface="Arial"/>
              </a:rPr>
              <a:t>of</a:t>
            </a:r>
            <a:r>
              <a:rPr sz="2400" spc="-20" dirty="0">
                <a:latin typeface="Arial"/>
                <a:cs typeface="Arial"/>
              </a:rPr>
              <a:t> </a:t>
            </a:r>
            <a:r>
              <a:rPr sz="2400" spc="-110" dirty="0">
                <a:latin typeface="Arial"/>
                <a:cs typeface="Arial"/>
              </a:rPr>
              <a:t>microbial</a:t>
            </a:r>
            <a:r>
              <a:rPr sz="2400" spc="-30" dirty="0">
                <a:latin typeface="Arial"/>
                <a:cs typeface="Arial"/>
              </a:rPr>
              <a:t> </a:t>
            </a:r>
            <a:r>
              <a:rPr sz="2400" spc="-55" dirty="0">
                <a:latin typeface="Arial"/>
                <a:cs typeface="Arial"/>
              </a:rPr>
              <a:t>fuel</a:t>
            </a:r>
            <a:r>
              <a:rPr sz="2400" spc="-40" dirty="0">
                <a:latin typeface="Arial"/>
                <a:cs typeface="Arial"/>
              </a:rPr>
              <a:t> </a:t>
            </a:r>
            <a:r>
              <a:rPr sz="2400" spc="-175" dirty="0">
                <a:latin typeface="Arial"/>
                <a:cs typeface="Arial"/>
              </a:rPr>
              <a:t>cells</a:t>
            </a:r>
            <a:r>
              <a:rPr sz="2400" dirty="0">
                <a:latin typeface="Arial"/>
                <a:cs typeface="Arial"/>
              </a:rPr>
              <a:t> </a:t>
            </a:r>
            <a:r>
              <a:rPr sz="2400" spc="-195" dirty="0">
                <a:latin typeface="Arial"/>
                <a:cs typeface="Arial"/>
              </a:rPr>
              <a:t>can</a:t>
            </a:r>
            <a:r>
              <a:rPr sz="2400" spc="-10" dirty="0">
                <a:latin typeface="Arial"/>
                <a:cs typeface="Arial"/>
              </a:rPr>
              <a:t> </a:t>
            </a:r>
            <a:r>
              <a:rPr sz="2400" dirty="0">
                <a:latin typeface="Arial"/>
                <a:cs typeface="Arial"/>
              </a:rPr>
              <a:t>be</a:t>
            </a:r>
            <a:r>
              <a:rPr sz="2400" spc="-20" dirty="0">
                <a:latin typeface="Arial"/>
                <a:cs typeface="Arial"/>
              </a:rPr>
              <a:t> </a:t>
            </a:r>
            <a:r>
              <a:rPr sz="2400" spc="-60" dirty="0">
                <a:latin typeface="Arial"/>
                <a:cs typeface="Arial"/>
              </a:rPr>
              <a:t>built</a:t>
            </a:r>
            <a:r>
              <a:rPr sz="2400" spc="-45" dirty="0">
                <a:latin typeface="Arial"/>
                <a:cs typeface="Arial"/>
              </a:rPr>
              <a:t> </a:t>
            </a:r>
            <a:r>
              <a:rPr sz="2400" spc="-210" dirty="0">
                <a:latin typeface="Arial"/>
                <a:cs typeface="Arial"/>
              </a:rPr>
              <a:t>using</a:t>
            </a:r>
            <a:r>
              <a:rPr sz="2400" spc="-10" dirty="0">
                <a:latin typeface="Arial"/>
                <a:cs typeface="Arial"/>
              </a:rPr>
              <a:t> </a:t>
            </a:r>
            <a:r>
              <a:rPr sz="2400" dirty="0">
                <a:latin typeface="Arial"/>
                <a:cs typeface="Arial"/>
              </a:rPr>
              <a:t>of</a:t>
            </a:r>
            <a:r>
              <a:rPr sz="2400" spc="35" dirty="0">
                <a:latin typeface="Arial"/>
                <a:cs typeface="Arial"/>
              </a:rPr>
              <a:t> </a:t>
            </a:r>
            <a:r>
              <a:rPr sz="2400" spc="-325" dirty="0">
                <a:latin typeface="Arial"/>
                <a:cs typeface="Arial"/>
              </a:rPr>
              <a:t>CNT.</a:t>
            </a:r>
            <a:endParaRPr sz="2400">
              <a:latin typeface="Arial"/>
              <a:cs typeface="Arial"/>
            </a:endParaRPr>
          </a:p>
          <a:p>
            <a:pPr marL="283210" marR="5080" indent="-271145" algn="just">
              <a:lnSpc>
                <a:spcPct val="100000"/>
              </a:lnSpc>
              <a:spcBef>
                <a:spcPts val="580"/>
              </a:spcBef>
              <a:buClr>
                <a:srgbClr val="ACC2C8"/>
              </a:buClr>
              <a:buChar char="•"/>
              <a:tabLst>
                <a:tab pos="285115" algn="l"/>
              </a:tabLst>
            </a:pPr>
            <a:r>
              <a:rPr sz="2400" dirty="0">
                <a:latin typeface="Arial"/>
                <a:cs typeface="Arial"/>
              </a:rPr>
              <a:t>Due</a:t>
            </a:r>
            <a:r>
              <a:rPr sz="2400" spc="235" dirty="0">
                <a:latin typeface="Arial"/>
                <a:cs typeface="Arial"/>
              </a:rPr>
              <a:t> </a:t>
            </a:r>
            <a:r>
              <a:rPr sz="2400" dirty="0">
                <a:latin typeface="Arial"/>
                <a:cs typeface="Arial"/>
              </a:rPr>
              <a:t>to</a:t>
            </a:r>
            <a:r>
              <a:rPr sz="2400" spc="229" dirty="0">
                <a:latin typeface="Arial"/>
                <a:cs typeface="Arial"/>
              </a:rPr>
              <a:t> </a:t>
            </a:r>
            <a:r>
              <a:rPr sz="2400" spc="-110" dirty="0">
                <a:latin typeface="Arial"/>
                <a:cs typeface="Arial"/>
              </a:rPr>
              <a:t>three-</a:t>
            </a:r>
            <a:r>
              <a:rPr sz="2400" spc="-95" dirty="0">
                <a:latin typeface="Arial"/>
                <a:cs typeface="Arial"/>
              </a:rPr>
              <a:t>dimensional</a:t>
            </a:r>
            <a:r>
              <a:rPr sz="2400" spc="235" dirty="0">
                <a:latin typeface="Arial"/>
                <a:cs typeface="Arial"/>
              </a:rPr>
              <a:t> </a:t>
            </a:r>
            <a:r>
              <a:rPr sz="2400" spc="-70" dirty="0">
                <a:latin typeface="Arial"/>
                <a:cs typeface="Arial"/>
              </a:rPr>
              <a:t>architectures</a:t>
            </a:r>
            <a:r>
              <a:rPr sz="2400" spc="245" dirty="0">
                <a:latin typeface="Arial"/>
                <a:cs typeface="Arial"/>
              </a:rPr>
              <a:t> </a:t>
            </a:r>
            <a:r>
              <a:rPr sz="2400" dirty="0">
                <a:latin typeface="Arial"/>
                <a:cs typeface="Arial"/>
              </a:rPr>
              <a:t>and</a:t>
            </a:r>
            <a:r>
              <a:rPr sz="2400" spc="225" dirty="0">
                <a:latin typeface="Arial"/>
                <a:cs typeface="Arial"/>
              </a:rPr>
              <a:t> </a:t>
            </a:r>
            <a:r>
              <a:rPr sz="2400" dirty="0">
                <a:latin typeface="Arial"/>
                <a:cs typeface="Arial"/>
              </a:rPr>
              <a:t>enlarged</a:t>
            </a:r>
            <a:r>
              <a:rPr sz="2400" spc="235" dirty="0">
                <a:latin typeface="Arial"/>
                <a:cs typeface="Arial"/>
              </a:rPr>
              <a:t> </a:t>
            </a:r>
            <a:r>
              <a:rPr sz="2400" spc="-65" dirty="0">
                <a:latin typeface="Arial"/>
                <a:cs typeface="Arial"/>
              </a:rPr>
              <a:t>electrode 	</a:t>
            </a:r>
            <a:r>
              <a:rPr sz="2400" spc="-95" dirty="0">
                <a:latin typeface="Arial"/>
                <a:cs typeface="Arial"/>
              </a:rPr>
              <a:t>surface</a:t>
            </a:r>
            <a:r>
              <a:rPr sz="2400" spc="15" dirty="0">
                <a:latin typeface="Arial"/>
                <a:cs typeface="Arial"/>
              </a:rPr>
              <a:t> </a:t>
            </a:r>
            <a:r>
              <a:rPr sz="2400" dirty="0">
                <a:latin typeface="Arial"/>
                <a:cs typeface="Arial"/>
              </a:rPr>
              <a:t>area</a:t>
            </a:r>
            <a:r>
              <a:rPr sz="2400" spc="10" dirty="0">
                <a:latin typeface="Arial"/>
                <a:cs typeface="Arial"/>
              </a:rPr>
              <a:t> </a:t>
            </a:r>
            <a:r>
              <a:rPr sz="2400" dirty="0">
                <a:latin typeface="Arial"/>
                <a:cs typeface="Arial"/>
              </a:rPr>
              <a:t>for</a:t>
            </a:r>
            <a:r>
              <a:rPr sz="2400" spc="25" dirty="0">
                <a:latin typeface="Arial"/>
                <a:cs typeface="Arial"/>
              </a:rPr>
              <a:t> </a:t>
            </a:r>
            <a:r>
              <a:rPr sz="2400" dirty="0">
                <a:latin typeface="Arial"/>
                <a:cs typeface="Arial"/>
              </a:rPr>
              <a:t>the</a:t>
            </a:r>
            <a:r>
              <a:rPr sz="2400" spc="20" dirty="0">
                <a:latin typeface="Arial"/>
                <a:cs typeface="Arial"/>
              </a:rPr>
              <a:t> </a:t>
            </a:r>
            <a:r>
              <a:rPr sz="2400" dirty="0">
                <a:latin typeface="Arial"/>
                <a:cs typeface="Arial"/>
              </a:rPr>
              <a:t>entry</a:t>
            </a:r>
            <a:r>
              <a:rPr sz="2400" spc="20" dirty="0">
                <a:latin typeface="Arial"/>
                <a:cs typeface="Arial"/>
              </a:rPr>
              <a:t> </a:t>
            </a:r>
            <a:r>
              <a:rPr sz="2400" dirty="0">
                <a:latin typeface="Arial"/>
                <a:cs typeface="Arial"/>
              </a:rPr>
              <a:t>of</a:t>
            </a:r>
            <a:r>
              <a:rPr sz="2400" spc="70" dirty="0">
                <a:latin typeface="Arial"/>
                <a:cs typeface="Arial"/>
              </a:rPr>
              <a:t> </a:t>
            </a:r>
            <a:r>
              <a:rPr sz="2400" spc="-55" dirty="0">
                <a:latin typeface="Arial"/>
                <a:cs typeface="Arial"/>
              </a:rPr>
              <a:t>growth</a:t>
            </a:r>
            <a:r>
              <a:rPr sz="2400" spc="25" dirty="0">
                <a:latin typeface="Arial"/>
                <a:cs typeface="Arial"/>
              </a:rPr>
              <a:t> </a:t>
            </a:r>
            <a:r>
              <a:rPr sz="2400" spc="-160" dirty="0">
                <a:latin typeface="Arial"/>
                <a:cs typeface="Arial"/>
              </a:rPr>
              <a:t>medium,</a:t>
            </a:r>
            <a:r>
              <a:rPr sz="2400" spc="20" dirty="0">
                <a:latin typeface="Arial"/>
                <a:cs typeface="Arial"/>
              </a:rPr>
              <a:t> </a:t>
            </a:r>
            <a:r>
              <a:rPr sz="2400" spc="-10" dirty="0">
                <a:latin typeface="Arial"/>
                <a:cs typeface="Arial"/>
              </a:rPr>
              <a:t>bacteria</a:t>
            </a:r>
            <a:r>
              <a:rPr sz="2400" spc="10" dirty="0">
                <a:latin typeface="Arial"/>
                <a:cs typeface="Arial"/>
              </a:rPr>
              <a:t> </a:t>
            </a:r>
            <a:r>
              <a:rPr sz="2400" spc="-40" dirty="0">
                <a:latin typeface="Arial"/>
                <a:cs typeface="Arial"/>
              </a:rPr>
              <a:t>can</a:t>
            </a:r>
            <a:r>
              <a:rPr sz="2400" spc="30" dirty="0">
                <a:latin typeface="Arial"/>
                <a:cs typeface="Arial"/>
              </a:rPr>
              <a:t> </a:t>
            </a:r>
            <a:r>
              <a:rPr sz="2400" spc="-20" dirty="0">
                <a:latin typeface="Arial"/>
                <a:cs typeface="Arial"/>
              </a:rPr>
              <a:t>grow 	</a:t>
            </a:r>
            <a:r>
              <a:rPr sz="2400" spc="-85" dirty="0">
                <a:latin typeface="Arial"/>
                <a:cs typeface="Arial"/>
              </a:rPr>
              <a:t>and</a:t>
            </a:r>
            <a:r>
              <a:rPr sz="2400" spc="-75" dirty="0">
                <a:latin typeface="Arial"/>
                <a:cs typeface="Arial"/>
              </a:rPr>
              <a:t> </a:t>
            </a:r>
            <a:r>
              <a:rPr sz="2400" spc="-35" dirty="0">
                <a:latin typeface="Arial"/>
                <a:cs typeface="Arial"/>
              </a:rPr>
              <a:t>proliferate</a:t>
            </a:r>
            <a:r>
              <a:rPr sz="2400" spc="-95" dirty="0">
                <a:latin typeface="Arial"/>
                <a:cs typeface="Arial"/>
              </a:rPr>
              <a:t> </a:t>
            </a:r>
            <a:r>
              <a:rPr sz="2400" spc="-85" dirty="0">
                <a:latin typeface="Arial"/>
                <a:cs typeface="Arial"/>
              </a:rPr>
              <a:t>and</a:t>
            </a:r>
            <a:r>
              <a:rPr sz="2400" spc="-75" dirty="0">
                <a:latin typeface="Arial"/>
                <a:cs typeface="Arial"/>
              </a:rPr>
              <a:t> </a:t>
            </a:r>
            <a:r>
              <a:rPr sz="2400" spc="-40" dirty="0">
                <a:latin typeface="Arial"/>
                <a:cs typeface="Arial"/>
              </a:rPr>
              <a:t>get</a:t>
            </a:r>
            <a:r>
              <a:rPr sz="2400" spc="-70" dirty="0">
                <a:latin typeface="Arial"/>
                <a:cs typeface="Arial"/>
              </a:rPr>
              <a:t> </a:t>
            </a:r>
            <a:r>
              <a:rPr sz="2400" spc="-45" dirty="0">
                <a:latin typeface="Arial"/>
                <a:cs typeface="Arial"/>
              </a:rPr>
              <a:t>immobilized.</a:t>
            </a:r>
            <a:endParaRPr sz="2400">
              <a:latin typeface="Arial"/>
              <a:cs typeface="Arial"/>
            </a:endParaRPr>
          </a:p>
          <a:p>
            <a:pPr marL="283210" marR="5080" indent="-271145" algn="just">
              <a:lnSpc>
                <a:spcPct val="100000"/>
              </a:lnSpc>
              <a:spcBef>
                <a:spcPts val="580"/>
              </a:spcBef>
              <a:buClr>
                <a:srgbClr val="ACC2C8"/>
              </a:buClr>
              <a:buChar char="•"/>
              <a:tabLst>
                <a:tab pos="285115" algn="l"/>
              </a:tabLst>
            </a:pPr>
            <a:r>
              <a:rPr sz="2400" spc="-80" dirty="0">
                <a:latin typeface="Arial"/>
                <a:cs typeface="Arial"/>
              </a:rPr>
              <a:t>Multi</a:t>
            </a:r>
            <a:r>
              <a:rPr sz="2400" spc="-90" dirty="0">
                <a:latin typeface="Arial"/>
                <a:cs typeface="Arial"/>
              </a:rPr>
              <a:t> </a:t>
            </a:r>
            <a:r>
              <a:rPr sz="2400" spc="-55" dirty="0">
                <a:latin typeface="Arial"/>
                <a:cs typeface="Arial"/>
              </a:rPr>
              <a:t>walled</a:t>
            </a:r>
            <a:r>
              <a:rPr sz="2400" spc="-45" dirty="0">
                <a:latin typeface="Arial"/>
                <a:cs typeface="Arial"/>
              </a:rPr>
              <a:t> </a:t>
            </a:r>
            <a:r>
              <a:rPr sz="2400" spc="-315" dirty="0">
                <a:latin typeface="Arial"/>
                <a:cs typeface="Arial"/>
              </a:rPr>
              <a:t>CNT</a:t>
            </a:r>
            <a:r>
              <a:rPr sz="2400" spc="145" dirty="0">
                <a:latin typeface="Arial"/>
                <a:cs typeface="Arial"/>
              </a:rPr>
              <a:t> </a:t>
            </a:r>
            <a:r>
              <a:rPr sz="2400" spc="-114" dirty="0">
                <a:latin typeface="Arial"/>
                <a:cs typeface="Arial"/>
              </a:rPr>
              <a:t>scaffolds</a:t>
            </a:r>
            <a:r>
              <a:rPr sz="2400" spc="10" dirty="0">
                <a:latin typeface="Arial"/>
                <a:cs typeface="Arial"/>
              </a:rPr>
              <a:t> </a:t>
            </a:r>
            <a:r>
              <a:rPr sz="2400" spc="-140" dirty="0">
                <a:latin typeface="Arial"/>
                <a:cs typeface="Arial"/>
              </a:rPr>
              <a:t>could</a:t>
            </a:r>
            <a:r>
              <a:rPr sz="2400" spc="5" dirty="0">
                <a:latin typeface="Arial"/>
                <a:cs typeface="Arial"/>
              </a:rPr>
              <a:t> </a:t>
            </a:r>
            <a:r>
              <a:rPr sz="2400" dirty="0">
                <a:latin typeface="Arial"/>
                <a:cs typeface="Arial"/>
              </a:rPr>
              <a:t>offer</a:t>
            </a:r>
            <a:r>
              <a:rPr sz="2400" spc="5" dirty="0">
                <a:latin typeface="Arial"/>
                <a:cs typeface="Arial"/>
              </a:rPr>
              <a:t> </a:t>
            </a:r>
            <a:r>
              <a:rPr sz="2400" spc="-95" dirty="0">
                <a:latin typeface="Arial"/>
                <a:cs typeface="Arial"/>
              </a:rPr>
              <a:t>self-</a:t>
            </a:r>
            <a:r>
              <a:rPr sz="2400" spc="-105" dirty="0">
                <a:latin typeface="Arial"/>
                <a:cs typeface="Arial"/>
              </a:rPr>
              <a:t>supported</a:t>
            </a:r>
            <a:r>
              <a:rPr sz="2400" spc="5" dirty="0">
                <a:latin typeface="Arial"/>
                <a:cs typeface="Arial"/>
              </a:rPr>
              <a:t> </a:t>
            </a:r>
            <a:r>
              <a:rPr sz="2400" spc="-150" dirty="0">
                <a:latin typeface="Arial"/>
                <a:cs typeface="Arial"/>
              </a:rPr>
              <a:t>structure</a:t>
            </a:r>
            <a:r>
              <a:rPr sz="2400" spc="5" dirty="0">
                <a:latin typeface="Arial"/>
                <a:cs typeface="Arial"/>
              </a:rPr>
              <a:t> </a:t>
            </a:r>
            <a:r>
              <a:rPr sz="2400" spc="-20" dirty="0">
                <a:latin typeface="Arial"/>
                <a:cs typeface="Arial"/>
              </a:rPr>
              <a:t>with 	</a:t>
            </a:r>
            <a:r>
              <a:rPr sz="2400" dirty="0">
                <a:latin typeface="Arial"/>
                <a:cs typeface="Arial"/>
              </a:rPr>
              <a:t>large</a:t>
            </a:r>
            <a:r>
              <a:rPr sz="2400" spc="55" dirty="0">
                <a:latin typeface="Arial"/>
                <a:cs typeface="Arial"/>
              </a:rPr>
              <a:t> </a:t>
            </a:r>
            <a:r>
              <a:rPr sz="2400" spc="-40" dirty="0">
                <a:latin typeface="Arial"/>
                <a:cs typeface="Arial"/>
              </a:rPr>
              <a:t>surface</a:t>
            </a:r>
            <a:r>
              <a:rPr sz="2400" spc="65" dirty="0">
                <a:latin typeface="Arial"/>
                <a:cs typeface="Arial"/>
              </a:rPr>
              <a:t> </a:t>
            </a:r>
            <a:r>
              <a:rPr sz="2400" dirty="0">
                <a:latin typeface="Arial"/>
                <a:cs typeface="Arial"/>
              </a:rPr>
              <a:t>area</a:t>
            </a:r>
            <a:r>
              <a:rPr sz="2400" spc="60" dirty="0">
                <a:latin typeface="Arial"/>
                <a:cs typeface="Arial"/>
              </a:rPr>
              <a:t> </a:t>
            </a:r>
            <a:r>
              <a:rPr sz="2400" spc="-55" dirty="0">
                <a:latin typeface="Arial"/>
                <a:cs typeface="Arial"/>
              </a:rPr>
              <a:t>through</a:t>
            </a:r>
            <a:r>
              <a:rPr sz="2400" spc="65" dirty="0">
                <a:latin typeface="Arial"/>
                <a:cs typeface="Arial"/>
              </a:rPr>
              <a:t> </a:t>
            </a:r>
            <a:r>
              <a:rPr sz="2400" spc="-30" dirty="0">
                <a:latin typeface="Arial"/>
                <a:cs typeface="Arial"/>
              </a:rPr>
              <a:t>which</a:t>
            </a:r>
            <a:r>
              <a:rPr sz="2400" spc="55" dirty="0">
                <a:latin typeface="Arial"/>
                <a:cs typeface="Arial"/>
              </a:rPr>
              <a:t> </a:t>
            </a:r>
            <a:r>
              <a:rPr sz="2400" spc="-50" dirty="0">
                <a:latin typeface="Arial"/>
                <a:cs typeface="Arial"/>
              </a:rPr>
              <a:t>hydrogen</a:t>
            </a:r>
            <a:r>
              <a:rPr sz="2400" spc="65" dirty="0">
                <a:latin typeface="Arial"/>
                <a:cs typeface="Arial"/>
              </a:rPr>
              <a:t> </a:t>
            </a:r>
            <a:r>
              <a:rPr sz="2400" spc="-45" dirty="0">
                <a:latin typeface="Arial"/>
                <a:cs typeface="Arial"/>
              </a:rPr>
              <a:t>producing</a:t>
            </a:r>
            <a:r>
              <a:rPr sz="2400" spc="60" dirty="0">
                <a:latin typeface="Arial"/>
                <a:cs typeface="Arial"/>
              </a:rPr>
              <a:t> </a:t>
            </a:r>
            <a:r>
              <a:rPr sz="2400" spc="-25" dirty="0">
                <a:latin typeface="Arial"/>
                <a:cs typeface="Arial"/>
              </a:rPr>
              <a:t>bacteria 	</a:t>
            </a:r>
            <a:r>
              <a:rPr sz="2400" spc="-80" dirty="0">
                <a:latin typeface="Arial"/>
                <a:cs typeface="Arial"/>
              </a:rPr>
              <a:t>(e.g.,</a:t>
            </a:r>
            <a:r>
              <a:rPr sz="2400" spc="-90" dirty="0">
                <a:latin typeface="Arial"/>
                <a:cs typeface="Arial"/>
              </a:rPr>
              <a:t> </a:t>
            </a:r>
            <a:r>
              <a:rPr sz="2400" spc="-350" dirty="0">
                <a:latin typeface="Arial"/>
                <a:cs typeface="Arial"/>
              </a:rPr>
              <a:t>E.</a:t>
            </a:r>
            <a:r>
              <a:rPr sz="2400" spc="185" dirty="0">
                <a:latin typeface="Arial"/>
                <a:cs typeface="Arial"/>
              </a:rPr>
              <a:t> </a:t>
            </a:r>
            <a:r>
              <a:rPr sz="2400" spc="-55" dirty="0">
                <a:latin typeface="Arial"/>
                <a:cs typeface="Arial"/>
              </a:rPr>
              <a:t>coli)</a:t>
            </a:r>
            <a:r>
              <a:rPr sz="2400" spc="-110" dirty="0">
                <a:latin typeface="Arial"/>
                <a:cs typeface="Arial"/>
              </a:rPr>
              <a:t> </a:t>
            </a:r>
            <a:r>
              <a:rPr sz="2400" spc="-75" dirty="0">
                <a:latin typeface="Arial"/>
                <a:cs typeface="Arial"/>
              </a:rPr>
              <a:t>can</a:t>
            </a:r>
            <a:r>
              <a:rPr sz="2400" spc="-90" dirty="0">
                <a:latin typeface="Arial"/>
                <a:cs typeface="Arial"/>
              </a:rPr>
              <a:t> </a:t>
            </a:r>
            <a:r>
              <a:rPr sz="2400" spc="-80" dirty="0">
                <a:latin typeface="Arial"/>
                <a:cs typeface="Arial"/>
              </a:rPr>
              <a:t>eventually</a:t>
            </a:r>
            <a:r>
              <a:rPr sz="2400" spc="-85" dirty="0">
                <a:latin typeface="Arial"/>
                <a:cs typeface="Arial"/>
              </a:rPr>
              <a:t> </a:t>
            </a:r>
            <a:r>
              <a:rPr sz="2400" dirty="0">
                <a:latin typeface="Arial"/>
                <a:cs typeface="Arial"/>
              </a:rPr>
              <a:t>grow</a:t>
            </a:r>
            <a:r>
              <a:rPr sz="2400" spc="-50" dirty="0">
                <a:latin typeface="Arial"/>
                <a:cs typeface="Arial"/>
              </a:rPr>
              <a:t> </a:t>
            </a:r>
            <a:r>
              <a:rPr sz="2400" dirty="0">
                <a:latin typeface="Arial"/>
                <a:cs typeface="Arial"/>
              </a:rPr>
              <a:t>and</a:t>
            </a:r>
            <a:r>
              <a:rPr sz="2400" spc="-10" dirty="0">
                <a:latin typeface="Arial"/>
                <a:cs typeface="Arial"/>
              </a:rPr>
              <a:t> </a:t>
            </a:r>
            <a:r>
              <a:rPr sz="2400" spc="-20" dirty="0">
                <a:latin typeface="Arial"/>
                <a:cs typeface="Arial"/>
              </a:rPr>
              <a:t>proliferate.</a:t>
            </a:r>
            <a:r>
              <a:rPr sz="2400" spc="-5" dirty="0">
                <a:latin typeface="Arial"/>
                <a:cs typeface="Arial"/>
              </a:rPr>
              <a:t> </a:t>
            </a:r>
            <a:r>
              <a:rPr sz="2400" spc="-120" dirty="0">
                <a:latin typeface="Arial"/>
                <a:cs typeface="Arial"/>
              </a:rPr>
              <a:t>Also,</a:t>
            </a:r>
            <a:r>
              <a:rPr sz="2400" spc="-5" dirty="0">
                <a:latin typeface="Arial"/>
                <a:cs typeface="Arial"/>
              </a:rPr>
              <a:t> </a:t>
            </a:r>
            <a:r>
              <a:rPr sz="2400" spc="-355" dirty="0">
                <a:latin typeface="Arial"/>
                <a:cs typeface="Arial"/>
              </a:rPr>
              <a:t>CNTs</a:t>
            </a:r>
            <a:r>
              <a:rPr sz="2400" spc="185" dirty="0">
                <a:latin typeface="Arial"/>
                <a:cs typeface="Arial"/>
              </a:rPr>
              <a:t> </a:t>
            </a:r>
            <a:r>
              <a:rPr sz="2400" spc="-25" dirty="0">
                <a:latin typeface="Arial"/>
                <a:cs typeface="Arial"/>
              </a:rPr>
              <a:t>and 	</a:t>
            </a:r>
            <a:r>
              <a:rPr sz="2400" spc="-254" dirty="0">
                <a:latin typeface="Arial"/>
                <a:cs typeface="Arial"/>
              </a:rPr>
              <a:t>MWCNTs</a:t>
            </a:r>
            <a:r>
              <a:rPr sz="2400" spc="120" dirty="0">
                <a:latin typeface="Arial"/>
                <a:cs typeface="Arial"/>
              </a:rPr>
              <a:t> </a:t>
            </a:r>
            <a:r>
              <a:rPr sz="2400" spc="-35" dirty="0">
                <a:latin typeface="Arial"/>
                <a:cs typeface="Arial"/>
              </a:rPr>
              <a:t>have</a:t>
            </a:r>
            <a:r>
              <a:rPr sz="2400" spc="120" dirty="0">
                <a:latin typeface="Arial"/>
                <a:cs typeface="Arial"/>
              </a:rPr>
              <a:t> </a:t>
            </a:r>
            <a:r>
              <a:rPr sz="2400" spc="-10" dirty="0">
                <a:latin typeface="Arial"/>
                <a:cs typeface="Arial"/>
              </a:rPr>
              <a:t>been</a:t>
            </a:r>
            <a:r>
              <a:rPr sz="2400" spc="120" dirty="0">
                <a:latin typeface="Arial"/>
                <a:cs typeface="Arial"/>
              </a:rPr>
              <a:t> </a:t>
            </a:r>
            <a:r>
              <a:rPr sz="2400" dirty="0">
                <a:latin typeface="Arial"/>
                <a:cs typeface="Arial"/>
              </a:rPr>
              <a:t>reported</a:t>
            </a:r>
            <a:r>
              <a:rPr sz="2400" spc="114" dirty="0">
                <a:latin typeface="Arial"/>
                <a:cs typeface="Arial"/>
              </a:rPr>
              <a:t> </a:t>
            </a:r>
            <a:r>
              <a:rPr sz="2400" dirty="0">
                <a:latin typeface="Arial"/>
                <a:cs typeface="Arial"/>
              </a:rPr>
              <a:t>to</a:t>
            </a:r>
            <a:r>
              <a:rPr sz="2400" spc="135" dirty="0">
                <a:latin typeface="Arial"/>
                <a:cs typeface="Arial"/>
              </a:rPr>
              <a:t> </a:t>
            </a:r>
            <a:r>
              <a:rPr sz="2400" dirty="0">
                <a:latin typeface="Arial"/>
                <a:cs typeface="Arial"/>
              </a:rPr>
              <a:t>be</a:t>
            </a:r>
            <a:r>
              <a:rPr sz="2400" spc="120" dirty="0">
                <a:latin typeface="Arial"/>
                <a:cs typeface="Arial"/>
              </a:rPr>
              <a:t> </a:t>
            </a:r>
            <a:r>
              <a:rPr sz="2400" spc="-60" dirty="0">
                <a:latin typeface="Arial"/>
                <a:cs typeface="Arial"/>
              </a:rPr>
              <a:t>biocompatible</a:t>
            </a:r>
            <a:r>
              <a:rPr sz="2400" spc="120" dirty="0">
                <a:latin typeface="Arial"/>
                <a:cs typeface="Arial"/>
              </a:rPr>
              <a:t> </a:t>
            </a:r>
            <a:r>
              <a:rPr sz="2400" dirty="0">
                <a:latin typeface="Arial"/>
                <a:cs typeface="Arial"/>
              </a:rPr>
              <a:t>for</a:t>
            </a:r>
            <a:r>
              <a:rPr sz="2400" spc="120" dirty="0">
                <a:latin typeface="Arial"/>
                <a:cs typeface="Arial"/>
              </a:rPr>
              <a:t> </a:t>
            </a:r>
            <a:r>
              <a:rPr sz="2400" spc="-10" dirty="0">
                <a:latin typeface="Arial"/>
                <a:cs typeface="Arial"/>
              </a:rPr>
              <a:t>different 	</a:t>
            </a:r>
            <a:r>
              <a:rPr sz="2400" spc="-70" dirty="0">
                <a:latin typeface="Arial"/>
                <a:cs typeface="Arial"/>
              </a:rPr>
              <a:t>eukaryotic</a:t>
            </a:r>
            <a:r>
              <a:rPr sz="2400" spc="-25" dirty="0">
                <a:latin typeface="Arial"/>
                <a:cs typeface="Arial"/>
              </a:rPr>
              <a:t> </a:t>
            </a:r>
            <a:r>
              <a:rPr sz="2400" spc="-105" dirty="0">
                <a:latin typeface="Arial"/>
                <a:cs typeface="Arial"/>
              </a:rPr>
              <a:t>cells.</a:t>
            </a:r>
            <a:r>
              <a:rPr sz="2400" spc="55" dirty="0">
                <a:latin typeface="Arial"/>
                <a:cs typeface="Arial"/>
              </a:rPr>
              <a:t> </a:t>
            </a:r>
            <a:r>
              <a:rPr sz="2400" spc="-290" dirty="0">
                <a:latin typeface="Arial"/>
                <a:cs typeface="Arial"/>
              </a:rPr>
              <a:t>The</a:t>
            </a:r>
            <a:r>
              <a:rPr sz="2400" spc="125" dirty="0">
                <a:latin typeface="Arial"/>
                <a:cs typeface="Arial"/>
              </a:rPr>
              <a:t> </a:t>
            </a:r>
            <a:r>
              <a:rPr sz="2400" spc="-25" dirty="0">
                <a:latin typeface="Arial"/>
                <a:cs typeface="Arial"/>
              </a:rPr>
              <a:t>efficient</a:t>
            </a:r>
            <a:r>
              <a:rPr sz="2400" spc="50" dirty="0">
                <a:latin typeface="Arial"/>
                <a:cs typeface="Arial"/>
              </a:rPr>
              <a:t> </a:t>
            </a:r>
            <a:r>
              <a:rPr sz="2400" spc="-25" dirty="0">
                <a:latin typeface="Arial"/>
                <a:cs typeface="Arial"/>
              </a:rPr>
              <a:t>proliferation</a:t>
            </a:r>
            <a:r>
              <a:rPr sz="2400" spc="55" dirty="0">
                <a:latin typeface="Arial"/>
                <a:cs typeface="Arial"/>
              </a:rPr>
              <a:t> </a:t>
            </a:r>
            <a:r>
              <a:rPr sz="2400" dirty="0">
                <a:latin typeface="Arial"/>
                <a:cs typeface="Arial"/>
              </a:rPr>
              <a:t>of</a:t>
            </a:r>
            <a:r>
              <a:rPr sz="2400" spc="105" dirty="0">
                <a:latin typeface="Arial"/>
                <a:cs typeface="Arial"/>
              </a:rPr>
              <a:t> </a:t>
            </a:r>
            <a:r>
              <a:rPr sz="2400" spc="-95" dirty="0">
                <a:latin typeface="Arial"/>
                <a:cs typeface="Arial"/>
              </a:rPr>
              <a:t>hydrogen</a:t>
            </a:r>
            <a:r>
              <a:rPr sz="2400" spc="55" dirty="0">
                <a:latin typeface="Arial"/>
                <a:cs typeface="Arial"/>
              </a:rPr>
              <a:t> </a:t>
            </a:r>
            <a:r>
              <a:rPr sz="2400" spc="-90" dirty="0">
                <a:latin typeface="Arial"/>
                <a:cs typeface="Arial"/>
              </a:rPr>
              <a:t>producing 	</a:t>
            </a:r>
            <a:r>
              <a:rPr sz="2400" dirty="0">
                <a:latin typeface="Arial"/>
                <a:cs typeface="Arial"/>
              </a:rPr>
              <a:t>bacteria</a:t>
            </a:r>
            <a:r>
              <a:rPr sz="2400" spc="125" dirty="0">
                <a:latin typeface="Arial"/>
                <a:cs typeface="Arial"/>
              </a:rPr>
              <a:t> </a:t>
            </a:r>
            <a:r>
              <a:rPr sz="2400" spc="-95" dirty="0">
                <a:latin typeface="Arial"/>
                <a:cs typeface="Arial"/>
              </a:rPr>
              <a:t>throughout</a:t>
            </a:r>
            <a:r>
              <a:rPr sz="2400" spc="130" dirty="0">
                <a:latin typeface="Arial"/>
                <a:cs typeface="Arial"/>
              </a:rPr>
              <a:t> </a:t>
            </a:r>
            <a:r>
              <a:rPr sz="2400" dirty="0">
                <a:latin typeface="Arial"/>
                <a:cs typeface="Arial"/>
              </a:rPr>
              <a:t>an</a:t>
            </a:r>
            <a:r>
              <a:rPr sz="2400" spc="125" dirty="0">
                <a:latin typeface="Arial"/>
                <a:cs typeface="Arial"/>
              </a:rPr>
              <a:t> </a:t>
            </a:r>
            <a:r>
              <a:rPr sz="2400" spc="-55" dirty="0">
                <a:latin typeface="Arial"/>
                <a:cs typeface="Arial"/>
              </a:rPr>
              <a:t>electron</a:t>
            </a:r>
            <a:r>
              <a:rPr sz="2400" spc="135" dirty="0">
                <a:latin typeface="Arial"/>
                <a:cs typeface="Arial"/>
              </a:rPr>
              <a:t> </a:t>
            </a:r>
            <a:r>
              <a:rPr sz="2400" spc="-110" dirty="0">
                <a:latin typeface="Arial"/>
                <a:cs typeface="Arial"/>
              </a:rPr>
              <a:t>conducting</a:t>
            </a:r>
            <a:r>
              <a:rPr sz="2400" spc="120" dirty="0">
                <a:latin typeface="Arial"/>
                <a:cs typeface="Arial"/>
              </a:rPr>
              <a:t> </a:t>
            </a:r>
            <a:r>
              <a:rPr sz="2400" dirty="0">
                <a:latin typeface="Arial"/>
                <a:cs typeface="Arial"/>
              </a:rPr>
              <a:t>scaffold</a:t>
            </a:r>
            <a:r>
              <a:rPr sz="2400" spc="130" dirty="0">
                <a:latin typeface="Arial"/>
                <a:cs typeface="Arial"/>
              </a:rPr>
              <a:t> </a:t>
            </a:r>
            <a:r>
              <a:rPr sz="2400" dirty="0">
                <a:latin typeface="Arial"/>
                <a:cs typeface="Arial"/>
              </a:rPr>
              <a:t>of</a:t>
            </a:r>
            <a:r>
              <a:rPr sz="2400" spc="180" dirty="0">
                <a:latin typeface="Arial"/>
                <a:cs typeface="Arial"/>
              </a:rPr>
              <a:t> </a:t>
            </a:r>
            <a:r>
              <a:rPr sz="2400" spc="-280" dirty="0">
                <a:latin typeface="Arial"/>
                <a:cs typeface="Arial"/>
              </a:rPr>
              <a:t>CNT</a:t>
            </a:r>
            <a:r>
              <a:rPr sz="2400" spc="125" dirty="0">
                <a:latin typeface="Arial"/>
                <a:cs typeface="Arial"/>
              </a:rPr>
              <a:t> </a:t>
            </a:r>
            <a:r>
              <a:rPr sz="2400" spc="-85" dirty="0">
                <a:latin typeface="Arial"/>
                <a:cs typeface="Arial"/>
              </a:rPr>
              <a:t>can 	</a:t>
            </a:r>
            <a:r>
              <a:rPr sz="2400" dirty="0">
                <a:latin typeface="Arial"/>
                <a:cs typeface="Arial"/>
              </a:rPr>
              <a:t>form</a:t>
            </a:r>
            <a:r>
              <a:rPr sz="2400" spc="-85" dirty="0">
                <a:latin typeface="Arial"/>
                <a:cs typeface="Arial"/>
              </a:rPr>
              <a:t> </a:t>
            </a:r>
            <a:r>
              <a:rPr sz="2400" spc="-25" dirty="0">
                <a:latin typeface="Arial"/>
                <a:cs typeface="Arial"/>
              </a:rPr>
              <a:t>the</a:t>
            </a:r>
            <a:r>
              <a:rPr sz="2400" spc="-65" dirty="0">
                <a:latin typeface="Arial"/>
                <a:cs typeface="Arial"/>
              </a:rPr>
              <a:t> </a:t>
            </a:r>
            <a:r>
              <a:rPr sz="2400" spc="-114" dirty="0">
                <a:latin typeface="Arial"/>
                <a:cs typeface="Arial"/>
              </a:rPr>
              <a:t>basis</a:t>
            </a:r>
            <a:r>
              <a:rPr sz="2400" spc="-55" dirty="0">
                <a:latin typeface="Arial"/>
                <a:cs typeface="Arial"/>
              </a:rPr>
              <a:t> </a:t>
            </a:r>
            <a:r>
              <a:rPr sz="2400" dirty="0">
                <a:latin typeface="Arial"/>
                <a:cs typeface="Arial"/>
              </a:rPr>
              <a:t>for</a:t>
            </a:r>
            <a:r>
              <a:rPr sz="2400" spc="-55" dirty="0">
                <a:latin typeface="Arial"/>
                <a:cs typeface="Arial"/>
              </a:rPr>
              <a:t> </a:t>
            </a:r>
            <a:r>
              <a:rPr sz="2400" spc="-25" dirty="0">
                <a:latin typeface="Arial"/>
                <a:cs typeface="Arial"/>
              </a:rPr>
              <a:t>the</a:t>
            </a:r>
            <a:r>
              <a:rPr sz="2400" spc="-70" dirty="0">
                <a:latin typeface="Arial"/>
                <a:cs typeface="Arial"/>
              </a:rPr>
              <a:t> </a:t>
            </a:r>
            <a:r>
              <a:rPr sz="2400" spc="-40" dirty="0">
                <a:latin typeface="Arial"/>
                <a:cs typeface="Arial"/>
              </a:rPr>
              <a:t>potential</a:t>
            </a:r>
            <a:r>
              <a:rPr sz="2400" spc="-60" dirty="0">
                <a:latin typeface="Arial"/>
                <a:cs typeface="Arial"/>
              </a:rPr>
              <a:t> </a:t>
            </a:r>
            <a:r>
              <a:rPr sz="2400" spc="-50" dirty="0">
                <a:latin typeface="Arial"/>
                <a:cs typeface="Arial"/>
              </a:rPr>
              <a:t>application</a:t>
            </a:r>
            <a:r>
              <a:rPr sz="2400" spc="-65" dirty="0">
                <a:latin typeface="Arial"/>
                <a:cs typeface="Arial"/>
              </a:rPr>
              <a:t> </a:t>
            </a:r>
            <a:r>
              <a:rPr sz="2400" spc="-10" dirty="0">
                <a:latin typeface="Arial"/>
                <a:cs typeface="Arial"/>
              </a:rPr>
              <a:t>as</a:t>
            </a:r>
            <a:r>
              <a:rPr sz="2400" spc="-55" dirty="0">
                <a:latin typeface="Arial"/>
                <a:cs typeface="Arial"/>
              </a:rPr>
              <a:t> </a:t>
            </a:r>
            <a:r>
              <a:rPr sz="2400" spc="-110" dirty="0">
                <a:latin typeface="Arial"/>
                <a:cs typeface="Arial"/>
              </a:rPr>
              <a:t>electrodes</a:t>
            </a:r>
            <a:r>
              <a:rPr sz="2400" spc="-60" dirty="0">
                <a:latin typeface="Arial"/>
                <a:cs typeface="Arial"/>
              </a:rPr>
              <a:t> </a:t>
            </a:r>
            <a:r>
              <a:rPr sz="2400" dirty="0">
                <a:latin typeface="Arial"/>
                <a:cs typeface="Arial"/>
              </a:rPr>
              <a:t>in</a:t>
            </a:r>
            <a:r>
              <a:rPr sz="2400" spc="-60" dirty="0">
                <a:latin typeface="Arial"/>
                <a:cs typeface="Arial"/>
              </a:rPr>
              <a:t> </a:t>
            </a:r>
            <a:r>
              <a:rPr sz="2400" spc="-340" dirty="0">
                <a:latin typeface="Arial"/>
                <a:cs typeface="Arial"/>
              </a:rPr>
              <a:t>MFCs 	</a:t>
            </a:r>
            <a:r>
              <a:rPr sz="2400" spc="-60" dirty="0">
                <a:latin typeface="Arial"/>
                <a:cs typeface="Arial"/>
              </a:rPr>
              <a:t>leading</a:t>
            </a:r>
            <a:r>
              <a:rPr sz="2400" spc="-110" dirty="0">
                <a:latin typeface="Arial"/>
                <a:cs typeface="Arial"/>
              </a:rPr>
              <a:t> </a:t>
            </a:r>
            <a:r>
              <a:rPr sz="2400" dirty="0">
                <a:latin typeface="Arial"/>
                <a:cs typeface="Arial"/>
              </a:rPr>
              <a:t>to</a:t>
            </a:r>
            <a:r>
              <a:rPr sz="2400" spc="-130" dirty="0">
                <a:latin typeface="Arial"/>
                <a:cs typeface="Arial"/>
              </a:rPr>
              <a:t> </a:t>
            </a:r>
            <a:r>
              <a:rPr sz="2400" spc="-60" dirty="0">
                <a:latin typeface="Arial"/>
                <a:cs typeface="Arial"/>
              </a:rPr>
              <a:t>efficient</a:t>
            </a:r>
            <a:r>
              <a:rPr sz="2400" spc="-105" dirty="0">
                <a:latin typeface="Arial"/>
                <a:cs typeface="Arial"/>
              </a:rPr>
              <a:t> </a:t>
            </a:r>
            <a:r>
              <a:rPr sz="2400" spc="-45" dirty="0">
                <a:latin typeface="Arial"/>
                <a:cs typeface="Arial"/>
              </a:rPr>
              <a:t>performance.</a:t>
            </a:r>
            <a:endParaRPr sz="240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330149"/>
            <a:ext cx="8379459" cy="6123940"/>
          </a:xfrm>
          <a:prstGeom prst="rect">
            <a:avLst/>
          </a:prstGeom>
        </p:spPr>
        <p:txBody>
          <a:bodyPr vert="horz" wrap="square" lIns="0" tIns="13335" rIns="0" bIns="0" rtlCol="0">
            <a:spAutoFit/>
          </a:bodyPr>
          <a:lstStyle/>
          <a:p>
            <a:pPr marL="12700" algn="just">
              <a:lnSpc>
                <a:spcPct val="100000"/>
              </a:lnSpc>
              <a:spcBef>
                <a:spcPts val="105"/>
              </a:spcBef>
            </a:pPr>
            <a:r>
              <a:rPr sz="2000" b="1" dirty="0">
                <a:latin typeface="Arial"/>
                <a:cs typeface="Arial"/>
              </a:rPr>
              <a:t>Disadvantages</a:t>
            </a:r>
            <a:r>
              <a:rPr sz="2000" b="1" spc="-45" dirty="0">
                <a:latin typeface="Arial"/>
                <a:cs typeface="Arial"/>
              </a:rPr>
              <a:t> </a:t>
            </a:r>
            <a:r>
              <a:rPr sz="2000" b="1" dirty="0">
                <a:latin typeface="Arial"/>
                <a:cs typeface="Arial"/>
              </a:rPr>
              <a:t>of</a:t>
            </a:r>
            <a:r>
              <a:rPr sz="2000" b="1" spc="-30" dirty="0">
                <a:latin typeface="Arial"/>
                <a:cs typeface="Arial"/>
              </a:rPr>
              <a:t> </a:t>
            </a:r>
            <a:r>
              <a:rPr sz="2000" b="1" spc="-10" dirty="0">
                <a:latin typeface="Arial"/>
                <a:cs typeface="Arial"/>
              </a:rPr>
              <a:t>Nanomaterials</a:t>
            </a:r>
            <a:endParaRPr sz="2000">
              <a:latin typeface="Arial"/>
              <a:cs typeface="Arial"/>
            </a:endParaRPr>
          </a:p>
          <a:p>
            <a:pPr marL="12700" marR="5080" indent="321310" algn="just">
              <a:lnSpc>
                <a:spcPct val="100000"/>
              </a:lnSpc>
              <a:buClr>
                <a:srgbClr val="000000"/>
              </a:buClr>
              <a:buAutoNum type="romanLcParenBoth"/>
              <a:tabLst>
                <a:tab pos="334010" algn="l"/>
              </a:tabLst>
            </a:pPr>
            <a:r>
              <a:rPr sz="2000" dirty="0">
                <a:solidFill>
                  <a:srgbClr val="FF0066"/>
                </a:solidFill>
                <a:latin typeface="Arial"/>
                <a:cs typeface="Arial"/>
              </a:rPr>
              <a:t>Instability</a:t>
            </a:r>
            <a:r>
              <a:rPr sz="2000" spc="165" dirty="0">
                <a:solidFill>
                  <a:srgbClr val="FF0066"/>
                </a:solidFill>
                <a:latin typeface="Arial"/>
                <a:cs typeface="Arial"/>
              </a:rPr>
              <a:t> </a:t>
            </a:r>
            <a:r>
              <a:rPr sz="2000" dirty="0">
                <a:solidFill>
                  <a:srgbClr val="FF0066"/>
                </a:solidFill>
                <a:latin typeface="Arial"/>
                <a:cs typeface="Arial"/>
              </a:rPr>
              <a:t>of</a:t>
            </a:r>
            <a:r>
              <a:rPr sz="2000" spc="170" dirty="0">
                <a:solidFill>
                  <a:srgbClr val="FF0066"/>
                </a:solidFill>
                <a:latin typeface="Arial"/>
                <a:cs typeface="Arial"/>
              </a:rPr>
              <a:t> </a:t>
            </a:r>
            <a:r>
              <a:rPr sz="2000" dirty="0">
                <a:solidFill>
                  <a:srgbClr val="FF0066"/>
                </a:solidFill>
                <a:latin typeface="Arial"/>
                <a:cs typeface="Arial"/>
              </a:rPr>
              <a:t>the</a:t>
            </a:r>
            <a:r>
              <a:rPr sz="2000" spc="175" dirty="0">
                <a:solidFill>
                  <a:srgbClr val="FF0066"/>
                </a:solidFill>
                <a:latin typeface="Arial"/>
                <a:cs typeface="Arial"/>
              </a:rPr>
              <a:t> </a:t>
            </a:r>
            <a:r>
              <a:rPr sz="2000" dirty="0">
                <a:solidFill>
                  <a:srgbClr val="FF0066"/>
                </a:solidFill>
                <a:latin typeface="Arial"/>
                <a:cs typeface="Arial"/>
              </a:rPr>
              <a:t>particles</a:t>
            </a:r>
            <a:r>
              <a:rPr sz="2000" spc="175" dirty="0">
                <a:solidFill>
                  <a:srgbClr val="FF0066"/>
                </a:solidFill>
                <a:latin typeface="Arial"/>
                <a:cs typeface="Arial"/>
              </a:rPr>
              <a:t> </a:t>
            </a:r>
            <a:r>
              <a:rPr sz="2000" dirty="0">
                <a:latin typeface="Arial"/>
                <a:cs typeface="Arial"/>
              </a:rPr>
              <a:t>-</a:t>
            </a:r>
            <a:r>
              <a:rPr sz="2000" spc="170" dirty="0">
                <a:latin typeface="Arial"/>
                <a:cs typeface="Arial"/>
              </a:rPr>
              <a:t> </a:t>
            </a:r>
            <a:r>
              <a:rPr sz="2000" dirty="0">
                <a:latin typeface="Arial"/>
                <a:cs typeface="Arial"/>
              </a:rPr>
              <a:t>Retaining</a:t>
            </a:r>
            <a:r>
              <a:rPr sz="2000" spc="180" dirty="0">
                <a:latin typeface="Arial"/>
                <a:cs typeface="Arial"/>
              </a:rPr>
              <a:t> </a:t>
            </a:r>
            <a:r>
              <a:rPr sz="2000" dirty="0">
                <a:latin typeface="Arial"/>
                <a:cs typeface="Arial"/>
              </a:rPr>
              <a:t>the</a:t>
            </a:r>
            <a:r>
              <a:rPr sz="2000" spc="180" dirty="0">
                <a:latin typeface="Arial"/>
                <a:cs typeface="Arial"/>
              </a:rPr>
              <a:t> </a:t>
            </a:r>
            <a:r>
              <a:rPr sz="2000" dirty="0">
                <a:latin typeface="Arial"/>
                <a:cs typeface="Arial"/>
              </a:rPr>
              <a:t>active</a:t>
            </a:r>
            <a:r>
              <a:rPr sz="2000" spc="160" dirty="0">
                <a:latin typeface="Arial"/>
                <a:cs typeface="Arial"/>
              </a:rPr>
              <a:t> </a:t>
            </a:r>
            <a:r>
              <a:rPr sz="2000" dirty="0">
                <a:latin typeface="Arial"/>
                <a:cs typeface="Arial"/>
              </a:rPr>
              <a:t>metal</a:t>
            </a:r>
            <a:r>
              <a:rPr sz="2000" spc="165" dirty="0">
                <a:latin typeface="Arial"/>
                <a:cs typeface="Arial"/>
              </a:rPr>
              <a:t> </a:t>
            </a:r>
            <a:r>
              <a:rPr sz="2000" dirty="0">
                <a:latin typeface="Arial"/>
                <a:cs typeface="Arial"/>
              </a:rPr>
              <a:t>nanoparticles</a:t>
            </a:r>
            <a:r>
              <a:rPr sz="2000" spc="185" dirty="0">
                <a:latin typeface="Arial"/>
                <a:cs typeface="Arial"/>
              </a:rPr>
              <a:t> </a:t>
            </a:r>
            <a:r>
              <a:rPr sz="2000" spc="-25" dirty="0">
                <a:latin typeface="Arial"/>
                <a:cs typeface="Arial"/>
              </a:rPr>
              <a:t>is </a:t>
            </a:r>
            <a:r>
              <a:rPr sz="2000" dirty="0">
                <a:latin typeface="Arial"/>
                <a:cs typeface="Arial"/>
              </a:rPr>
              <a:t>highly</a:t>
            </a:r>
            <a:r>
              <a:rPr sz="2000" spc="80" dirty="0">
                <a:latin typeface="Arial"/>
                <a:cs typeface="Arial"/>
              </a:rPr>
              <a:t> </a:t>
            </a:r>
            <a:r>
              <a:rPr sz="2000" dirty="0">
                <a:latin typeface="Arial"/>
                <a:cs typeface="Arial"/>
              </a:rPr>
              <a:t>challenging,</a:t>
            </a:r>
            <a:r>
              <a:rPr sz="2000" spc="85" dirty="0">
                <a:latin typeface="Arial"/>
                <a:cs typeface="Arial"/>
              </a:rPr>
              <a:t> </a:t>
            </a:r>
            <a:r>
              <a:rPr sz="2000" dirty="0">
                <a:latin typeface="Arial"/>
                <a:cs typeface="Arial"/>
              </a:rPr>
              <a:t>as</a:t>
            </a:r>
            <a:r>
              <a:rPr sz="2000" spc="95" dirty="0">
                <a:latin typeface="Arial"/>
                <a:cs typeface="Arial"/>
              </a:rPr>
              <a:t> </a:t>
            </a:r>
            <a:r>
              <a:rPr sz="2000" dirty="0">
                <a:latin typeface="Arial"/>
                <a:cs typeface="Arial"/>
              </a:rPr>
              <a:t>the</a:t>
            </a:r>
            <a:r>
              <a:rPr sz="2000" spc="80" dirty="0">
                <a:latin typeface="Arial"/>
                <a:cs typeface="Arial"/>
              </a:rPr>
              <a:t> </a:t>
            </a:r>
            <a:r>
              <a:rPr sz="2000" dirty="0">
                <a:latin typeface="Arial"/>
                <a:cs typeface="Arial"/>
              </a:rPr>
              <a:t>kinetics</a:t>
            </a:r>
            <a:r>
              <a:rPr sz="2000" spc="75" dirty="0">
                <a:latin typeface="Arial"/>
                <a:cs typeface="Arial"/>
              </a:rPr>
              <a:t> </a:t>
            </a:r>
            <a:r>
              <a:rPr sz="2000" dirty="0">
                <a:latin typeface="Arial"/>
                <a:cs typeface="Arial"/>
              </a:rPr>
              <a:t>associated</a:t>
            </a:r>
            <a:r>
              <a:rPr sz="2000" spc="80" dirty="0">
                <a:latin typeface="Arial"/>
                <a:cs typeface="Arial"/>
              </a:rPr>
              <a:t> </a:t>
            </a:r>
            <a:r>
              <a:rPr sz="2000" dirty="0">
                <a:latin typeface="Arial"/>
                <a:cs typeface="Arial"/>
              </a:rPr>
              <a:t>with</a:t>
            </a:r>
            <a:r>
              <a:rPr sz="2000" spc="85" dirty="0">
                <a:latin typeface="Arial"/>
                <a:cs typeface="Arial"/>
              </a:rPr>
              <a:t> </a:t>
            </a:r>
            <a:r>
              <a:rPr sz="2000" dirty="0">
                <a:latin typeface="Arial"/>
                <a:cs typeface="Arial"/>
              </a:rPr>
              <a:t>nanomaterials</a:t>
            </a:r>
            <a:r>
              <a:rPr sz="2000" spc="80" dirty="0">
                <a:latin typeface="Arial"/>
                <a:cs typeface="Arial"/>
              </a:rPr>
              <a:t> </a:t>
            </a:r>
            <a:r>
              <a:rPr sz="2000" dirty="0">
                <a:latin typeface="Arial"/>
                <a:cs typeface="Arial"/>
              </a:rPr>
              <a:t>is</a:t>
            </a:r>
            <a:r>
              <a:rPr sz="2000" spc="80" dirty="0">
                <a:latin typeface="Arial"/>
                <a:cs typeface="Arial"/>
              </a:rPr>
              <a:t> </a:t>
            </a:r>
            <a:r>
              <a:rPr sz="2000" spc="-10" dirty="0">
                <a:latin typeface="Arial"/>
                <a:cs typeface="Arial"/>
              </a:rPr>
              <a:t>rapid. </a:t>
            </a:r>
            <a:r>
              <a:rPr sz="2000" dirty="0">
                <a:latin typeface="Arial"/>
                <a:cs typeface="Arial"/>
              </a:rPr>
              <a:t>In</a:t>
            </a:r>
            <a:r>
              <a:rPr sz="2000" spc="325" dirty="0">
                <a:latin typeface="Arial"/>
                <a:cs typeface="Arial"/>
              </a:rPr>
              <a:t> </a:t>
            </a:r>
            <a:r>
              <a:rPr sz="2000" dirty="0">
                <a:latin typeface="Arial"/>
                <a:cs typeface="Arial"/>
              </a:rPr>
              <a:t>order</a:t>
            </a:r>
            <a:r>
              <a:rPr sz="2000" spc="335" dirty="0">
                <a:latin typeface="Arial"/>
                <a:cs typeface="Arial"/>
              </a:rPr>
              <a:t> </a:t>
            </a:r>
            <a:r>
              <a:rPr sz="2000" dirty="0">
                <a:latin typeface="Arial"/>
                <a:cs typeface="Arial"/>
              </a:rPr>
              <a:t>to</a:t>
            </a:r>
            <a:r>
              <a:rPr sz="2000" spc="330" dirty="0">
                <a:latin typeface="Arial"/>
                <a:cs typeface="Arial"/>
              </a:rPr>
              <a:t> </a:t>
            </a:r>
            <a:r>
              <a:rPr sz="2000" dirty="0">
                <a:latin typeface="Arial"/>
                <a:cs typeface="Arial"/>
              </a:rPr>
              <a:t>retain</a:t>
            </a:r>
            <a:r>
              <a:rPr sz="2000" spc="330" dirty="0">
                <a:latin typeface="Arial"/>
                <a:cs typeface="Arial"/>
              </a:rPr>
              <a:t> </a:t>
            </a:r>
            <a:r>
              <a:rPr sz="2000" dirty="0">
                <a:latin typeface="Arial"/>
                <a:cs typeface="Arial"/>
              </a:rPr>
              <a:t>nanosize</a:t>
            </a:r>
            <a:r>
              <a:rPr sz="2000" spc="325" dirty="0">
                <a:latin typeface="Arial"/>
                <a:cs typeface="Arial"/>
              </a:rPr>
              <a:t> </a:t>
            </a:r>
            <a:r>
              <a:rPr sz="2000" dirty="0">
                <a:latin typeface="Arial"/>
                <a:cs typeface="Arial"/>
              </a:rPr>
              <a:t>of</a:t>
            </a:r>
            <a:r>
              <a:rPr sz="2000" spc="325" dirty="0">
                <a:latin typeface="Arial"/>
                <a:cs typeface="Arial"/>
              </a:rPr>
              <a:t> </a:t>
            </a:r>
            <a:r>
              <a:rPr sz="2000" dirty="0">
                <a:latin typeface="Arial"/>
                <a:cs typeface="Arial"/>
              </a:rPr>
              <a:t>particles,</a:t>
            </a:r>
            <a:r>
              <a:rPr sz="2000" spc="320" dirty="0">
                <a:latin typeface="Arial"/>
                <a:cs typeface="Arial"/>
              </a:rPr>
              <a:t> </a:t>
            </a:r>
            <a:r>
              <a:rPr sz="2000" dirty="0">
                <a:latin typeface="Arial"/>
                <a:cs typeface="Arial"/>
              </a:rPr>
              <a:t>they</a:t>
            </a:r>
            <a:r>
              <a:rPr sz="2000" spc="320" dirty="0">
                <a:latin typeface="Arial"/>
                <a:cs typeface="Arial"/>
              </a:rPr>
              <a:t> </a:t>
            </a:r>
            <a:r>
              <a:rPr sz="2000" dirty="0">
                <a:latin typeface="Arial"/>
                <a:cs typeface="Arial"/>
              </a:rPr>
              <a:t>are</a:t>
            </a:r>
            <a:r>
              <a:rPr sz="2000" spc="330" dirty="0">
                <a:latin typeface="Arial"/>
                <a:cs typeface="Arial"/>
              </a:rPr>
              <a:t> </a:t>
            </a:r>
            <a:r>
              <a:rPr sz="2000" dirty="0">
                <a:latin typeface="Arial"/>
                <a:cs typeface="Arial"/>
              </a:rPr>
              <a:t>encapsulated</a:t>
            </a:r>
            <a:r>
              <a:rPr sz="2000" spc="335" dirty="0">
                <a:latin typeface="Arial"/>
                <a:cs typeface="Arial"/>
              </a:rPr>
              <a:t> </a:t>
            </a:r>
            <a:r>
              <a:rPr sz="2000" dirty="0">
                <a:latin typeface="Arial"/>
                <a:cs typeface="Arial"/>
              </a:rPr>
              <a:t>in</a:t>
            </a:r>
            <a:r>
              <a:rPr sz="2000" spc="330" dirty="0">
                <a:latin typeface="Arial"/>
                <a:cs typeface="Arial"/>
              </a:rPr>
              <a:t> </a:t>
            </a:r>
            <a:r>
              <a:rPr sz="2000" spc="-20" dirty="0">
                <a:latin typeface="Arial"/>
                <a:cs typeface="Arial"/>
              </a:rPr>
              <a:t>some </a:t>
            </a:r>
            <a:r>
              <a:rPr sz="2000" dirty="0">
                <a:latin typeface="Arial"/>
                <a:cs typeface="Arial"/>
              </a:rPr>
              <a:t>other</a:t>
            </a:r>
            <a:r>
              <a:rPr sz="2000" spc="155" dirty="0">
                <a:latin typeface="Arial"/>
                <a:cs typeface="Arial"/>
              </a:rPr>
              <a:t> </a:t>
            </a:r>
            <a:r>
              <a:rPr sz="2000" dirty="0">
                <a:latin typeface="Arial"/>
                <a:cs typeface="Arial"/>
              </a:rPr>
              <a:t>matrix.</a:t>
            </a:r>
            <a:r>
              <a:rPr sz="2000" spc="135" dirty="0">
                <a:latin typeface="Arial"/>
                <a:cs typeface="Arial"/>
              </a:rPr>
              <a:t> </a:t>
            </a:r>
            <a:r>
              <a:rPr sz="2000" dirty="0">
                <a:latin typeface="Arial"/>
                <a:cs typeface="Arial"/>
              </a:rPr>
              <a:t>Nanomaterials</a:t>
            </a:r>
            <a:r>
              <a:rPr sz="2000" spc="165" dirty="0">
                <a:latin typeface="Arial"/>
                <a:cs typeface="Arial"/>
              </a:rPr>
              <a:t> </a:t>
            </a:r>
            <a:r>
              <a:rPr sz="2000" dirty="0">
                <a:latin typeface="Arial"/>
                <a:cs typeface="Arial"/>
              </a:rPr>
              <a:t>are</a:t>
            </a:r>
            <a:r>
              <a:rPr sz="2000" spc="160" dirty="0">
                <a:latin typeface="Arial"/>
                <a:cs typeface="Arial"/>
              </a:rPr>
              <a:t> </a:t>
            </a:r>
            <a:r>
              <a:rPr sz="2000" dirty="0">
                <a:latin typeface="Arial"/>
                <a:cs typeface="Arial"/>
              </a:rPr>
              <a:t>thermodynamically</a:t>
            </a:r>
            <a:r>
              <a:rPr sz="2000" spc="150" dirty="0">
                <a:latin typeface="Arial"/>
                <a:cs typeface="Arial"/>
              </a:rPr>
              <a:t> </a:t>
            </a:r>
            <a:r>
              <a:rPr sz="2000" dirty="0">
                <a:latin typeface="Arial"/>
                <a:cs typeface="Arial"/>
              </a:rPr>
              <a:t>metastable</a:t>
            </a:r>
            <a:r>
              <a:rPr sz="2000" spc="155" dirty="0">
                <a:latin typeface="Arial"/>
                <a:cs typeface="Arial"/>
              </a:rPr>
              <a:t> </a:t>
            </a:r>
            <a:r>
              <a:rPr sz="2000" dirty="0">
                <a:latin typeface="Arial"/>
                <a:cs typeface="Arial"/>
              </a:rPr>
              <a:t>and</a:t>
            </a:r>
            <a:r>
              <a:rPr sz="2000" spc="155" dirty="0">
                <a:latin typeface="Arial"/>
                <a:cs typeface="Arial"/>
              </a:rPr>
              <a:t> </a:t>
            </a:r>
            <a:r>
              <a:rPr sz="2000" dirty="0">
                <a:latin typeface="Arial"/>
                <a:cs typeface="Arial"/>
              </a:rPr>
              <a:t>lie</a:t>
            </a:r>
            <a:r>
              <a:rPr sz="2000" spc="155" dirty="0">
                <a:latin typeface="Arial"/>
                <a:cs typeface="Arial"/>
              </a:rPr>
              <a:t> </a:t>
            </a:r>
            <a:r>
              <a:rPr sz="2000" spc="-25" dirty="0">
                <a:latin typeface="Arial"/>
                <a:cs typeface="Arial"/>
              </a:rPr>
              <a:t>in </a:t>
            </a:r>
            <a:r>
              <a:rPr sz="2000" dirty="0">
                <a:latin typeface="Arial"/>
                <a:cs typeface="Arial"/>
              </a:rPr>
              <a:t>the</a:t>
            </a:r>
            <a:r>
              <a:rPr sz="2000" spc="254" dirty="0">
                <a:latin typeface="Arial"/>
                <a:cs typeface="Arial"/>
              </a:rPr>
              <a:t> </a:t>
            </a:r>
            <a:r>
              <a:rPr sz="2000" dirty="0">
                <a:latin typeface="Arial"/>
                <a:cs typeface="Arial"/>
              </a:rPr>
              <a:t>region</a:t>
            </a:r>
            <a:r>
              <a:rPr sz="2000" spc="254" dirty="0">
                <a:latin typeface="Arial"/>
                <a:cs typeface="Arial"/>
              </a:rPr>
              <a:t> </a:t>
            </a:r>
            <a:r>
              <a:rPr sz="2000" dirty="0">
                <a:latin typeface="Arial"/>
                <a:cs typeface="Arial"/>
              </a:rPr>
              <a:t>of</a:t>
            </a:r>
            <a:r>
              <a:rPr sz="2000" spc="240" dirty="0">
                <a:latin typeface="Arial"/>
                <a:cs typeface="Arial"/>
              </a:rPr>
              <a:t> </a:t>
            </a:r>
            <a:r>
              <a:rPr sz="2000" spc="-10" dirty="0">
                <a:latin typeface="Arial"/>
                <a:cs typeface="Arial"/>
              </a:rPr>
              <a:t>high-</a:t>
            </a:r>
            <a:r>
              <a:rPr sz="2000" dirty="0">
                <a:latin typeface="Arial"/>
                <a:cs typeface="Arial"/>
              </a:rPr>
              <a:t>energy</a:t>
            </a:r>
            <a:r>
              <a:rPr sz="2000" spc="254" dirty="0">
                <a:latin typeface="Arial"/>
                <a:cs typeface="Arial"/>
              </a:rPr>
              <a:t> </a:t>
            </a:r>
            <a:r>
              <a:rPr sz="2000" spc="-10" dirty="0">
                <a:latin typeface="Arial"/>
                <a:cs typeface="Arial"/>
              </a:rPr>
              <a:t>local-</a:t>
            </a:r>
            <a:r>
              <a:rPr sz="2000" dirty="0">
                <a:latin typeface="Arial"/>
                <a:cs typeface="Arial"/>
              </a:rPr>
              <a:t>minima.</a:t>
            </a:r>
            <a:r>
              <a:rPr sz="2000" spc="245" dirty="0">
                <a:latin typeface="Arial"/>
                <a:cs typeface="Arial"/>
              </a:rPr>
              <a:t> </a:t>
            </a:r>
            <a:r>
              <a:rPr sz="2000" dirty="0">
                <a:latin typeface="Arial"/>
                <a:cs typeface="Arial"/>
              </a:rPr>
              <a:t>Hence,</a:t>
            </a:r>
            <a:r>
              <a:rPr sz="2000" spc="250" dirty="0">
                <a:latin typeface="Arial"/>
                <a:cs typeface="Arial"/>
              </a:rPr>
              <a:t> </a:t>
            </a:r>
            <a:r>
              <a:rPr sz="2000" dirty="0">
                <a:latin typeface="Arial"/>
                <a:cs typeface="Arial"/>
              </a:rPr>
              <a:t>they</a:t>
            </a:r>
            <a:r>
              <a:rPr sz="2000" spc="245" dirty="0">
                <a:latin typeface="Arial"/>
                <a:cs typeface="Arial"/>
              </a:rPr>
              <a:t> </a:t>
            </a:r>
            <a:r>
              <a:rPr sz="2000" dirty="0">
                <a:latin typeface="Arial"/>
                <a:cs typeface="Arial"/>
              </a:rPr>
              <a:t>are</a:t>
            </a:r>
            <a:r>
              <a:rPr sz="2000" spc="260" dirty="0">
                <a:latin typeface="Arial"/>
                <a:cs typeface="Arial"/>
              </a:rPr>
              <a:t> </a:t>
            </a:r>
            <a:r>
              <a:rPr sz="2000" dirty="0">
                <a:latin typeface="Arial"/>
                <a:cs typeface="Arial"/>
              </a:rPr>
              <a:t>prone</a:t>
            </a:r>
            <a:r>
              <a:rPr sz="2000" spc="260" dirty="0">
                <a:latin typeface="Arial"/>
                <a:cs typeface="Arial"/>
              </a:rPr>
              <a:t> </a:t>
            </a:r>
            <a:r>
              <a:rPr sz="2000" dirty="0">
                <a:latin typeface="Arial"/>
                <a:cs typeface="Arial"/>
              </a:rPr>
              <a:t>to</a:t>
            </a:r>
            <a:r>
              <a:rPr sz="2000" spc="245" dirty="0">
                <a:latin typeface="Arial"/>
                <a:cs typeface="Arial"/>
              </a:rPr>
              <a:t> </a:t>
            </a:r>
            <a:r>
              <a:rPr sz="2000" spc="-10" dirty="0">
                <a:latin typeface="Arial"/>
                <a:cs typeface="Arial"/>
              </a:rPr>
              <a:t>attack </a:t>
            </a:r>
            <a:r>
              <a:rPr sz="2000" dirty="0">
                <a:latin typeface="Arial"/>
                <a:cs typeface="Arial"/>
              </a:rPr>
              <a:t>and</a:t>
            </a:r>
            <a:r>
              <a:rPr sz="2000" spc="-5" dirty="0">
                <a:latin typeface="Arial"/>
                <a:cs typeface="Arial"/>
              </a:rPr>
              <a:t>  </a:t>
            </a:r>
            <a:r>
              <a:rPr sz="2000" dirty="0">
                <a:latin typeface="Arial"/>
                <a:cs typeface="Arial"/>
              </a:rPr>
              <a:t>undergo</a:t>
            </a:r>
            <a:r>
              <a:rPr sz="2000" spc="-15" dirty="0">
                <a:latin typeface="Arial"/>
                <a:cs typeface="Arial"/>
              </a:rPr>
              <a:t>  </a:t>
            </a:r>
            <a:r>
              <a:rPr sz="2000" dirty="0">
                <a:latin typeface="Arial"/>
                <a:cs typeface="Arial"/>
              </a:rPr>
              <a:t>transformation.</a:t>
            </a:r>
            <a:r>
              <a:rPr sz="2000" spc="-5" dirty="0">
                <a:latin typeface="Arial"/>
                <a:cs typeface="Arial"/>
              </a:rPr>
              <a:t>  </a:t>
            </a:r>
            <a:r>
              <a:rPr sz="2000" dirty="0">
                <a:latin typeface="Arial"/>
                <a:cs typeface="Arial"/>
              </a:rPr>
              <a:t>These</a:t>
            </a:r>
            <a:r>
              <a:rPr sz="2000" spc="-5" dirty="0">
                <a:latin typeface="Arial"/>
                <a:cs typeface="Arial"/>
              </a:rPr>
              <a:t>  </a:t>
            </a:r>
            <a:r>
              <a:rPr sz="2000" dirty="0">
                <a:latin typeface="Arial"/>
                <a:cs typeface="Arial"/>
              </a:rPr>
              <a:t>include</a:t>
            </a:r>
            <a:r>
              <a:rPr sz="2000" spc="-10" dirty="0">
                <a:latin typeface="Arial"/>
                <a:cs typeface="Arial"/>
              </a:rPr>
              <a:t>  </a:t>
            </a:r>
            <a:r>
              <a:rPr sz="2000" dirty="0">
                <a:latin typeface="Arial"/>
                <a:cs typeface="Arial"/>
              </a:rPr>
              <a:t>poor</a:t>
            </a:r>
            <a:r>
              <a:rPr sz="2000" spc="-5" dirty="0">
                <a:latin typeface="Arial"/>
                <a:cs typeface="Arial"/>
              </a:rPr>
              <a:t>  </a:t>
            </a:r>
            <a:r>
              <a:rPr sz="2000" dirty="0">
                <a:latin typeface="Arial"/>
                <a:cs typeface="Arial"/>
              </a:rPr>
              <a:t>corrosion</a:t>
            </a:r>
            <a:r>
              <a:rPr sz="2000" spc="-10" dirty="0">
                <a:latin typeface="Arial"/>
                <a:cs typeface="Arial"/>
              </a:rPr>
              <a:t>  resistance, </a:t>
            </a:r>
            <a:r>
              <a:rPr sz="2000" dirty="0">
                <a:latin typeface="Arial"/>
                <a:cs typeface="Arial"/>
              </a:rPr>
              <a:t>high</a:t>
            </a:r>
            <a:r>
              <a:rPr sz="2000" spc="165" dirty="0">
                <a:latin typeface="Arial"/>
                <a:cs typeface="Arial"/>
              </a:rPr>
              <a:t>  </a:t>
            </a:r>
            <a:r>
              <a:rPr sz="2000" dirty="0">
                <a:latin typeface="Arial"/>
                <a:cs typeface="Arial"/>
              </a:rPr>
              <a:t>solubility,</a:t>
            </a:r>
            <a:r>
              <a:rPr sz="2000" spc="165" dirty="0">
                <a:latin typeface="Arial"/>
                <a:cs typeface="Arial"/>
              </a:rPr>
              <a:t>  </a:t>
            </a:r>
            <a:r>
              <a:rPr sz="2000" dirty="0">
                <a:latin typeface="Arial"/>
                <a:cs typeface="Arial"/>
              </a:rPr>
              <a:t>and</a:t>
            </a:r>
            <a:r>
              <a:rPr sz="2000" spc="170" dirty="0">
                <a:latin typeface="Arial"/>
                <a:cs typeface="Arial"/>
              </a:rPr>
              <a:t>  </a:t>
            </a:r>
            <a:r>
              <a:rPr sz="2000" dirty="0">
                <a:latin typeface="Arial"/>
                <a:cs typeface="Arial"/>
              </a:rPr>
              <a:t>phase</a:t>
            </a:r>
            <a:r>
              <a:rPr sz="2000" spc="170" dirty="0">
                <a:latin typeface="Arial"/>
                <a:cs typeface="Arial"/>
              </a:rPr>
              <a:t>  </a:t>
            </a:r>
            <a:r>
              <a:rPr sz="2000" dirty="0">
                <a:latin typeface="Arial"/>
                <a:cs typeface="Arial"/>
              </a:rPr>
              <a:t>change</a:t>
            </a:r>
            <a:r>
              <a:rPr sz="2000" spc="165" dirty="0">
                <a:latin typeface="Arial"/>
                <a:cs typeface="Arial"/>
              </a:rPr>
              <a:t>  </a:t>
            </a:r>
            <a:r>
              <a:rPr sz="2000" dirty="0">
                <a:latin typeface="Arial"/>
                <a:cs typeface="Arial"/>
              </a:rPr>
              <a:t>of</a:t>
            </a:r>
            <a:r>
              <a:rPr sz="2000" spc="165" dirty="0">
                <a:latin typeface="Arial"/>
                <a:cs typeface="Arial"/>
              </a:rPr>
              <a:t>  </a:t>
            </a:r>
            <a:r>
              <a:rPr sz="2000" dirty="0">
                <a:latin typeface="Arial"/>
                <a:cs typeface="Arial"/>
              </a:rPr>
              <a:t>nanomaterials.</a:t>
            </a:r>
            <a:r>
              <a:rPr sz="2000" spc="165" dirty="0">
                <a:latin typeface="Arial"/>
                <a:cs typeface="Arial"/>
              </a:rPr>
              <a:t>  </a:t>
            </a:r>
            <a:r>
              <a:rPr sz="2000" dirty="0">
                <a:latin typeface="Arial"/>
                <a:cs typeface="Arial"/>
              </a:rPr>
              <a:t>This</a:t>
            </a:r>
            <a:r>
              <a:rPr sz="2000" spc="170" dirty="0">
                <a:latin typeface="Arial"/>
                <a:cs typeface="Arial"/>
              </a:rPr>
              <a:t>  </a:t>
            </a:r>
            <a:r>
              <a:rPr sz="2000" dirty="0">
                <a:latin typeface="Arial"/>
                <a:cs typeface="Arial"/>
              </a:rPr>
              <a:t>leads</a:t>
            </a:r>
            <a:r>
              <a:rPr sz="2000" spc="170" dirty="0">
                <a:latin typeface="Arial"/>
                <a:cs typeface="Arial"/>
              </a:rPr>
              <a:t>  </a:t>
            </a:r>
            <a:r>
              <a:rPr sz="2000" spc="-25" dirty="0">
                <a:latin typeface="Arial"/>
                <a:cs typeface="Arial"/>
              </a:rPr>
              <a:t>to </a:t>
            </a:r>
            <a:r>
              <a:rPr sz="2000" dirty="0">
                <a:latin typeface="Arial"/>
                <a:cs typeface="Arial"/>
              </a:rPr>
              <a:t>deterioration</a:t>
            </a:r>
            <a:r>
              <a:rPr sz="2000" spc="450" dirty="0">
                <a:latin typeface="Arial"/>
                <a:cs typeface="Arial"/>
              </a:rPr>
              <a:t>  </a:t>
            </a:r>
            <a:r>
              <a:rPr sz="2000" dirty="0">
                <a:latin typeface="Arial"/>
                <a:cs typeface="Arial"/>
              </a:rPr>
              <a:t>in</a:t>
            </a:r>
            <a:r>
              <a:rPr sz="2000" spc="450" dirty="0">
                <a:latin typeface="Arial"/>
                <a:cs typeface="Arial"/>
              </a:rPr>
              <a:t>  </a:t>
            </a:r>
            <a:r>
              <a:rPr sz="2000" dirty="0">
                <a:latin typeface="Arial"/>
                <a:cs typeface="Arial"/>
              </a:rPr>
              <a:t>properties</a:t>
            </a:r>
            <a:r>
              <a:rPr sz="2000" spc="459" dirty="0">
                <a:latin typeface="Arial"/>
                <a:cs typeface="Arial"/>
              </a:rPr>
              <a:t>  </a:t>
            </a:r>
            <a:r>
              <a:rPr sz="2000" dirty="0">
                <a:latin typeface="Arial"/>
                <a:cs typeface="Arial"/>
              </a:rPr>
              <a:t>and</a:t>
            </a:r>
            <a:r>
              <a:rPr sz="2000" spc="450" dirty="0">
                <a:latin typeface="Arial"/>
                <a:cs typeface="Arial"/>
              </a:rPr>
              <a:t>  </a:t>
            </a:r>
            <a:r>
              <a:rPr sz="2000" dirty="0">
                <a:latin typeface="Arial"/>
                <a:cs typeface="Arial"/>
              </a:rPr>
              <a:t>retaining</a:t>
            </a:r>
            <a:r>
              <a:rPr sz="2000" spc="455" dirty="0">
                <a:latin typeface="Arial"/>
                <a:cs typeface="Arial"/>
              </a:rPr>
              <a:t>  </a:t>
            </a:r>
            <a:r>
              <a:rPr sz="2000" dirty="0">
                <a:latin typeface="Arial"/>
                <a:cs typeface="Arial"/>
              </a:rPr>
              <a:t>the</a:t>
            </a:r>
            <a:r>
              <a:rPr sz="2000" spc="450" dirty="0">
                <a:latin typeface="Arial"/>
                <a:cs typeface="Arial"/>
              </a:rPr>
              <a:t>  </a:t>
            </a:r>
            <a:r>
              <a:rPr sz="2000" dirty="0">
                <a:latin typeface="Arial"/>
                <a:cs typeface="Arial"/>
              </a:rPr>
              <a:t>structure</a:t>
            </a:r>
            <a:r>
              <a:rPr sz="2000" spc="455" dirty="0">
                <a:latin typeface="Arial"/>
                <a:cs typeface="Arial"/>
              </a:rPr>
              <a:t>  </a:t>
            </a:r>
            <a:r>
              <a:rPr sz="2000" spc="-10" dirty="0">
                <a:latin typeface="Arial"/>
                <a:cs typeface="Arial"/>
              </a:rPr>
              <a:t>becomes challenging.</a:t>
            </a:r>
            <a:endParaRPr sz="2000">
              <a:latin typeface="Arial"/>
              <a:cs typeface="Arial"/>
            </a:endParaRPr>
          </a:p>
          <a:p>
            <a:pPr marL="12700" marR="5715" indent="432434" algn="just">
              <a:lnSpc>
                <a:spcPct val="100000"/>
              </a:lnSpc>
              <a:spcBef>
                <a:spcPts val="5"/>
              </a:spcBef>
              <a:buClr>
                <a:srgbClr val="000000"/>
              </a:buClr>
              <a:buAutoNum type="romanLcParenBoth"/>
              <a:tabLst>
                <a:tab pos="445134" algn="l"/>
              </a:tabLst>
            </a:pPr>
            <a:r>
              <a:rPr sz="2000" dirty="0">
                <a:solidFill>
                  <a:srgbClr val="FF0066"/>
                </a:solidFill>
                <a:latin typeface="Arial"/>
                <a:cs typeface="Arial"/>
              </a:rPr>
              <a:t>Fine</a:t>
            </a:r>
            <a:r>
              <a:rPr sz="2000" spc="20" dirty="0">
                <a:solidFill>
                  <a:srgbClr val="FF0066"/>
                </a:solidFill>
                <a:latin typeface="Arial"/>
                <a:cs typeface="Arial"/>
              </a:rPr>
              <a:t>  </a:t>
            </a:r>
            <a:r>
              <a:rPr sz="2000" dirty="0">
                <a:solidFill>
                  <a:srgbClr val="FF0066"/>
                </a:solidFill>
                <a:latin typeface="Arial"/>
                <a:cs typeface="Arial"/>
              </a:rPr>
              <a:t>metal</a:t>
            </a:r>
            <a:r>
              <a:rPr sz="2000" spc="25" dirty="0">
                <a:solidFill>
                  <a:srgbClr val="FF0066"/>
                </a:solidFill>
                <a:latin typeface="Arial"/>
                <a:cs typeface="Arial"/>
              </a:rPr>
              <a:t>  </a:t>
            </a:r>
            <a:r>
              <a:rPr sz="2000" dirty="0">
                <a:solidFill>
                  <a:srgbClr val="FF0066"/>
                </a:solidFill>
                <a:latin typeface="Arial"/>
                <a:cs typeface="Arial"/>
              </a:rPr>
              <a:t>particles</a:t>
            </a:r>
            <a:r>
              <a:rPr sz="2000" spc="20" dirty="0">
                <a:solidFill>
                  <a:srgbClr val="FF0066"/>
                </a:solidFill>
                <a:latin typeface="Arial"/>
                <a:cs typeface="Arial"/>
              </a:rPr>
              <a:t>  </a:t>
            </a:r>
            <a:r>
              <a:rPr sz="2000" dirty="0">
                <a:solidFill>
                  <a:srgbClr val="FF0066"/>
                </a:solidFill>
                <a:latin typeface="Arial"/>
                <a:cs typeface="Arial"/>
              </a:rPr>
              <a:t>act</a:t>
            </a:r>
            <a:r>
              <a:rPr sz="2000" spc="15" dirty="0">
                <a:solidFill>
                  <a:srgbClr val="FF0066"/>
                </a:solidFill>
                <a:latin typeface="Arial"/>
                <a:cs typeface="Arial"/>
              </a:rPr>
              <a:t>  </a:t>
            </a:r>
            <a:r>
              <a:rPr sz="2000" dirty="0">
                <a:solidFill>
                  <a:srgbClr val="FF0066"/>
                </a:solidFill>
                <a:latin typeface="Arial"/>
                <a:cs typeface="Arial"/>
              </a:rPr>
              <a:t>as</a:t>
            </a:r>
            <a:r>
              <a:rPr sz="2000" spc="20" dirty="0">
                <a:solidFill>
                  <a:srgbClr val="FF0066"/>
                </a:solidFill>
                <a:latin typeface="Arial"/>
                <a:cs typeface="Arial"/>
              </a:rPr>
              <a:t>  </a:t>
            </a:r>
            <a:r>
              <a:rPr sz="2000" dirty="0">
                <a:solidFill>
                  <a:srgbClr val="FF0066"/>
                </a:solidFill>
                <a:latin typeface="Arial"/>
                <a:cs typeface="Arial"/>
              </a:rPr>
              <a:t>strong</a:t>
            </a:r>
            <a:r>
              <a:rPr sz="2000" spc="25" dirty="0">
                <a:solidFill>
                  <a:srgbClr val="FF0066"/>
                </a:solidFill>
                <a:latin typeface="Arial"/>
                <a:cs typeface="Arial"/>
              </a:rPr>
              <a:t>  </a:t>
            </a:r>
            <a:r>
              <a:rPr sz="2000" dirty="0">
                <a:solidFill>
                  <a:srgbClr val="FF0066"/>
                </a:solidFill>
                <a:latin typeface="Arial"/>
                <a:cs typeface="Arial"/>
              </a:rPr>
              <a:t>explosives</a:t>
            </a:r>
            <a:r>
              <a:rPr sz="2000" spc="20" dirty="0">
                <a:solidFill>
                  <a:srgbClr val="FF0066"/>
                </a:solidFill>
                <a:latin typeface="Arial"/>
                <a:cs typeface="Arial"/>
              </a:rPr>
              <a:t>  </a:t>
            </a:r>
            <a:r>
              <a:rPr sz="2000" dirty="0">
                <a:latin typeface="Arial"/>
                <a:cs typeface="Arial"/>
              </a:rPr>
              <a:t>owing</a:t>
            </a:r>
            <a:r>
              <a:rPr sz="2000" spc="25" dirty="0">
                <a:latin typeface="Arial"/>
                <a:cs typeface="Arial"/>
              </a:rPr>
              <a:t>  </a:t>
            </a:r>
            <a:r>
              <a:rPr sz="2000" dirty="0">
                <a:latin typeface="Arial"/>
                <a:cs typeface="Arial"/>
              </a:rPr>
              <a:t>to</a:t>
            </a:r>
            <a:r>
              <a:rPr sz="2000" spc="20" dirty="0">
                <a:latin typeface="Arial"/>
                <a:cs typeface="Arial"/>
              </a:rPr>
              <a:t>  </a:t>
            </a:r>
            <a:r>
              <a:rPr sz="2000" dirty="0">
                <a:latin typeface="Arial"/>
                <a:cs typeface="Arial"/>
              </a:rPr>
              <a:t>their</a:t>
            </a:r>
            <a:r>
              <a:rPr sz="2000" spc="25" dirty="0">
                <a:latin typeface="Arial"/>
                <a:cs typeface="Arial"/>
              </a:rPr>
              <a:t>  </a:t>
            </a:r>
            <a:r>
              <a:rPr sz="2000" spc="-20" dirty="0">
                <a:latin typeface="Arial"/>
                <a:cs typeface="Arial"/>
              </a:rPr>
              <a:t>high </a:t>
            </a:r>
            <a:r>
              <a:rPr sz="2000" dirty="0">
                <a:latin typeface="Arial"/>
                <a:cs typeface="Arial"/>
              </a:rPr>
              <a:t>surface</a:t>
            </a:r>
            <a:r>
              <a:rPr sz="2000" spc="40" dirty="0">
                <a:latin typeface="Arial"/>
                <a:cs typeface="Arial"/>
              </a:rPr>
              <a:t>  </a:t>
            </a:r>
            <a:r>
              <a:rPr sz="2000" dirty="0">
                <a:latin typeface="Arial"/>
                <a:cs typeface="Arial"/>
              </a:rPr>
              <a:t>area</a:t>
            </a:r>
            <a:r>
              <a:rPr sz="2000" spc="35" dirty="0">
                <a:latin typeface="Arial"/>
                <a:cs typeface="Arial"/>
              </a:rPr>
              <a:t>  </a:t>
            </a:r>
            <a:r>
              <a:rPr sz="2000" dirty="0">
                <a:latin typeface="Arial"/>
                <a:cs typeface="Arial"/>
              </a:rPr>
              <a:t>coming</a:t>
            </a:r>
            <a:r>
              <a:rPr sz="2000" spc="40" dirty="0">
                <a:latin typeface="Arial"/>
                <a:cs typeface="Arial"/>
              </a:rPr>
              <a:t>  </a:t>
            </a:r>
            <a:r>
              <a:rPr sz="2000" dirty="0">
                <a:latin typeface="Arial"/>
                <a:cs typeface="Arial"/>
              </a:rPr>
              <a:t>in</a:t>
            </a:r>
            <a:r>
              <a:rPr sz="2000" spc="35" dirty="0">
                <a:latin typeface="Arial"/>
                <a:cs typeface="Arial"/>
              </a:rPr>
              <a:t>  </a:t>
            </a:r>
            <a:r>
              <a:rPr sz="2000" dirty="0">
                <a:latin typeface="Arial"/>
                <a:cs typeface="Arial"/>
              </a:rPr>
              <a:t>direct</a:t>
            </a:r>
            <a:r>
              <a:rPr sz="2000" spc="30" dirty="0">
                <a:latin typeface="Arial"/>
                <a:cs typeface="Arial"/>
              </a:rPr>
              <a:t>  </a:t>
            </a:r>
            <a:r>
              <a:rPr sz="2000" dirty="0">
                <a:latin typeface="Arial"/>
                <a:cs typeface="Arial"/>
              </a:rPr>
              <a:t>contact</a:t>
            </a:r>
            <a:r>
              <a:rPr sz="2000" spc="40" dirty="0">
                <a:latin typeface="Arial"/>
                <a:cs typeface="Arial"/>
              </a:rPr>
              <a:t>  </a:t>
            </a:r>
            <a:r>
              <a:rPr sz="2000" dirty="0">
                <a:latin typeface="Arial"/>
                <a:cs typeface="Arial"/>
              </a:rPr>
              <a:t>with</a:t>
            </a:r>
            <a:r>
              <a:rPr sz="2000" spc="35" dirty="0">
                <a:latin typeface="Arial"/>
                <a:cs typeface="Arial"/>
              </a:rPr>
              <a:t>  </a:t>
            </a:r>
            <a:r>
              <a:rPr sz="2000" dirty="0">
                <a:latin typeface="Arial"/>
                <a:cs typeface="Arial"/>
              </a:rPr>
              <a:t>oxygen.</a:t>
            </a:r>
            <a:r>
              <a:rPr sz="2000" spc="35" dirty="0">
                <a:latin typeface="Arial"/>
                <a:cs typeface="Arial"/>
              </a:rPr>
              <a:t>  </a:t>
            </a:r>
            <a:r>
              <a:rPr sz="2000" dirty="0">
                <a:latin typeface="Arial"/>
                <a:cs typeface="Arial"/>
              </a:rPr>
              <a:t>Their</a:t>
            </a:r>
            <a:r>
              <a:rPr sz="2000" spc="40" dirty="0">
                <a:latin typeface="Arial"/>
                <a:cs typeface="Arial"/>
              </a:rPr>
              <a:t>  </a:t>
            </a:r>
            <a:r>
              <a:rPr sz="2000" spc="-10" dirty="0">
                <a:latin typeface="Arial"/>
                <a:cs typeface="Arial"/>
              </a:rPr>
              <a:t>exothermic </a:t>
            </a:r>
            <a:r>
              <a:rPr sz="2000" dirty="0">
                <a:latin typeface="Arial"/>
                <a:cs typeface="Arial"/>
              </a:rPr>
              <a:t>combustion</a:t>
            </a:r>
            <a:r>
              <a:rPr sz="2000" spc="-45" dirty="0">
                <a:latin typeface="Arial"/>
                <a:cs typeface="Arial"/>
              </a:rPr>
              <a:t> </a:t>
            </a:r>
            <a:r>
              <a:rPr sz="2000" dirty="0">
                <a:latin typeface="Arial"/>
                <a:cs typeface="Arial"/>
              </a:rPr>
              <a:t>can</a:t>
            </a:r>
            <a:r>
              <a:rPr sz="2000" spc="-20" dirty="0">
                <a:latin typeface="Arial"/>
                <a:cs typeface="Arial"/>
              </a:rPr>
              <a:t> </a:t>
            </a:r>
            <a:r>
              <a:rPr sz="2000" dirty="0">
                <a:latin typeface="Arial"/>
                <a:cs typeface="Arial"/>
              </a:rPr>
              <a:t>easily</a:t>
            </a:r>
            <a:r>
              <a:rPr sz="2000" spc="-30" dirty="0">
                <a:latin typeface="Arial"/>
                <a:cs typeface="Arial"/>
              </a:rPr>
              <a:t> </a:t>
            </a:r>
            <a:r>
              <a:rPr sz="2000" dirty="0">
                <a:latin typeface="Arial"/>
                <a:cs typeface="Arial"/>
              </a:rPr>
              <a:t>cause</a:t>
            </a:r>
            <a:r>
              <a:rPr sz="2000" spc="-30" dirty="0">
                <a:latin typeface="Arial"/>
                <a:cs typeface="Arial"/>
              </a:rPr>
              <a:t> </a:t>
            </a:r>
            <a:r>
              <a:rPr sz="2000" spc="-10" dirty="0">
                <a:latin typeface="Arial"/>
                <a:cs typeface="Arial"/>
              </a:rPr>
              <a:t>explosion.</a:t>
            </a:r>
            <a:endParaRPr sz="2000">
              <a:latin typeface="Arial"/>
              <a:cs typeface="Arial"/>
            </a:endParaRPr>
          </a:p>
          <a:p>
            <a:pPr marL="12700" marR="5080" indent="444500" algn="just">
              <a:lnSpc>
                <a:spcPct val="100000"/>
              </a:lnSpc>
              <a:spcBef>
                <a:spcPts val="5"/>
              </a:spcBef>
              <a:buClr>
                <a:srgbClr val="000000"/>
              </a:buClr>
              <a:buAutoNum type="romanLcParenBoth"/>
              <a:tabLst>
                <a:tab pos="457200" algn="l"/>
              </a:tabLst>
            </a:pPr>
            <a:r>
              <a:rPr sz="2000" dirty="0">
                <a:solidFill>
                  <a:srgbClr val="FF0066"/>
                </a:solidFill>
                <a:latin typeface="Arial"/>
                <a:cs typeface="Arial"/>
              </a:rPr>
              <a:t>Impurity</a:t>
            </a:r>
            <a:r>
              <a:rPr sz="2000" spc="235" dirty="0">
                <a:solidFill>
                  <a:srgbClr val="FF0066"/>
                </a:solidFill>
                <a:latin typeface="Arial"/>
                <a:cs typeface="Arial"/>
              </a:rPr>
              <a:t> </a:t>
            </a:r>
            <a:r>
              <a:rPr sz="2000" dirty="0">
                <a:latin typeface="Arial"/>
                <a:cs typeface="Arial"/>
              </a:rPr>
              <a:t>-</a:t>
            </a:r>
            <a:r>
              <a:rPr sz="2000" spc="245" dirty="0">
                <a:latin typeface="Arial"/>
                <a:cs typeface="Arial"/>
              </a:rPr>
              <a:t> </a:t>
            </a:r>
            <a:r>
              <a:rPr sz="2000" dirty="0">
                <a:latin typeface="Arial"/>
                <a:cs typeface="Arial"/>
              </a:rPr>
              <a:t>Because</a:t>
            </a:r>
            <a:r>
              <a:rPr sz="2000" spc="245" dirty="0">
                <a:latin typeface="Arial"/>
                <a:cs typeface="Arial"/>
              </a:rPr>
              <a:t> </a:t>
            </a:r>
            <a:r>
              <a:rPr sz="2000" dirty="0">
                <a:latin typeface="Arial"/>
                <a:cs typeface="Arial"/>
              </a:rPr>
              <a:t>nanoparticles</a:t>
            </a:r>
            <a:r>
              <a:rPr sz="2000" spc="245" dirty="0">
                <a:latin typeface="Arial"/>
                <a:cs typeface="Arial"/>
              </a:rPr>
              <a:t> </a:t>
            </a:r>
            <a:r>
              <a:rPr sz="2000" dirty="0">
                <a:latin typeface="Arial"/>
                <a:cs typeface="Arial"/>
              </a:rPr>
              <a:t>are</a:t>
            </a:r>
            <a:r>
              <a:rPr sz="2000" spc="235" dirty="0">
                <a:latin typeface="Arial"/>
                <a:cs typeface="Arial"/>
              </a:rPr>
              <a:t> </a:t>
            </a:r>
            <a:r>
              <a:rPr sz="2000" dirty="0">
                <a:latin typeface="Arial"/>
                <a:cs typeface="Arial"/>
              </a:rPr>
              <a:t>highly</a:t>
            </a:r>
            <a:r>
              <a:rPr sz="2000" spc="235" dirty="0">
                <a:latin typeface="Arial"/>
                <a:cs typeface="Arial"/>
              </a:rPr>
              <a:t> </a:t>
            </a:r>
            <a:r>
              <a:rPr sz="2000" dirty="0">
                <a:latin typeface="Arial"/>
                <a:cs typeface="Arial"/>
              </a:rPr>
              <a:t>reactive,</a:t>
            </a:r>
            <a:r>
              <a:rPr sz="2000" spc="235" dirty="0">
                <a:latin typeface="Arial"/>
                <a:cs typeface="Arial"/>
              </a:rPr>
              <a:t> </a:t>
            </a:r>
            <a:r>
              <a:rPr sz="2000" dirty="0">
                <a:latin typeface="Arial"/>
                <a:cs typeface="Arial"/>
              </a:rPr>
              <a:t>they</a:t>
            </a:r>
            <a:r>
              <a:rPr sz="2000" spc="245" dirty="0">
                <a:latin typeface="Arial"/>
                <a:cs typeface="Arial"/>
              </a:rPr>
              <a:t> </a:t>
            </a:r>
            <a:r>
              <a:rPr sz="2000" spc="-10" dirty="0">
                <a:latin typeface="Arial"/>
                <a:cs typeface="Arial"/>
              </a:rPr>
              <a:t>inherently </a:t>
            </a:r>
            <a:r>
              <a:rPr sz="2000" dirty="0">
                <a:latin typeface="Arial"/>
                <a:cs typeface="Arial"/>
              </a:rPr>
              <a:t>interact</a:t>
            </a:r>
            <a:r>
              <a:rPr sz="2000" spc="55" dirty="0">
                <a:latin typeface="Arial"/>
                <a:cs typeface="Arial"/>
              </a:rPr>
              <a:t> </a:t>
            </a:r>
            <a:r>
              <a:rPr sz="2000" dirty="0">
                <a:latin typeface="Arial"/>
                <a:cs typeface="Arial"/>
              </a:rPr>
              <a:t>with</a:t>
            </a:r>
            <a:r>
              <a:rPr sz="2000" spc="65" dirty="0">
                <a:latin typeface="Arial"/>
                <a:cs typeface="Arial"/>
              </a:rPr>
              <a:t> </a:t>
            </a:r>
            <a:r>
              <a:rPr sz="2000" dirty="0">
                <a:latin typeface="Arial"/>
                <a:cs typeface="Arial"/>
              </a:rPr>
              <a:t>impurities</a:t>
            </a:r>
            <a:r>
              <a:rPr sz="2000" spc="65" dirty="0">
                <a:latin typeface="Arial"/>
                <a:cs typeface="Arial"/>
              </a:rPr>
              <a:t> </a:t>
            </a:r>
            <a:r>
              <a:rPr sz="2000" dirty="0">
                <a:latin typeface="Arial"/>
                <a:cs typeface="Arial"/>
              </a:rPr>
              <a:t>as</a:t>
            </a:r>
            <a:r>
              <a:rPr sz="2000" spc="60" dirty="0">
                <a:latin typeface="Arial"/>
                <a:cs typeface="Arial"/>
              </a:rPr>
              <a:t> </a:t>
            </a:r>
            <a:r>
              <a:rPr sz="2000" dirty="0">
                <a:latin typeface="Arial"/>
                <a:cs typeface="Arial"/>
              </a:rPr>
              <a:t>well.</a:t>
            </a:r>
            <a:r>
              <a:rPr sz="2000" spc="60" dirty="0">
                <a:latin typeface="Arial"/>
                <a:cs typeface="Arial"/>
              </a:rPr>
              <a:t> </a:t>
            </a:r>
            <a:r>
              <a:rPr sz="2000" dirty="0">
                <a:latin typeface="Arial"/>
                <a:cs typeface="Arial"/>
              </a:rPr>
              <a:t>In</a:t>
            </a:r>
            <a:r>
              <a:rPr sz="2000" spc="65" dirty="0">
                <a:latin typeface="Arial"/>
                <a:cs typeface="Arial"/>
              </a:rPr>
              <a:t> </a:t>
            </a:r>
            <a:r>
              <a:rPr sz="2000" dirty="0">
                <a:latin typeface="Arial"/>
                <a:cs typeface="Arial"/>
              </a:rPr>
              <a:t>addition,</a:t>
            </a:r>
            <a:r>
              <a:rPr sz="2000" spc="60" dirty="0">
                <a:latin typeface="Arial"/>
                <a:cs typeface="Arial"/>
              </a:rPr>
              <a:t> </a:t>
            </a:r>
            <a:r>
              <a:rPr sz="2000" dirty="0">
                <a:latin typeface="Arial"/>
                <a:cs typeface="Arial"/>
              </a:rPr>
              <a:t>encapsulation</a:t>
            </a:r>
            <a:r>
              <a:rPr sz="2000" spc="70" dirty="0">
                <a:latin typeface="Arial"/>
                <a:cs typeface="Arial"/>
              </a:rPr>
              <a:t> </a:t>
            </a:r>
            <a:r>
              <a:rPr sz="2000" dirty="0">
                <a:latin typeface="Arial"/>
                <a:cs typeface="Arial"/>
              </a:rPr>
              <a:t>of</a:t>
            </a:r>
            <a:r>
              <a:rPr sz="2000" spc="50" dirty="0">
                <a:latin typeface="Arial"/>
                <a:cs typeface="Arial"/>
              </a:rPr>
              <a:t> </a:t>
            </a:r>
            <a:r>
              <a:rPr sz="2000" spc="-10" dirty="0">
                <a:latin typeface="Arial"/>
                <a:cs typeface="Arial"/>
              </a:rPr>
              <a:t>nanoparticles </a:t>
            </a:r>
            <a:r>
              <a:rPr sz="2000" dirty="0">
                <a:latin typeface="Arial"/>
                <a:cs typeface="Arial"/>
              </a:rPr>
              <a:t>becomes</a:t>
            </a:r>
            <a:r>
              <a:rPr sz="2000" spc="345" dirty="0">
                <a:latin typeface="Arial"/>
                <a:cs typeface="Arial"/>
              </a:rPr>
              <a:t> </a:t>
            </a:r>
            <a:r>
              <a:rPr sz="2000" dirty="0">
                <a:latin typeface="Arial"/>
                <a:cs typeface="Arial"/>
              </a:rPr>
              <a:t>necessary</a:t>
            </a:r>
            <a:r>
              <a:rPr sz="2000" spc="345" dirty="0">
                <a:latin typeface="Arial"/>
                <a:cs typeface="Arial"/>
              </a:rPr>
              <a:t> </a:t>
            </a:r>
            <a:r>
              <a:rPr sz="2000" dirty="0">
                <a:latin typeface="Arial"/>
                <a:cs typeface="Arial"/>
              </a:rPr>
              <a:t>when</a:t>
            </a:r>
            <a:r>
              <a:rPr sz="2000" spc="335" dirty="0">
                <a:latin typeface="Arial"/>
                <a:cs typeface="Arial"/>
              </a:rPr>
              <a:t> </a:t>
            </a:r>
            <a:r>
              <a:rPr sz="2000" dirty="0">
                <a:latin typeface="Arial"/>
                <a:cs typeface="Arial"/>
              </a:rPr>
              <a:t>they</a:t>
            </a:r>
            <a:r>
              <a:rPr sz="2000" spc="325" dirty="0">
                <a:latin typeface="Arial"/>
                <a:cs typeface="Arial"/>
              </a:rPr>
              <a:t> </a:t>
            </a:r>
            <a:r>
              <a:rPr sz="2000" dirty="0">
                <a:latin typeface="Arial"/>
                <a:cs typeface="Arial"/>
              </a:rPr>
              <a:t>are</a:t>
            </a:r>
            <a:r>
              <a:rPr sz="2000" spc="335" dirty="0">
                <a:latin typeface="Arial"/>
                <a:cs typeface="Arial"/>
              </a:rPr>
              <a:t> </a:t>
            </a:r>
            <a:r>
              <a:rPr sz="2000" dirty="0">
                <a:latin typeface="Arial"/>
                <a:cs typeface="Arial"/>
              </a:rPr>
              <a:t>synthesized</a:t>
            </a:r>
            <a:r>
              <a:rPr sz="2000" spc="340" dirty="0">
                <a:latin typeface="Arial"/>
                <a:cs typeface="Arial"/>
              </a:rPr>
              <a:t> </a:t>
            </a:r>
            <a:r>
              <a:rPr sz="2000" dirty="0">
                <a:latin typeface="Arial"/>
                <a:cs typeface="Arial"/>
              </a:rPr>
              <a:t>in</a:t>
            </a:r>
            <a:r>
              <a:rPr sz="2000" spc="340" dirty="0">
                <a:latin typeface="Arial"/>
                <a:cs typeface="Arial"/>
              </a:rPr>
              <a:t> </a:t>
            </a:r>
            <a:r>
              <a:rPr sz="2000" dirty="0">
                <a:latin typeface="Arial"/>
                <a:cs typeface="Arial"/>
              </a:rPr>
              <a:t>a</a:t>
            </a:r>
            <a:r>
              <a:rPr sz="2000" spc="350" dirty="0">
                <a:latin typeface="Arial"/>
                <a:cs typeface="Arial"/>
              </a:rPr>
              <a:t> </a:t>
            </a:r>
            <a:r>
              <a:rPr sz="2000" dirty="0">
                <a:latin typeface="Arial"/>
                <a:cs typeface="Arial"/>
              </a:rPr>
              <a:t>solution</a:t>
            </a:r>
            <a:r>
              <a:rPr sz="2000" spc="335" dirty="0">
                <a:latin typeface="Arial"/>
                <a:cs typeface="Arial"/>
              </a:rPr>
              <a:t> </a:t>
            </a:r>
            <a:r>
              <a:rPr sz="2000" spc="-10" dirty="0">
                <a:latin typeface="Arial"/>
                <a:cs typeface="Arial"/>
              </a:rPr>
              <a:t>(chemical </a:t>
            </a:r>
            <a:r>
              <a:rPr sz="2000" dirty="0">
                <a:latin typeface="Arial"/>
                <a:cs typeface="Arial"/>
              </a:rPr>
              <a:t>route). The</a:t>
            </a:r>
            <a:r>
              <a:rPr sz="2000" spc="-5" dirty="0">
                <a:latin typeface="Arial"/>
                <a:cs typeface="Arial"/>
              </a:rPr>
              <a:t> </a:t>
            </a:r>
            <a:r>
              <a:rPr sz="2000" dirty="0">
                <a:latin typeface="Arial"/>
                <a:cs typeface="Arial"/>
              </a:rPr>
              <a:t>stabilization</a:t>
            </a:r>
            <a:r>
              <a:rPr sz="2000" spc="10" dirty="0">
                <a:latin typeface="Arial"/>
                <a:cs typeface="Arial"/>
              </a:rPr>
              <a:t> </a:t>
            </a:r>
            <a:r>
              <a:rPr sz="2000" dirty="0">
                <a:latin typeface="Arial"/>
                <a:cs typeface="Arial"/>
              </a:rPr>
              <a:t>of</a:t>
            </a:r>
            <a:r>
              <a:rPr sz="2000" spc="-15" dirty="0">
                <a:latin typeface="Arial"/>
                <a:cs typeface="Arial"/>
              </a:rPr>
              <a:t> </a:t>
            </a:r>
            <a:r>
              <a:rPr sz="2000" dirty="0">
                <a:latin typeface="Arial"/>
                <a:cs typeface="Arial"/>
              </a:rPr>
              <a:t>nanoparticles</a:t>
            </a:r>
            <a:r>
              <a:rPr sz="2000" spc="5" dirty="0">
                <a:latin typeface="Arial"/>
                <a:cs typeface="Arial"/>
              </a:rPr>
              <a:t> </a:t>
            </a:r>
            <a:r>
              <a:rPr sz="2000" dirty="0">
                <a:latin typeface="Arial"/>
                <a:cs typeface="Arial"/>
              </a:rPr>
              <a:t>occurs</a:t>
            </a:r>
            <a:r>
              <a:rPr sz="2000" spc="5" dirty="0">
                <a:latin typeface="Arial"/>
                <a:cs typeface="Arial"/>
              </a:rPr>
              <a:t> </a:t>
            </a:r>
            <a:r>
              <a:rPr sz="2000" dirty="0">
                <a:latin typeface="Arial"/>
                <a:cs typeface="Arial"/>
              </a:rPr>
              <a:t>because of a</a:t>
            </a:r>
            <a:r>
              <a:rPr sz="2000" spc="5" dirty="0">
                <a:latin typeface="Arial"/>
                <a:cs typeface="Arial"/>
              </a:rPr>
              <a:t> </a:t>
            </a:r>
            <a:r>
              <a:rPr sz="2000" spc="-10" dirty="0">
                <a:latin typeface="Arial"/>
                <a:cs typeface="Arial"/>
              </a:rPr>
              <a:t>non-reactive </a:t>
            </a:r>
            <a:r>
              <a:rPr sz="2000" dirty="0">
                <a:latin typeface="Arial"/>
                <a:cs typeface="Arial"/>
              </a:rPr>
              <a:t>species</a:t>
            </a:r>
            <a:r>
              <a:rPr sz="2000" spc="409" dirty="0">
                <a:latin typeface="Arial"/>
                <a:cs typeface="Arial"/>
              </a:rPr>
              <a:t> </a:t>
            </a:r>
            <a:r>
              <a:rPr sz="2000" dirty="0">
                <a:latin typeface="Arial"/>
                <a:cs typeface="Arial"/>
              </a:rPr>
              <a:t>engulfing</a:t>
            </a:r>
            <a:r>
              <a:rPr sz="2000" spc="409" dirty="0">
                <a:latin typeface="Arial"/>
                <a:cs typeface="Arial"/>
              </a:rPr>
              <a:t> </a:t>
            </a:r>
            <a:r>
              <a:rPr sz="2000" dirty="0">
                <a:latin typeface="Arial"/>
                <a:cs typeface="Arial"/>
              </a:rPr>
              <a:t>the</a:t>
            </a:r>
            <a:r>
              <a:rPr sz="2000" spc="400" dirty="0">
                <a:latin typeface="Arial"/>
                <a:cs typeface="Arial"/>
              </a:rPr>
              <a:t> </a:t>
            </a:r>
            <a:r>
              <a:rPr sz="2000" dirty="0">
                <a:latin typeface="Arial"/>
                <a:cs typeface="Arial"/>
              </a:rPr>
              <a:t>reactive</a:t>
            </a:r>
            <a:r>
              <a:rPr sz="2000" spc="415" dirty="0">
                <a:latin typeface="Arial"/>
                <a:cs typeface="Arial"/>
              </a:rPr>
              <a:t> </a:t>
            </a:r>
            <a:r>
              <a:rPr sz="2000" spc="-10" dirty="0">
                <a:latin typeface="Arial"/>
                <a:cs typeface="Arial"/>
              </a:rPr>
              <a:t>nano-</a:t>
            </a:r>
            <a:r>
              <a:rPr sz="2000" dirty="0">
                <a:latin typeface="Arial"/>
                <a:cs typeface="Arial"/>
              </a:rPr>
              <a:t>entities.</a:t>
            </a:r>
            <a:r>
              <a:rPr sz="2000" spc="405" dirty="0">
                <a:latin typeface="Arial"/>
                <a:cs typeface="Arial"/>
              </a:rPr>
              <a:t> </a:t>
            </a:r>
            <a:r>
              <a:rPr sz="2000" dirty="0">
                <a:latin typeface="Arial"/>
                <a:cs typeface="Arial"/>
              </a:rPr>
              <a:t>Thereby,</a:t>
            </a:r>
            <a:r>
              <a:rPr sz="2000" spc="415" dirty="0">
                <a:latin typeface="Arial"/>
                <a:cs typeface="Arial"/>
              </a:rPr>
              <a:t> </a:t>
            </a:r>
            <a:r>
              <a:rPr sz="2000" dirty="0">
                <a:latin typeface="Arial"/>
                <a:cs typeface="Arial"/>
              </a:rPr>
              <a:t>these</a:t>
            </a:r>
            <a:r>
              <a:rPr sz="2000" spc="405" dirty="0">
                <a:latin typeface="Arial"/>
                <a:cs typeface="Arial"/>
              </a:rPr>
              <a:t> </a:t>
            </a:r>
            <a:r>
              <a:rPr sz="2000" spc="-10" dirty="0">
                <a:latin typeface="Arial"/>
                <a:cs typeface="Arial"/>
              </a:rPr>
              <a:t>secondary </a:t>
            </a:r>
            <a:r>
              <a:rPr sz="2000" dirty="0">
                <a:latin typeface="Arial"/>
                <a:cs typeface="Arial"/>
              </a:rPr>
              <a:t>impurities</a:t>
            </a:r>
            <a:r>
              <a:rPr sz="2000" spc="120" dirty="0">
                <a:latin typeface="Arial"/>
                <a:cs typeface="Arial"/>
              </a:rPr>
              <a:t> </a:t>
            </a:r>
            <a:r>
              <a:rPr sz="2000" dirty="0">
                <a:latin typeface="Arial"/>
                <a:cs typeface="Arial"/>
              </a:rPr>
              <a:t>become</a:t>
            </a:r>
            <a:r>
              <a:rPr sz="2000" spc="130" dirty="0">
                <a:latin typeface="Arial"/>
                <a:cs typeface="Arial"/>
              </a:rPr>
              <a:t> </a:t>
            </a:r>
            <a:r>
              <a:rPr sz="2000" dirty="0">
                <a:latin typeface="Arial"/>
                <a:cs typeface="Arial"/>
              </a:rPr>
              <a:t>a</a:t>
            </a:r>
            <a:r>
              <a:rPr sz="2000" spc="130" dirty="0">
                <a:latin typeface="Arial"/>
                <a:cs typeface="Arial"/>
              </a:rPr>
              <a:t> </a:t>
            </a:r>
            <a:r>
              <a:rPr sz="2000" dirty="0">
                <a:latin typeface="Arial"/>
                <a:cs typeface="Arial"/>
              </a:rPr>
              <a:t>part</a:t>
            </a:r>
            <a:r>
              <a:rPr sz="2000" spc="114" dirty="0">
                <a:latin typeface="Arial"/>
                <a:cs typeface="Arial"/>
              </a:rPr>
              <a:t> </a:t>
            </a:r>
            <a:r>
              <a:rPr sz="2000" dirty="0">
                <a:latin typeface="Arial"/>
                <a:cs typeface="Arial"/>
              </a:rPr>
              <a:t>of</a:t>
            </a:r>
            <a:r>
              <a:rPr sz="2000" spc="120" dirty="0">
                <a:latin typeface="Arial"/>
                <a:cs typeface="Arial"/>
              </a:rPr>
              <a:t> </a:t>
            </a:r>
            <a:r>
              <a:rPr sz="2000" dirty="0">
                <a:latin typeface="Arial"/>
                <a:cs typeface="Arial"/>
              </a:rPr>
              <a:t>the</a:t>
            </a:r>
            <a:r>
              <a:rPr sz="2000" spc="130" dirty="0">
                <a:latin typeface="Arial"/>
                <a:cs typeface="Arial"/>
              </a:rPr>
              <a:t> </a:t>
            </a:r>
            <a:r>
              <a:rPr sz="2000" dirty="0">
                <a:latin typeface="Arial"/>
                <a:cs typeface="Arial"/>
              </a:rPr>
              <a:t>synthesized</a:t>
            </a:r>
            <a:r>
              <a:rPr sz="2000" spc="130" dirty="0">
                <a:latin typeface="Arial"/>
                <a:cs typeface="Arial"/>
              </a:rPr>
              <a:t> </a:t>
            </a:r>
            <a:r>
              <a:rPr sz="2000" dirty="0">
                <a:latin typeface="Arial"/>
                <a:cs typeface="Arial"/>
              </a:rPr>
              <a:t>nanoparticles,</a:t>
            </a:r>
            <a:r>
              <a:rPr sz="2000" spc="130" dirty="0">
                <a:latin typeface="Arial"/>
                <a:cs typeface="Arial"/>
              </a:rPr>
              <a:t> </a:t>
            </a:r>
            <a:r>
              <a:rPr sz="2000" dirty="0">
                <a:latin typeface="Arial"/>
                <a:cs typeface="Arial"/>
              </a:rPr>
              <a:t>and</a:t>
            </a:r>
            <a:r>
              <a:rPr sz="2000" spc="120" dirty="0">
                <a:latin typeface="Arial"/>
                <a:cs typeface="Arial"/>
              </a:rPr>
              <a:t> </a:t>
            </a:r>
            <a:r>
              <a:rPr sz="2000" spc="-10" dirty="0">
                <a:latin typeface="Arial"/>
                <a:cs typeface="Arial"/>
              </a:rPr>
              <a:t>synthesis </a:t>
            </a:r>
            <a:r>
              <a:rPr sz="2000" dirty="0">
                <a:latin typeface="Arial"/>
                <a:cs typeface="Arial"/>
              </a:rPr>
              <a:t>of</a:t>
            </a:r>
            <a:r>
              <a:rPr sz="2000" spc="-35" dirty="0">
                <a:latin typeface="Arial"/>
                <a:cs typeface="Arial"/>
              </a:rPr>
              <a:t> </a:t>
            </a:r>
            <a:r>
              <a:rPr sz="2000" dirty="0">
                <a:latin typeface="Arial"/>
                <a:cs typeface="Arial"/>
              </a:rPr>
              <a:t>pure</a:t>
            </a:r>
            <a:r>
              <a:rPr sz="2000" spc="-25" dirty="0">
                <a:latin typeface="Arial"/>
                <a:cs typeface="Arial"/>
              </a:rPr>
              <a:t> </a:t>
            </a:r>
            <a:r>
              <a:rPr sz="2000" dirty="0">
                <a:latin typeface="Arial"/>
                <a:cs typeface="Arial"/>
              </a:rPr>
              <a:t>nanoparticles</a:t>
            </a:r>
            <a:r>
              <a:rPr sz="2000" spc="-50" dirty="0">
                <a:latin typeface="Arial"/>
                <a:cs typeface="Arial"/>
              </a:rPr>
              <a:t> </a:t>
            </a:r>
            <a:r>
              <a:rPr sz="2000" dirty="0">
                <a:latin typeface="Arial"/>
                <a:cs typeface="Arial"/>
              </a:rPr>
              <a:t>becomes</a:t>
            </a:r>
            <a:r>
              <a:rPr sz="2000" spc="-45" dirty="0">
                <a:latin typeface="Arial"/>
                <a:cs typeface="Arial"/>
              </a:rPr>
              <a:t> </a:t>
            </a:r>
            <a:r>
              <a:rPr sz="2000" dirty="0">
                <a:latin typeface="Arial"/>
                <a:cs typeface="Arial"/>
              </a:rPr>
              <a:t>highly</a:t>
            </a:r>
            <a:r>
              <a:rPr sz="2000" spc="-20" dirty="0">
                <a:latin typeface="Arial"/>
                <a:cs typeface="Arial"/>
              </a:rPr>
              <a:t> </a:t>
            </a:r>
            <a:r>
              <a:rPr sz="2000" spc="-10" dirty="0">
                <a:latin typeface="Arial"/>
                <a:cs typeface="Arial"/>
              </a:rPr>
              <a:t>difficult.</a:t>
            </a:r>
            <a:endParaRPr sz="20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3540" y="378078"/>
            <a:ext cx="8379459" cy="6123305"/>
          </a:xfrm>
          <a:prstGeom prst="rect">
            <a:avLst/>
          </a:prstGeom>
        </p:spPr>
        <p:txBody>
          <a:bodyPr vert="horz" wrap="square" lIns="0" tIns="13335" rIns="0" bIns="0" rtlCol="0">
            <a:spAutoFit/>
          </a:bodyPr>
          <a:lstStyle/>
          <a:p>
            <a:pPr marL="12700" marR="5715" algn="just">
              <a:lnSpc>
                <a:spcPct val="100000"/>
              </a:lnSpc>
              <a:spcBef>
                <a:spcPts val="105"/>
              </a:spcBef>
            </a:pPr>
            <a:r>
              <a:rPr sz="2000" dirty="0">
                <a:latin typeface="Arial"/>
                <a:cs typeface="Arial"/>
              </a:rPr>
              <a:t>Formation</a:t>
            </a:r>
            <a:r>
              <a:rPr sz="2000" spc="10" dirty="0">
                <a:latin typeface="Arial"/>
                <a:cs typeface="Arial"/>
              </a:rPr>
              <a:t> </a:t>
            </a:r>
            <a:r>
              <a:rPr sz="2000" dirty="0">
                <a:latin typeface="Arial"/>
                <a:cs typeface="Arial"/>
              </a:rPr>
              <a:t>of</a:t>
            </a:r>
            <a:r>
              <a:rPr sz="2000" spc="10" dirty="0">
                <a:latin typeface="Arial"/>
                <a:cs typeface="Arial"/>
              </a:rPr>
              <a:t> </a:t>
            </a:r>
            <a:r>
              <a:rPr sz="2000" dirty="0">
                <a:latin typeface="Arial"/>
                <a:cs typeface="Arial"/>
              </a:rPr>
              <a:t>oxides,</a:t>
            </a:r>
            <a:r>
              <a:rPr sz="2000" spc="10" dirty="0">
                <a:latin typeface="Arial"/>
                <a:cs typeface="Arial"/>
              </a:rPr>
              <a:t> </a:t>
            </a:r>
            <a:r>
              <a:rPr sz="2000" dirty="0">
                <a:latin typeface="Arial"/>
                <a:cs typeface="Arial"/>
              </a:rPr>
              <a:t>nitrides,</a:t>
            </a:r>
            <a:r>
              <a:rPr sz="2000" spc="10" dirty="0">
                <a:latin typeface="Arial"/>
                <a:cs typeface="Arial"/>
              </a:rPr>
              <a:t> </a:t>
            </a:r>
            <a:r>
              <a:rPr sz="2000" dirty="0">
                <a:latin typeface="Arial"/>
                <a:cs typeface="Arial"/>
              </a:rPr>
              <a:t>etc</a:t>
            </a:r>
            <a:r>
              <a:rPr sz="2000" spc="20" dirty="0">
                <a:latin typeface="Arial"/>
                <a:cs typeface="Arial"/>
              </a:rPr>
              <a:t> </a:t>
            </a:r>
            <a:r>
              <a:rPr sz="2000" dirty="0">
                <a:latin typeface="Arial"/>
                <a:cs typeface="Arial"/>
              </a:rPr>
              <a:t>can</a:t>
            </a:r>
            <a:r>
              <a:rPr sz="2000" spc="15" dirty="0">
                <a:latin typeface="Arial"/>
                <a:cs typeface="Arial"/>
              </a:rPr>
              <a:t> </a:t>
            </a:r>
            <a:r>
              <a:rPr sz="2000" dirty="0">
                <a:latin typeface="Arial"/>
                <a:cs typeface="Arial"/>
              </a:rPr>
              <a:t>also</a:t>
            </a:r>
            <a:r>
              <a:rPr sz="2000" spc="25" dirty="0">
                <a:latin typeface="Arial"/>
                <a:cs typeface="Arial"/>
              </a:rPr>
              <a:t> </a:t>
            </a:r>
            <a:r>
              <a:rPr sz="2000" dirty="0">
                <a:latin typeface="Arial"/>
                <a:cs typeface="Arial"/>
              </a:rPr>
              <a:t>get</a:t>
            </a:r>
            <a:r>
              <a:rPr sz="2000" spc="10" dirty="0">
                <a:latin typeface="Arial"/>
                <a:cs typeface="Arial"/>
              </a:rPr>
              <a:t> </a:t>
            </a:r>
            <a:r>
              <a:rPr sz="2000" dirty="0">
                <a:latin typeface="Arial"/>
                <a:cs typeface="Arial"/>
              </a:rPr>
              <a:t>aggravated</a:t>
            </a:r>
            <a:r>
              <a:rPr sz="2000" spc="15" dirty="0">
                <a:latin typeface="Arial"/>
                <a:cs typeface="Arial"/>
              </a:rPr>
              <a:t> </a:t>
            </a:r>
            <a:r>
              <a:rPr sz="2000" dirty="0">
                <a:latin typeface="Arial"/>
                <a:cs typeface="Arial"/>
              </a:rPr>
              <a:t>from</a:t>
            </a:r>
            <a:r>
              <a:rPr sz="2000" spc="15" dirty="0">
                <a:latin typeface="Arial"/>
                <a:cs typeface="Arial"/>
              </a:rPr>
              <a:t> </a:t>
            </a:r>
            <a:r>
              <a:rPr sz="2000" dirty="0">
                <a:latin typeface="Arial"/>
                <a:cs typeface="Arial"/>
              </a:rPr>
              <a:t>the</a:t>
            </a:r>
            <a:r>
              <a:rPr sz="2000" spc="10" dirty="0">
                <a:latin typeface="Arial"/>
                <a:cs typeface="Arial"/>
              </a:rPr>
              <a:t> </a:t>
            </a:r>
            <a:r>
              <a:rPr sz="2000" spc="-10" dirty="0">
                <a:latin typeface="Arial"/>
                <a:cs typeface="Arial"/>
              </a:rPr>
              <a:t>impure </a:t>
            </a:r>
            <a:r>
              <a:rPr sz="2000" dirty="0">
                <a:latin typeface="Arial"/>
                <a:cs typeface="Arial"/>
              </a:rPr>
              <a:t>environment/</a:t>
            </a:r>
            <a:r>
              <a:rPr sz="2000" spc="375" dirty="0">
                <a:latin typeface="Arial"/>
                <a:cs typeface="Arial"/>
              </a:rPr>
              <a:t>  </a:t>
            </a:r>
            <a:r>
              <a:rPr sz="2000" dirty="0">
                <a:latin typeface="Arial"/>
                <a:cs typeface="Arial"/>
              </a:rPr>
              <a:t>surrounding</a:t>
            </a:r>
            <a:r>
              <a:rPr sz="2000" spc="390" dirty="0">
                <a:latin typeface="Arial"/>
                <a:cs typeface="Arial"/>
              </a:rPr>
              <a:t>  </a:t>
            </a:r>
            <a:r>
              <a:rPr sz="2000" dirty="0">
                <a:latin typeface="Arial"/>
                <a:cs typeface="Arial"/>
              </a:rPr>
              <a:t>while</a:t>
            </a:r>
            <a:r>
              <a:rPr sz="2000" spc="385" dirty="0">
                <a:latin typeface="Arial"/>
                <a:cs typeface="Arial"/>
              </a:rPr>
              <a:t>  </a:t>
            </a:r>
            <a:r>
              <a:rPr sz="2000" dirty="0">
                <a:latin typeface="Arial"/>
                <a:cs typeface="Arial"/>
              </a:rPr>
              <a:t>synthesizing</a:t>
            </a:r>
            <a:r>
              <a:rPr sz="2000" spc="380" dirty="0">
                <a:latin typeface="Arial"/>
                <a:cs typeface="Arial"/>
              </a:rPr>
              <a:t>  </a:t>
            </a:r>
            <a:r>
              <a:rPr sz="2000" dirty="0">
                <a:latin typeface="Arial"/>
                <a:cs typeface="Arial"/>
              </a:rPr>
              <a:t>nanoparticles.</a:t>
            </a:r>
            <a:r>
              <a:rPr sz="2000" spc="380" dirty="0">
                <a:latin typeface="Arial"/>
                <a:cs typeface="Arial"/>
              </a:rPr>
              <a:t>  </a:t>
            </a:r>
            <a:r>
              <a:rPr sz="2000" spc="-10" dirty="0">
                <a:latin typeface="Arial"/>
                <a:cs typeface="Arial"/>
              </a:rPr>
              <a:t>Hence </a:t>
            </a:r>
            <a:r>
              <a:rPr sz="2000" dirty="0">
                <a:latin typeface="Arial"/>
                <a:cs typeface="Arial"/>
              </a:rPr>
              <a:t>retaining</a:t>
            </a:r>
            <a:r>
              <a:rPr sz="2000" spc="440" dirty="0">
                <a:latin typeface="Arial"/>
                <a:cs typeface="Arial"/>
              </a:rPr>
              <a:t> </a:t>
            </a:r>
            <a:r>
              <a:rPr sz="2000" dirty="0">
                <a:latin typeface="Arial"/>
                <a:cs typeface="Arial"/>
              </a:rPr>
              <a:t>high</a:t>
            </a:r>
            <a:r>
              <a:rPr sz="2000" spc="430" dirty="0">
                <a:latin typeface="Arial"/>
                <a:cs typeface="Arial"/>
              </a:rPr>
              <a:t> </a:t>
            </a:r>
            <a:r>
              <a:rPr sz="2000" dirty="0">
                <a:latin typeface="Arial"/>
                <a:cs typeface="Arial"/>
              </a:rPr>
              <a:t>purity</a:t>
            </a:r>
            <a:r>
              <a:rPr sz="2000" spc="430" dirty="0">
                <a:latin typeface="Arial"/>
                <a:cs typeface="Arial"/>
              </a:rPr>
              <a:t> </a:t>
            </a:r>
            <a:r>
              <a:rPr sz="2000" dirty="0">
                <a:latin typeface="Arial"/>
                <a:cs typeface="Arial"/>
              </a:rPr>
              <a:t>in</a:t>
            </a:r>
            <a:r>
              <a:rPr sz="2000" spc="420" dirty="0">
                <a:latin typeface="Arial"/>
                <a:cs typeface="Arial"/>
              </a:rPr>
              <a:t> </a:t>
            </a:r>
            <a:r>
              <a:rPr sz="2000" dirty="0">
                <a:latin typeface="Arial"/>
                <a:cs typeface="Arial"/>
              </a:rPr>
              <a:t>nanoparticles</a:t>
            </a:r>
            <a:r>
              <a:rPr sz="2000" spc="425" dirty="0">
                <a:latin typeface="Arial"/>
                <a:cs typeface="Arial"/>
              </a:rPr>
              <a:t> </a:t>
            </a:r>
            <a:r>
              <a:rPr sz="2000" dirty="0">
                <a:latin typeface="Arial"/>
                <a:cs typeface="Arial"/>
              </a:rPr>
              <a:t>can</a:t>
            </a:r>
            <a:r>
              <a:rPr sz="2000" spc="420" dirty="0">
                <a:latin typeface="Arial"/>
                <a:cs typeface="Arial"/>
              </a:rPr>
              <a:t> </a:t>
            </a:r>
            <a:r>
              <a:rPr sz="2000" dirty="0">
                <a:latin typeface="Arial"/>
                <a:cs typeface="Arial"/>
              </a:rPr>
              <a:t>become</a:t>
            </a:r>
            <a:r>
              <a:rPr sz="2000" spc="420" dirty="0">
                <a:latin typeface="Arial"/>
                <a:cs typeface="Arial"/>
              </a:rPr>
              <a:t> </a:t>
            </a:r>
            <a:r>
              <a:rPr sz="2000" dirty="0">
                <a:latin typeface="Arial"/>
                <a:cs typeface="Arial"/>
              </a:rPr>
              <a:t>a</a:t>
            </a:r>
            <a:r>
              <a:rPr sz="2000" spc="420" dirty="0">
                <a:latin typeface="Arial"/>
                <a:cs typeface="Arial"/>
              </a:rPr>
              <a:t> </a:t>
            </a:r>
            <a:r>
              <a:rPr sz="2000" dirty="0">
                <a:latin typeface="Arial"/>
                <a:cs typeface="Arial"/>
              </a:rPr>
              <a:t>challenge</a:t>
            </a:r>
            <a:r>
              <a:rPr sz="2000" spc="425" dirty="0">
                <a:latin typeface="Arial"/>
                <a:cs typeface="Arial"/>
              </a:rPr>
              <a:t> </a:t>
            </a:r>
            <a:r>
              <a:rPr sz="2000" dirty="0">
                <a:latin typeface="Arial"/>
                <a:cs typeface="Arial"/>
              </a:rPr>
              <a:t>hard</a:t>
            </a:r>
            <a:r>
              <a:rPr sz="2000" spc="425" dirty="0">
                <a:latin typeface="Arial"/>
                <a:cs typeface="Arial"/>
              </a:rPr>
              <a:t> </a:t>
            </a:r>
            <a:r>
              <a:rPr sz="2000" spc="-25" dirty="0">
                <a:latin typeface="Arial"/>
                <a:cs typeface="Arial"/>
              </a:rPr>
              <a:t>to </a:t>
            </a:r>
            <a:r>
              <a:rPr sz="2000" spc="-10" dirty="0">
                <a:latin typeface="Arial"/>
                <a:cs typeface="Arial"/>
              </a:rPr>
              <a:t>overcome.</a:t>
            </a:r>
            <a:endParaRPr sz="2000">
              <a:latin typeface="Arial"/>
              <a:cs typeface="Arial"/>
            </a:endParaRPr>
          </a:p>
          <a:p>
            <a:pPr marL="12700" marR="5080" indent="424180" algn="just">
              <a:lnSpc>
                <a:spcPct val="100000"/>
              </a:lnSpc>
              <a:buClr>
                <a:srgbClr val="000000"/>
              </a:buClr>
              <a:buAutoNum type="romanLcParenBoth" startAt="4"/>
              <a:tabLst>
                <a:tab pos="436880" algn="l"/>
              </a:tabLst>
            </a:pPr>
            <a:r>
              <a:rPr sz="2000" spc="-10" dirty="0">
                <a:solidFill>
                  <a:srgbClr val="FF0066"/>
                </a:solidFill>
                <a:latin typeface="Arial"/>
                <a:cs typeface="Arial"/>
              </a:rPr>
              <a:t>Biologically</a:t>
            </a:r>
            <a:r>
              <a:rPr sz="2000" spc="-45" dirty="0">
                <a:solidFill>
                  <a:srgbClr val="FF0066"/>
                </a:solidFill>
                <a:latin typeface="Arial"/>
                <a:cs typeface="Arial"/>
              </a:rPr>
              <a:t> </a:t>
            </a:r>
            <a:r>
              <a:rPr sz="2000" dirty="0">
                <a:solidFill>
                  <a:srgbClr val="FF0066"/>
                </a:solidFill>
                <a:latin typeface="Arial"/>
                <a:cs typeface="Arial"/>
              </a:rPr>
              <a:t>harmful</a:t>
            </a:r>
            <a:r>
              <a:rPr sz="2000" spc="-45" dirty="0">
                <a:solidFill>
                  <a:srgbClr val="FF0066"/>
                </a:solidFill>
                <a:latin typeface="Arial"/>
                <a:cs typeface="Arial"/>
              </a:rPr>
              <a:t> </a:t>
            </a:r>
            <a:r>
              <a:rPr sz="2000" dirty="0">
                <a:latin typeface="Arial"/>
                <a:cs typeface="Arial"/>
              </a:rPr>
              <a:t>-</a:t>
            </a:r>
            <a:r>
              <a:rPr sz="2000" spc="-30" dirty="0">
                <a:latin typeface="Arial"/>
                <a:cs typeface="Arial"/>
              </a:rPr>
              <a:t> </a:t>
            </a:r>
            <a:r>
              <a:rPr sz="2000" dirty="0">
                <a:latin typeface="Arial"/>
                <a:cs typeface="Arial"/>
              </a:rPr>
              <a:t>Nanomaterials</a:t>
            </a:r>
            <a:r>
              <a:rPr sz="2000" spc="-40" dirty="0">
                <a:latin typeface="Arial"/>
                <a:cs typeface="Arial"/>
              </a:rPr>
              <a:t> </a:t>
            </a:r>
            <a:r>
              <a:rPr sz="2000" dirty="0">
                <a:latin typeface="Arial"/>
                <a:cs typeface="Arial"/>
              </a:rPr>
              <a:t>are</a:t>
            </a:r>
            <a:r>
              <a:rPr sz="2000" spc="-40" dirty="0">
                <a:latin typeface="Arial"/>
                <a:cs typeface="Arial"/>
              </a:rPr>
              <a:t> </a:t>
            </a:r>
            <a:r>
              <a:rPr sz="2000" dirty="0">
                <a:latin typeface="Arial"/>
                <a:cs typeface="Arial"/>
              </a:rPr>
              <a:t>usually</a:t>
            </a:r>
            <a:r>
              <a:rPr sz="2000" spc="-35" dirty="0">
                <a:latin typeface="Arial"/>
                <a:cs typeface="Arial"/>
              </a:rPr>
              <a:t> </a:t>
            </a:r>
            <a:r>
              <a:rPr sz="2000" dirty="0">
                <a:latin typeface="Arial"/>
                <a:cs typeface="Arial"/>
              </a:rPr>
              <a:t>considered</a:t>
            </a:r>
            <a:r>
              <a:rPr sz="2000" spc="-35" dirty="0">
                <a:latin typeface="Arial"/>
                <a:cs typeface="Arial"/>
              </a:rPr>
              <a:t> </a:t>
            </a:r>
            <a:r>
              <a:rPr sz="2000" dirty="0">
                <a:latin typeface="Arial"/>
                <a:cs typeface="Arial"/>
              </a:rPr>
              <a:t>harmful</a:t>
            </a:r>
            <a:r>
              <a:rPr sz="2000" spc="-30" dirty="0">
                <a:latin typeface="Arial"/>
                <a:cs typeface="Arial"/>
              </a:rPr>
              <a:t> </a:t>
            </a:r>
            <a:r>
              <a:rPr sz="2000" spc="-25" dirty="0">
                <a:latin typeface="Arial"/>
                <a:cs typeface="Arial"/>
              </a:rPr>
              <a:t>as </a:t>
            </a:r>
            <a:r>
              <a:rPr sz="2000" dirty="0">
                <a:latin typeface="Arial"/>
                <a:cs typeface="Arial"/>
              </a:rPr>
              <a:t>they</a:t>
            </a:r>
            <a:r>
              <a:rPr sz="2000" spc="25" dirty="0">
                <a:latin typeface="Arial"/>
                <a:cs typeface="Arial"/>
              </a:rPr>
              <a:t> </a:t>
            </a:r>
            <a:r>
              <a:rPr sz="2000" dirty="0">
                <a:latin typeface="Arial"/>
                <a:cs typeface="Arial"/>
              </a:rPr>
              <a:t>become</a:t>
            </a:r>
            <a:r>
              <a:rPr sz="2000" spc="30" dirty="0">
                <a:latin typeface="Arial"/>
                <a:cs typeface="Arial"/>
              </a:rPr>
              <a:t> </a:t>
            </a:r>
            <a:r>
              <a:rPr sz="2000" dirty="0">
                <a:latin typeface="Arial"/>
                <a:cs typeface="Arial"/>
              </a:rPr>
              <a:t>transparent</a:t>
            </a:r>
            <a:r>
              <a:rPr sz="2000" spc="35" dirty="0">
                <a:latin typeface="Arial"/>
                <a:cs typeface="Arial"/>
              </a:rPr>
              <a:t> </a:t>
            </a:r>
            <a:r>
              <a:rPr sz="2000" dirty="0">
                <a:latin typeface="Arial"/>
                <a:cs typeface="Arial"/>
              </a:rPr>
              <a:t>to</a:t>
            </a:r>
            <a:r>
              <a:rPr sz="2000" spc="35" dirty="0">
                <a:latin typeface="Arial"/>
                <a:cs typeface="Arial"/>
              </a:rPr>
              <a:t> </a:t>
            </a:r>
            <a:r>
              <a:rPr sz="2000" dirty="0">
                <a:latin typeface="Arial"/>
                <a:cs typeface="Arial"/>
              </a:rPr>
              <a:t>the</a:t>
            </a:r>
            <a:r>
              <a:rPr sz="2000" spc="30" dirty="0">
                <a:latin typeface="Arial"/>
                <a:cs typeface="Arial"/>
              </a:rPr>
              <a:t> </a:t>
            </a:r>
            <a:r>
              <a:rPr sz="2000" spc="-20" dirty="0">
                <a:latin typeface="Arial"/>
                <a:cs typeface="Arial"/>
              </a:rPr>
              <a:t>cell-</a:t>
            </a:r>
            <a:r>
              <a:rPr sz="2000" dirty="0">
                <a:latin typeface="Arial"/>
                <a:cs typeface="Arial"/>
              </a:rPr>
              <a:t>dermis.</a:t>
            </a:r>
            <a:r>
              <a:rPr sz="2000" spc="25" dirty="0">
                <a:latin typeface="Arial"/>
                <a:cs typeface="Arial"/>
              </a:rPr>
              <a:t> </a:t>
            </a:r>
            <a:r>
              <a:rPr sz="2000" spc="-10" dirty="0">
                <a:latin typeface="Arial"/>
                <a:cs typeface="Arial"/>
              </a:rPr>
              <a:t>Toxicity</a:t>
            </a:r>
            <a:r>
              <a:rPr sz="2000" spc="20" dirty="0">
                <a:latin typeface="Arial"/>
                <a:cs typeface="Arial"/>
              </a:rPr>
              <a:t> </a:t>
            </a:r>
            <a:r>
              <a:rPr sz="2000" dirty="0">
                <a:latin typeface="Arial"/>
                <a:cs typeface="Arial"/>
              </a:rPr>
              <a:t>of</a:t>
            </a:r>
            <a:r>
              <a:rPr sz="2000" spc="25" dirty="0">
                <a:latin typeface="Arial"/>
                <a:cs typeface="Arial"/>
              </a:rPr>
              <a:t> </a:t>
            </a:r>
            <a:r>
              <a:rPr sz="2000" dirty="0">
                <a:latin typeface="Arial"/>
                <a:cs typeface="Arial"/>
              </a:rPr>
              <a:t>nanomaterials</a:t>
            </a:r>
            <a:r>
              <a:rPr sz="2000" spc="40" dirty="0">
                <a:latin typeface="Arial"/>
                <a:cs typeface="Arial"/>
              </a:rPr>
              <a:t> </a:t>
            </a:r>
            <a:r>
              <a:rPr sz="2000" spc="-20" dirty="0">
                <a:latin typeface="Arial"/>
                <a:cs typeface="Arial"/>
              </a:rPr>
              <a:t>also </a:t>
            </a:r>
            <a:r>
              <a:rPr sz="2000" dirty="0">
                <a:latin typeface="Arial"/>
                <a:cs typeface="Arial"/>
              </a:rPr>
              <a:t>appears</a:t>
            </a:r>
            <a:r>
              <a:rPr sz="2000" spc="-5" dirty="0">
                <a:latin typeface="Arial"/>
                <a:cs typeface="Arial"/>
              </a:rPr>
              <a:t>  </a:t>
            </a:r>
            <a:r>
              <a:rPr sz="2000" dirty="0">
                <a:latin typeface="Arial"/>
                <a:cs typeface="Arial"/>
              </a:rPr>
              <a:t>predominant</a:t>
            </a:r>
            <a:r>
              <a:rPr sz="2000" spc="-5" dirty="0">
                <a:latin typeface="Arial"/>
                <a:cs typeface="Arial"/>
              </a:rPr>
              <a:t>  </a:t>
            </a:r>
            <a:r>
              <a:rPr sz="2000" dirty="0">
                <a:latin typeface="Arial"/>
                <a:cs typeface="Arial"/>
              </a:rPr>
              <a:t>owing</a:t>
            </a:r>
            <a:r>
              <a:rPr sz="2000" spc="-10" dirty="0">
                <a:latin typeface="Arial"/>
                <a:cs typeface="Arial"/>
              </a:rPr>
              <a:t>  </a:t>
            </a:r>
            <a:r>
              <a:rPr sz="2000" dirty="0">
                <a:latin typeface="Arial"/>
                <a:cs typeface="Arial"/>
              </a:rPr>
              <a:t>to</a:t>
            </a:r>
            <a:r>
              <a:rPr sz="2000" spc="-5" dirty="0">
                <a:latin typeface="Arial"/>
                <a:cs typeface="Arial"/>
              </a:rPr>
              <a:t>  </a:t>
            </a:r>
            <a:r>
              <a:rPr sz="2000" dirty="0">
                <a:latin typeface="Arial"/>
                <a:cs typeface="Arial"/>
              </a:rPr>
              <a:t>their</a:t>
            </a:r>
            <a:r>
              <a:rPr sz="2000" spc="-10" dirty="0">
                <a:latin typeface="Arial"/>
                <a:cs typeface="Arial"/>
              </a:rPr>
              <a:t>  </a:t>
            </a:r>
            <a:r>
              <a:rPr sz="2000" dirty="0">
                <a:latin typeface="Arial"/>
                <a:cs typeface="Arial"/>
              </a:rPr>
              <a:t>high  surface</a:t>
            </a:r>
            <a:r>
              <a:rPr sz="2000" spc="-10" dirty="0">
                <a:latin typeface="Arial"/>
                <a:cs typeface="Arial"/>
              </a:rPr>
              <a:t>  </a:t>
            </a:r>
            <a:r>
              <a:rPr sz="2000" dirty="0">
                <a:latin typeface="Arial"/>
                <a:cs typeface="Arial"/>
              </a:rPr>
              <a:t>area</a:t>
            </a:r>
            <a:r>
              <a:rPr sz="2000" spc="-5" dirty="0">
                <a:latin typeface="Arial"/>
                <a:cs typeface="Arial"/>
              </a:rPr>
              <a:t>  </a:t>
            </a:r>
            <a:r>
              <a:rPr sz="2000" dirty="0">
                <a:latin typeface="Arial"/>
                <a:cs typeface="Arial"/>
              </a:rPr>
              <a:t>and</a:t>
            </a:r>
            <a:r>
              <a:rPr sz="2000" spc="-10" dirty="0">
                <a:latin typeface="Arial"/>
                <a:cs typeface="Arial"/>
              </a:rPr>
              <a:t>  enhanced </a:t>
            </a:r>
            <a:r>
              <a:rPr sz="2000" dirty="0">
                <a:latin typeface="Arial"/>
                <a:cs typeface="Arial"/>
              </a:rPr>
              <a:t>surface</a:t>
            </a:r>
            <a:r>
              <a:rPr sz="2000" spc="204" dirty="0">
                <a:latin typeface="Arial"/>
                <a:cs typeface="Arial"/>
              </a:rPr>
              <a:t> </a:t>
            </a:r>
            <a:r>
              <a:rPr sz="2000" dirty="0">
                <a:latin typeface="Arial"/>
                <a:cs typeface="Arial"/>
              </a:rPr>
              <a:t>activity.</a:t>
            </a:r>
            <a:r>
              <a:rPr sz="2000" spc="200" dirty="0">
                <a:latin typeface="Arial"/>
                <a:cs typeface="Arial"/>
              </a:rPr>
              <a:t> </a:t>
            </a:r>
            <a:r>
              <a:rPr sz="2000" dirty="0">
                <a:latin typeface="Arial"/>
                <a:cs typeface="Arial"/>
              </a:rPr>
              <a:t>Nanomaterials</a:t>
            </a:r>
            <a:r>
              <a:rPr sz="2000" spc="220" dirty="0">
                <a:latin typeface="Arial"/>
                <a:cs typeface="Arial"/>
              </a:rPr>
              <a:t> </a:t>
            </a:r>
            <a:r>
              <a:rPr sz="2000" dirty="0">
                <a:latin typeface="Arial"/>
                <a:cs typeface="Arial"/>
              </a:rPr>
              <a:t>have</a:t>
            </a:r>
            <a:r>
              <a:rPr sz="2000" spc="210" dirty="0">
                <a:latin typeface="Arial"/>
                <a:cs typeface="Arial"/>
              </a:rPr>
              <a:t> </a:t>
            </a:r>
            <a:r>
              <a:rPr sz="2000" dirty="0">
                <a:latin typeface="Arial"/>
                <a:cs typeface="Arial"/>
              </a:rPr>
              <a:t>shown</a:t>
            </a:r>
            <a:r>
              <a:rPr sz="2000" spc="215" dirty="0">
                <a:latin typeface="Arial"/>
                <a:cs typeface="Arial"/>
              </a:rPr>
              <a:t> </a:t>
            </a:r>
            <a:r>
              <a:rPr sz="2000" dirty="0">
                <a:latin typeface="Arial"/>
                <a:cs typeface="Arial"/>
              </a:rPr>
              <a:t>to</a:t>
            </a:r>
            <a:r>
              <a:rPr sz="2000" spc="195" dirty="0">
                <a:latin typeface="Arial"/>
                <a:cs typeface="Arial"/>
              </a:rPr>
              <a:t> </a:t>
            </a:r>
            <a:r>
              <a:rPr sz="2000" dirty="0">
                <a:latin typeface="Arial"/>
                <a:cs typeface="Arial"/>
              </a:rPr>
              <a:t>cause</a:t>
            </a:r>
            <a:r>
              <a:rPr sz="2000" spc="215" dirty="0">
                <a:latin typeface="Arial"/>
                <a:cs typeface="Arial"/>
              </a:rPr>
              <a:t> </a:t>
            </a:r>
            <a:r>
              <a:rPr sz="2000" dirty="0">
                <a:latin typeface="Arial"/>
                <a:cs typeface="Arial"/>
              </a:rPr>
              <a:t>irritation,</a:t>
            </a:r>
            <a:r>
              <a:rPr sz="2000" spc="204" dirty="0">
                <a:latin typeface="Arial"/>
                <a:cs typeface="Arial"/>
              </a:rPr>
              <a:t> </a:t>
            </a:r>
            <a:r>
              <a:rPr sz="2000" dirty="0">
                <a:latin typeface="Arial"/>
                <a:cs typeface="Arial"/>
              </a:rPr>
              <a:t>and</a:t>
            </a:r>
            <a:r>
              <a:rPr sz="2000" spc="210" dirty="0">
                <a:latin typeface="Arial"/>
                <a:cs typeface="Arial"/>
              </a:rPr>
              <a:t> </a:t>
            </a:r>
            <a:r>
              <a:rPr sz="2000" spc="-20" dirty="0">
                <a:latin typeface="Arial"/>
                <a:cs typeface="Arial"/>
              </a:rPr>
              <a:t>have </a:t>
            </a:r>
            <a:r>
              <a:rPr sz="2000" dirty="0">
                <a:latin typeface="Arial"/>
                <a:cs typeface="Arial"/>
              </a:rPr>
              <a:t>indicated</a:t>
            </a:r>
            <a:r>
              <a:rPr sz="2000" spc="-15" dirty="0">
                <a:latin typeface="Arial"/>
                <a:cs typeface="Arial"/>
              </a:rPr>
              <a:t>  </a:t>
            </a:r>
            <a:r>
              <a:rPr sz="2000" dirty="0">
                <a:latin typeface="Arial"/>
                <a:cs typeface="Arial"/>
              </a:rPr>
              <a:t>to</a:t>
            </a:r>
            <a:r>
              <a:rPr sz="2000" spc="-25" dirty="0">
                <a:latin typeface="Arial"/>
                <a:cs typeface="Arial"/>
              </a:rPr>
              <a:t>  </a:t>
            </a:r>
            <a:r>
              <a:rPr sz="2000" dirty="0">
                <a:latin typeface="Arial"/>
                <a:cs typeface="Arial"/>
              </a:rPr>
              <a:t>be</a:t>
            </a:r>
            <a:r>
              <a:rPr sz="2000" spc="-15" dirty="0">
                <a:latin typeface="Arial"/>
                <a:cs typeface="Arial"/>
              </a:rPr>
              <a:t>  </a:t>
            </a:r>
            <a:r>
              <a:rPr sz="2000" dirty="0">
                <a:latin typeface="Arial"/>
                <a:cs typeface="Arial"/>
              </a:rPr>
              <a:t>carcinogenic.</a:t>
            </a:r>
            <a:r>
              <a:rPr sz="2000" spc="-20" dirty="0">
                <a:latin typeface="Arial"/>
                <a:cs typeface="Arial"/>
              </a:rPr>
              <a:t>  </a:t>
            </a:r>
            <a:r>
              <a:rPr sz="2000" dirty="0">
                <a:latin typeface="Arial"/>
                <a:cs typeface="Arial"/>
              </a:rPr>
              <a:t>If</a:t>
            </a:r>
            <a:r>
              <a:rPr sz="2000" spc="-15" dirty="0">
                <a:latin typeface="Arial"/>
                <a:cs typeface="Arial"/>
              </a:rPr>
              <a:t>  </a:t>
            </a:r>
            <a:r>
              <a:rPr sz="2000" dirty="0">
                <a:latin typeface="Arial"/>
                <a:cs typeface="Arial"/>
              </a:rPr>
              <a:t>inhaled,</a:t>
            </a:r>
            <a:r>
              <a:rPr sz="2000" spc="-20" dirty="0">
                <a:latin typeface="Arial"/>
                <a:cs typeface="Arial"/>
              </a:rPr>
              <a:t>  </a:t>
            </a:r>
            <a:r>
              <a:rPr sz="2000" dirty="0">
                <a:latin typeface="Arial"/>
                <a:cs typeface="Arial"/>
              </a:rPr>
              <a:t>their</a:t>
            </a:r>
            <a:r>
              <a:rPr sz="2000" spc="-15" dirty="0">
                <a:latin typeface="Arial"/>
                <a:cs typeface="Arial"/>
              </a:rPr>
              <a:t>  </a:t>
            </a:r>
            <a:r>
              <a:rPr sz="2000" dirty="0">
                <a:latin typeface="Arial"/>
                <a:cs typeface="Arial"/>
              </a:rPr>
              <a:t>low</a:t>
            </a:r>
            <a:r>
              <a:rPr sz="2000" spc="-15" dirty="0">
                <a:latin typeface="Arial"/>
                <a:cs typeface="Arial"/>
              </a:rPr>
              <a:t>  </a:t>
            </a:r>
            <a:r>
              <a:rPr sz="2000" dirty="0">
                <a:latin typeface="Arial"/>
                <a:cs typeface="Arial"/>
              </a:rPr>
              <a:t>mass</a:t>
            </a:r>
            <a:r>
              <a:rPr sz="2000" spc="-20" dirty="0">
                <a:latin typeface="Arial"/>
                <a:cs typeface="Arial"/>
              </a:rPr>
              <a:t>  </a:t>
            </a:r>
            <a:r>
              <a:rPr sz="2000" dirty="0">
                <a:latin typeface="Arial"/>
                <a:cs typeface="Arial"/>
              </a:rPr>
              <a:t>entraps</a:t>
            </a:r>
            <a:r>
              <a:rPr sz="2000" spc="-5" dirty="0">
                <a:latin typeface="Arial"/>
                <a:cs typeface="Arial"/>
              </a:rPr>
              <a:t>  </a:t>
            </a:r>
            <a:r>
              <a:rPr sz="2000" spc="-20" dirty="0">
                <a:latin typeface="Arial"/>
                <a:cs typeface="Arial"/>
              </a:rPr>
              <a:t>them </a:t>
            </a:r>
            <a:r>
              <a:rPr sz="2000" dirty="0">
                <a:latin typeface="Arial"/>
                <a:cs typeface="Arial"/>
              </a:rPr>
              <a:t>inside</a:t>
            </a:r>
            <a:r>
              <a:rPr sz="2000" spc="495" dirty="0">
                <a:latin typeface="Arial"/>
                <a:cs typeface="Arial"/>
              </a:rPr>
              <a:t> </a:t>
            </a:r>
            <a:r>
              <a:rPr sz="2000" dirty="0">
                <a:latin typeface="Arial"/>
                <a:cs typeface="Arial"/>
              </a:rPr>
              <a:t>lungs,</a:t>
            </a:r>
            <a:r>
              <a:rPr sz="2000" spc="470" dirty="0">
                <a:latin typeface="Arial"/>
                <a:cs typeface="Arial"/>
              </a:rPr>
              <a:t> </a:t>
            </a:r>
            <a:r>
              <a:rPr sz="2000" dirty="0">
                <a:latin typeface="Arial"/>
                <a:cs typeface="Arial"/>
              </a:rPr>
              <a:t>and</a:t>
            </a:r>
            <a:r>
              <a:rPr sz="2000" spc="495" dirty="0">
                <a:latin typeface="Arial"/>
                <a:cs typeface="Arial"/>
              </a:rPr>
              <a:t> </a:t>
            </a:r>
            <a:r>
              <a:rPr sz="2000" dirty="0">
                <a:latin typeface="Arial"/>
                <a:cs typeface="Arial"/>
              </a:rPr>
              <a:t>in</a:t>
            </a:r>
            <a:r>
              <a:rPr sz="2000" spc="495" dirty="0">
                <a:latin typeface="Arial"/>
                <a:cs typeface="Arial"/>
              </a:rPr>
              <a:t> </a:t>
            </a:r>
            <a:r>
              <a:rPr sz="2000" dirty="0">
                <a:latin typeface="Arial"/>
                <a:cs typeface="Arial"/>
              </a:rPr>
              <a:t>no</a:t>
            </a:r>
            <a:r>
              <a:rPr sz="2000" spc="480" dirty="0">
                <a:latin typeface="Arial"/>
                <a:cs typeface="Arial"/>
              </a:rPr>
              <a:t> </a:t>
            </a:r>
            <a:r>
              <a:rPr sz="2000" dirty="0">
                <a:latin typeface="Arial"/>
                <a:cs typeface="Arial"/>
              </a:rPr>
              <a:t>way</a:t>
            </a:r>
            <a:r>
              <a:rPr sz="2000" spc="484" dirty="0">
                <a:latin typeface="Arial"/>
                <a:cs typeface="Arial"/>
              </a:rPr>
              <a:t> </a:t>
            </a:r>
            <a:r>
              <a:rPr sz="2000" dirty="0">
                <a:latin typeface="Arial"/>
                <a:cs typeface="Arial"/>
              </a:rPr>
              <a:t>they</a:t>
            </a:r>
            <a:r>
              <a:rPr sz="2000" spc="484" dirty="0">
                <a:latin typeface="Arial"/>
                <a:cs typeface="Arial"/>
              </a:rPr>
              <a:t> </a:t>
            </a:r>
            <a:r>
              <a:rPr sz="2000" dirty="0">
                <a:latin typeface="Arial"/>
                <a:cs typeface="Arial"/>
              </a:rPr>
              <a:t>can</a:t>
            </a:r>
            <a:r>
              <a:rPr sz="2000" spc="490" dirty="0">
                <a:latin typeface="Arial"/>
                <a:cs typeface="Arial"/>
              </a:rPr>
              <a:t> </a:t>
            </a:r>
            <a:r>
              <a:rPr sz="2000" dirty="0">
                <a:latin typeface="Arial"/>
                <a:cs typeface="Arial"/>
              </a:rPr>
              <a:t>be</a:t>
            </a:r>
            <a:r>
              <a:rPr sz="2000" spc="495" dirty="0">
                <a:latin typeface="Arial"/>
                <a:cs typeface="Arial"/>
              </a:rPr>
              <a:t> </a:t>
            </a:r>
            <a:r>
              <a:rPr sz="2000" dirty="0">
                <a:latin typeface="Arial"/>
                <a:cs typeface="Arial"/>
              </a:rPr>
              <a:t>expelled</a:t>
            </a:r>
            <a:r>
              <a:rPr sz="2000" spc="490" dirty="0">
                <a:latin typeface="Arial"/>
                <a:cs typeface="Arial"/>
              </a:rPr>
              <a:t> </a:t>
            </a:r>
            <a:r>
              <a:rPr sz="2000" dirty="0">
                <a:latin typeface="Arial"/>
                <a:cs typeface="Arial"/>
              </a:rPr>
              <a:t>out</a:t>
            </a:r>
            <a:r>
              <a:rPr sz="2000" spc="484" dirty="0">
                <a:latin typeface="Arial"/>
                <a:cs typeface="Arial"/>
              </a:rPr>
              <a:t> </a:t>
            </a:r>
            <a:r>
              <a:rPr sz="2000" dirty="0">
                <a:latin typeface="Arial"/>
                <a:cs typeface="Arial"/>
              </a:rPr>
              <a:t>of</a:t>
            </a:r>
            <a:r>
              <a:rPr sz="2000" spc="484" dirty="0">
                <a:latin typeface="Arial"/>
                <a:cs typeface="Arial"/>
              </a:rPr>
              <a:t> </a:t>
            </a:r>
            <a:r>
              <a:rPr sz="2000" dirty="0">
                <a:latin typeface="Arial"/>
                <a:cs typeface="Arial"/>
              </a:rPr>
              <a:t>body.</a:t>
            </a:r>
            <a:r>
              <a:rPr sz="2000" spc="490" dirty="0">
                <a:latin typeface="Arial"/>
                <a:cs typeface="Arial"/>
              </a:rPr>
              <a:t> </a:t>
            </a:r>
            <a:r>
              <a:rPr sz="2000" spc="-10" dirty="0">
                <a:latin typeface="Arial"/>
                <a:cs typeface="Arial"/>
              </a:rPr>
              <a:t>Their </a:t>
            </a:r>
            <a:r>
              <a:rPr sz="2000" dirty="0">
                <a:latin typeface="Arial"/>
                <a:cs typeface="Arial"/>
              </a:rPr>
              <a:t>interaction</a:t>
            </a:r>
            <a:r>
              <a:rPr sz="2000" spc="395" dirty="0">
                <a:latin typeface="Arial"/>
                <a:cs typeface="Arial"/>
              </a:rPr>
              <a:t> </a:t>
            </a:r>
            <a:r>
              <a:rPr sz="2000" dirty="0">
                <a:latin typeface="Arial"/>
                <a:cs typeface="Arial"/>
              </a:rPr>
              <a:t>with</a:t>
            </a:r>
            <a:r>
              <a:rPr sz="2000" spc="405" dirty="0">
                <a:latin typeface="Arial"/>
                <a:cs typeface="Arial"/>
              </a:rPr>
              <a:t> </a:t>
            </a:r>
            <a:r>
              <a:rPr sz="2000" dirty="0">
                <a:latin typeface="Arial"/>
                <a:cs typeface="Arial"/>
              </a:rPr>
              <a:t>liver/blood</a:t>
            </a:r>
            <a:r>
              <a:rPr sz="2000" spc="395" dirty="0">
                <a:latin typeface="Arial"/>
                <a:cs typeface="Arial"/>
              </a:rPr>
              <a:t> </a:t>
            </a:r>
            <a:r>
              <a:rPr sz="2000" dirty="0">
                <a:latin typeface="Arial"/>
                <a:cs typeface="Arial"/>
              </a:rPr>
              <a:t>could</a:t>
            </a:r>
            <a:r>
              <a:rPr sz="2000" spc="395" dirty="0">
                <a:latin typeface="Arial"/>
                <a:cs typeface="Arial"/>
              </a:rPr>
              <a:t> </a:t>
            </a:r>
            <a:r>
              <a:rPr sz="2000" dirty="0">
                <a:latin typeface="Arial"/>
                <a:cs typeface="Arial"/>
              </a:rPr>
              <a:t>also</a:t>
            </a:r>
            <a:r>
              <a:rPr sz="2000" spc="395" dirty="0">
                <a:latin typeface="Arial"/>
                <a:cs typeface="Arial"/>
              </a:rPr>
              <a:t> </a:t>
            </a:r>
            <a:r>
              <a:rPr sz="2000" dirty="0">
                <a:latin typeface="Arial"/>
                <a:cs typeface="Arial"/>
              </a:rPr>
              <a:t>prove</a:t>
            </a:r>
            <a:r>
              <a:rPr sz="2000" spc="390" dirty="0">
                <a:latin typeface="Arial"/>
                <a:cs typeface="Arial"/>
              </a:rPr>
              <a:t> </a:t>
            </a:r>
            <a:r>
              <a:rPr sz="2000" dirty="0">
                <a:latin typeface="Arial"/>
                <a:cs typeface="Arial"/>
              </a:rPr>
              <a:t>to</a:t>
            </a:r>
            <a:r>
              <a:rPr sz="2000" spc="405" dirty="0">
                <a:latin typeface="Arial"/>
                <a:cs typeface="Arial"/>
              </a:rPr>
              <a:t> </a:t>
            </a:r>
            <a:r>
              <a:rPr sz="2000" dirty="0">
                <a:latin typeface="Arial"/>
                <a:cs typeface="Arial"/>
              </a:rPr>
              <a:t>be</a:t>
            </a:r>
            <a:r>
              <a:rPr sz="2000" spc="395" dirty="0">
                <a:latin typeface="Arial"/>
                <a:cs typeface="Arial"/>
              </a:rPr>
              <a:t> </a:t>
            </a:r>
            <a:r>
              <a:rPr sz="2000" dirty="0">
                <a:latin typeface="Arial"/>
                <a:cs typeface="Arial"/>
              </a:rPr>
              <a:t>harmful</a:t>
            </a:r>
            <a:r>
              <a:rPr sz="2000" spc="390" dirty="0">
                <a:latin typeface="Arial"/>
                <a:cs typeface="Arial"/>
              </a:rPr>
              <a:t> </a:t>
            </a:r>
            <a:r>
              <a:rPr sz="2000" dirty="0">
                <a:latin typeface="Arial"/>
                <a:cs typeface="Arial"/>
              </a:rPr>
              <a:t>(though</a:t>
            </a:r>
            <a:r>
              <a:rPr sz="2000" spc="405" dirty="0">
                <a:latin typeface="Arial"/>
                <a:cs typeface="Arial"/>
              </a:rPr>
              <a:t> </a:t>
            </a:r>
            <a:r>
              <a:rPr sz="2000" spc="-20" dirty="0">
                <a:latin typeface="Arial"/>
                <a:cs typeface="Arial"/>
              </a:rPr>
              <a:t>this </a:t>
            </a:r>
            <a:r>
              <a:rPr sz="2000" dirty="0">
                <a:latin typeface="Arial"/>
                <a:cs typeface="Arial"/>
              </a:rPr>
              <a:t>aspect</a:t>
            </a:r>
            <a:r>
              <a:rPr sz="2000" spc="-60" dirty="0">
                <a:latin typeface="Arial"/>
                <a:cs typeface="Arial"/>
              </a:rPr>
              <a:t> </a:t>
            </a:r>
            <a:r>
              <a:rPr sz="2000" dirty="0">
                <a:latin typeface="Arial"/>
                <a:cs typeface="Arial"/>
              </a:rPr>
              <a:t>is</a:t>
            </a:r>
            <a:r>
              <a:rPr sz="2000" spc="-20" dirty="0">
                <a:latin typeface="Arial"/>
                <a:cs typeface="Arial"/>
              </a:rPr>
              <a:t> </a:t>
            </a:r>
            <a:r>
              <a:rPr sz="2000" dirty="0">
                <a:latin typeface="Arial"/>
                <a:cs typeface="Arial"/>
              </a:rPr>
              <a:t>still</a:t>
            </a:r>
            <a:r>
              <a:rPr sz="2000" spc="-15" dirty="0">
                <a:latin typeface="Arial"/>
                <a:cs typeface="Arial"/>
              </a:rPr>
              <a:t> </a:t>
            </a:r>
            <a:r>
              <a:rPr sz="2000" dirty="0">
                <a:latin typeface="Arial"/>
                <a:cs typeface="Arial"/>
              </a:rPr>
              <a:t>being</a:t>
            </a:r>
            <a:r>
              <a:rPr sz="2000" spc="-25" dirty="0">
                <a:latin typeface="Arial"/>
                <a:cs typeface="Arial"/>
              </a:rPr>
              <a:t> </a:t>
            </a:r>
            <a:r>
              <a:rPr sz="2000" dirty="0">
                <a:latin typeface="Arial"/>
                <a:cs typeface="Arial"/>
              </a:rPr>
              <a:t>debated</a:t>
            </a:r>
            <a:r>
              <a:rPr sz="2000" spc="-45" dirty="0">
                <a:latin typeface="Arial"/>
                <a:cs typeface="Arial"/>
              </a:rPr>
              <a:t> </a:t>
            </a:r>
            <a:r>
              <a:rPr sz="2000" spc="-20" dirty="0">
                <a:latin typeface="Arial"/>
                <a:cs typeface="Arial"/>
              </a:rPr>
              <a:t>on).</a:t>
            </a:r>
            <a:endParaRPr sz="2000">
              <a:latin typeface="Arial"/>
              <a:cs typeface="Arial"/>
            </a:endParaRPr>
          </a:p>
          <a:p>
            <a:pPr marL="12700" marR="5080" indent="376555" algn="just">
              <a:lnSpc>
                <a:spcPct val="100000"/>
              </a:lnSpc>
              <a:spcBef>
                <a:spcPts val="5"/>
              </a:spcBef>
              <a:buClr>
                <a:srgbClr val="000000"/>
              </a:buClr>
              <a:buAutoNum type="romanLcParenBoth" startAt="4"/>
              <a:tabLst>
                <a:tab pos="389255" algn="l"/>
              </a:tabLst>
            </a:pPr>
            <a:r>
              <a:rPr sz="2000" dirty="0">
                <a:solidFill>
                  <a:srgbClr val="FF0066"/>
                </a:solidFill>
                <a:latin typeface="Arial"/>
                <a:cs typeface="Arial"/>
              </a:rPr>
              <a:t>Difficulty</a:t>
            </a:r>
            <a:r>
              <a:rPr sz="2000" spc="35" dirty="0">
                <a:solidFill>
                  <a:srgbClr val="FF0066"/>
                </a:solidFill>
                <a:latin typeface="Arial"/>
                <a:cs typeface="Arial"/>
              </a:rPr>
              <a:t> </a:t>
            </a:r>
            <a:r>
              <a:rPr sz="2000" dirty="0">
                <a:solidFill>
                  <a:srgbClr val="FF0066"/>
                </a:solidFill>
                <a:latin typeface="Arial"/>
                <a:cs typeface="Arial"/>
              </a:rPr>
              <a:t>in</a:t>
            </a:r>
            <a:r>
              <a:rPr sz="2000" spc="45" dirty="0">
                <a:solidFill>
                  <a:srgbClr val="FF0066"/>
                </a:solidFill>
                <a:latin typeface="Arial"/>
                <a:cs typeface="Arial"/>
              </a:rPr>
              <a:t> </a:t>
            </a:r>
            <a:r>
              <a:rPr sz="2000" dirty="0">
                <a:solidFill>
                  <a:srgbClr val="FF0066"/>
                </a:solidFill>
                <a:latin typeface="Arial"/>
                <a:cs typeface="Arial"/>
              </a:rPr>
              <a:t>synthesis,</a:t>
            </a:r>
            <a:r>
              <a:rPr sz="2000" spc="50" dirty="0">
                <a:solidFill>
                  <a:srgbClr val="FF0066"/>
                </a:solidFill>
                <a:latin typeface="Arial"/>
                <a:cs typeface="Arial"/>
              </a:rPr>
              <a:t> </a:t>
            </a:r>
            <a:r>
              <a:rPr sz="2000" dirty="0">
                <a:solidFill>
                  <a:srgbClr val="FF0066"/>
                </a:solidFill>
                <a:latin typeface="Arial"/>
                <a:cs typeface="Arial"/>
              </a:rPr>
              <a:t>isolation</a:t>
            </a:r>
            <a:r>
              <a:rPr sz="2000" spc="45" dirty="0">
                <a:solidFill>
                  <a:srgbClr val="FF0066"/>
                </a:solidFill>
                <a:latin typeface="Arial"/>
                <a:cs typeface="Arial"/>
              </a:rPr>
              <a:t> </a:t>
            </a:r>
            <a:r>
              <a:rPr sz="2000" dirty="0">
                <a:solidFill>
                  <a:srgbClr val="FF0066"/>
                </a:solidFill>
                <a:latin typeface="Arial"/>
                <a:cs typeface="Arial"/>
              </a:rPr>
              <a:t>and</a:t>
            </a:r>
            <a:r>
              <a:rPr sz="2000" spc="35" dirty="0">
                <a:solidFill>
                  <a:srgbClr val="FF0066"/>
                </a:solidFill>
                <a:latin typeface="Arial"/>
                <a:cs typeface="Arial"/>
              </a:rPr>
              <a:t> </a:t>
            </a:r>
            <a:r>
              <a:rPr sz="2000" dirty="0">
                <a:solidFill>
                  <a:srgbClr val="FF0066"/>
                </a:solidFill>
                <a:latin typeface="Arial"/>
                <a:cs typeface="Arial"/>
              </a:rPr>
              <a:t>application</a:t>
            </a:r>
            <a:r>
              <a:rPr sz="2000" spc="35" dirty="0">
                <a:solidFill>
                  <a:srgbClr val="FF0066"/>
                </a:solidFill>
                <a:latin typeface="Arial"/>
                <a:cs typeface="Arial"/>
              </a:rPr>
              <a:t> </a:t>
            </a:r>
            <a:r>
              <a:rPr sz="2000" dirty="0">
                <a:latin typeface="Arial"/>
                <a:cs typeface="Arial"/>
              </a:rPr>
              <a:t>-</a:t>
            </a:r>
            <a:r>
              <a:rPr sz="2000" spc="50" dirty="0">
                <a:latin typeface="Arial"/>
                <a:cs typeface="Arial"/>
              </a:rPr>
              <a:t> </a:t>
            </a:r>
            <a:r>
              <a:rPr sz="2000" dirty="0">
                <a:latin typeface="Arial"/>
                <a:cs typeface="Arial"/>
              </a:rPr>
              <a:t>It</a:t>
            </a:r>
            <a:r>
              <a:rPr sz="2000" spc="40" dirty="0">
                <a:latin typeface="Arial"/>
                <a:cs typeface="Arial"/>
              </a:rPr>
              <a:t> </a:t>
            </a:r>
            <a:r>
              <a:rPr sz="2000" dirty="0">
                <a:latin typeface="Arial"/>
                <a:cs typeface="Arial"/>
              </a:rPr>
              <a:t>is</a:t>
            </a:r>
            <a:r>
              <a:rPr sz="2000" spc="55" dirty="0">
                <a:latin typeface="Arial"/>
                <a:cs typeface="Arial"/>
              </a:rPr>
              <a:t> </a:t>
            </a:r>
            <a:r>
              <a:rPr sz="2000" dirty="0">
                <a:latin typeface="Arial"/>
                <a:cs typeface="Arial"/>
              </a:rPr>
              <a:t>extremely</a:t>
            </a:r>
            <a:r>
              <a:rPr sz="2000" spc="35" dirty="0">
                <a:latin typeface="Arial"/>
                <a:cs typeface="Arial"/>
              </a:rPr>
              <a:t> </a:t>
            </a:r>
            <a:r>
              <a:rPr sz="2000" dirty="0">
                <a:latin typeface="Arial"/>
                <a:cs typeface="Arial"/>
              </a:rPr>
              <a:t>hard</a:t>
            </a:r>
            <a:r>
              <a:rPr sz="2000" spc="45" dirty="0">
                <a:latin typeface="Arial"/>
                <a:cs typeface="Arial"/>
              </a:rPr>
              <a:t> </a:t>
            </a:r>
            <a:r>
              <a:rPr sz="2000" spc="-25" dirty="0">
                <a:latin typeface="Arial"/>
                <a:cs typeface="Arial"/>
              </a:rPr>
              <a:t>to </a:t>
            </a:r>
            <a:r>
              <a:rPr sz="2000" dirty="0">
                <a:latin typeface="Arial"/>
                <a:cs typeface="Arial"/>
              </a:rPr>
              <a:t>retain</a:t>
            </a:r>
            <a:r>
              <a:rPr sz="2000" spc="260" dirty="0">
                <a:latin typeface="Arial"/>
                <a:cs typeface="Arial"/>
              </a:rPr>
              <a:t> </a:t>
            </a:r>
            <a:r>
              <a:rPr sz="2000" dirty="0">
                <a:latin typeface="Arial"/>
                <a:cs typeface="Arial"/>
              </a:rPr>
              <a:t>the</a:t>
            </a:r>
            <a:r>
              <a:rPr sz="2000" spc="245" dirty="0">
                <a:latin typeface="Arial"/>
                <a:cs typeface="Arial"/>
              </a:rPr>
              <a:t> </a:t>
            </a:r>
            <a:r>
              <a:rPr sz="2000" dirty="0">
                <a:latin typeface="Arial"/>
                <a:cs typeface="Arial"/>
              </a:rPr>
              <a:t>size</a:t>
            </a:r>
            <a:r>
              <a:rPr sz="2000" spc="254" dirty="0">
                <a:latin typeface="Arial"/>
                <a:cs typeface="Arial"/>
              </a:rPr>
              <a:t> </a:t>
            </a:r>
            <a:r>
              <a:rPr sz="2000" dirty="0">
                <a:latin typeface="Arial"/>
                <a:cs typeface="Arial"/>
              </a:rPr>
              <a:t>of</a:t>
            </a:r>
            <a:r>
              <a:rPr sz="2000" spc="240" dirty="0">
                <a:latin typeface="Arial"/>
                <a:cs typeface="Arial"/>
              </a:rPr>
              <a:t> </a:t>
            </a:r>
            <a:r>
              <a:rPr sz="2000" dirty="0">
                <a:latin typeface="Arial"/>
                <a:cs typeface="Arial"/>
              </a:rPr>
              <a:t>nanoparticles</a:t>
            </a:r>
            <a:r>
              <a:rPr sz="2000" spc="250" dirty="0">
                <a:latin typeface="Arial"/>
                <a:cs typeface="Arial"/>
              </a:rPr>
              <a:t> </a:t>
            </a:r>
            <a:r>
              <a:rPr sz="2000" dirty="0">
                <a:latin typeface="Arial"/>
                <a:cs typeface="Arial"/>
              </a:rPr>
              <a:t>once</a:t>
            </a:r>
            <a:r>
              <a:rPr sz="2000" spc="250" dirty="0">
                <a:latin typeface="Arial"/>
                <a:cs typeface="Arial"/>
              </a:rPr>
              <a:t> </a:t>
            </a:r>
            <a:r>
              <a:rPr sz="2000" dirty="0">
                <a:latin typeface="Arial"/>
                <a:cs typeface="Arial"/>
              </a:rPr>
              <a:t>they</a:t>
            </a:r>
            <a:r>
              <a:rPr sz="2000" spc="250" dirty="0">
                <a:latin typeface="Arial"/>
                <a:cs typeface="Arial"/>
              </a:rPr>
              <a:t> </a:t>
            </a:r>
            <a:r>
              <a:rPr sz="2000" dirty="0">
                <a:latin typeface="Arial"/>
                <a:cs typeface="Arial"/>
              </a:rPr>
              <a:t>are</a:t>
            </a:r>
            <a:r>
              <a:rPr sz="2000" spc="250" dirty="0">
                <a:latin typeface="Arial"/>
                <a:cs typeface="Arial"/>
              </a:rPr>
              <a:t> </a:t>
            </a:r>
            <a:r>
              <a:rPr sz="2000" dirty="0">
                <a:latin typeface="Arial"/>
                <a:cs typeface="Arial"/>
              </a:rPr>
              <a:t>synthesized</a:t>
            </a:r>
            <a:r>
              <a:rPr sz="2000" spc="250" dirty="0">
                <a:latin typeface="Arial"/>
                <a:cs typeface="Arial"/>
              </a:rPr>
              <a:t> </a:t>
            </a:r>
            <a:r>
              <a:rPr sz="2000" dirty="0">
                <a:latin typeface="Arial"/>
                <a:cs typeface="Arial"/>
              </a:rPr>
              <a:t>in</a:t>
            </a:r>
            <a:r>
              <a:rPr sz="2000" spc="250" dirty="0">
                <a:latin typeface="Arial"/>
                <a:cs typeface="Arial"/>
              </a:rPr>
              <a:t> </a:t>
            </a:r>
            <a:r>
              <a:rPr sz="2000" dirty="0">
                <a:latin typeface="Arial"/>
                <a:cs typeface="Arial"/>
              </a:rPr>
              <a:t>a</a:t>
            </a:r>
            <a:r>
              <a:rPr sz="2000" spc="245" dirty="0">
                <a:latin typeface="Arial"/>
                <a:cs typeface="Arial"/>
              </a:rPr>
              <a:t> </a:t>
            </a:r>
            <a:r>
              <a:rPr sz="2000" spc="-10" dirty="0">
                <a:latin typeface="Arial"/>
                <a:cs typeface="Arial"/>
              </a:rPr>
              <a:t>solution. </a:t>
            </a:r>
            <a:r>
              <a:rPr sz="2000" dirty="0">
                <a:latin typeface="Arial"/>
                <a:cs typeface="Arial"/>
              </a:rPr>
              <a:t>Hence,</a:t>
            </a:r>
            <a:r>
              <a:rPr sz="2000" spc="50" dirty="0">
                <a:latin typeface="Arial"/>
                <a:cs typeface="Arial"/>
              </a:rPr>
              <a:t> </a:t>
            </a:r>
            <a:r>
              <a:rPr sz="2000" dirty="0">
                <a:latin typeface="Arial"/>
                <a:cs typeface="Arial"/>
              </a:rPr>
              <a:t>the</a:t>
            </a:r>
            <a:r>
              <a:rPr sz="2000" spc="50" dirty="0">
                <a:latin typeface="Arial"/>
                <a:cs typeface="Arial"/>
              </a:rPr>
              <a:t> </a:t>
            </a:r>
            <a:r>
              <a:rPr sz="2000" dirty="0">
                <a:latin typeface="Arial"/>
                <a:cs typeface="Arial"/>
              </a:rPr>
              <a:t>nanomaterials</a:t>
            </a:r>
            <a:r>
              <a:rPr sz="2000" spc="55" dirty="0">
                <a:latin typeface="Arial"/>
                <a:cs typeface="Arial"/>
              </a:rPr>
              <a:t> </a:t>
            </a:r>
            <a:r>
              <a:rPr sz="2000" dirty="0">
                <a:latin typeface="Arial"/>
                <a:cs typeface="Arial"/>
              </a:rPr>
              <a:t>have</a:t>
            </a:r>
            <a:r>
              <a:rPr sz="2000" spc="50" dirty="0">
                <a:latin typeface="Arial"/>
                <a:cs typeface="Arial"/>
              </a:rPr>
              <a:t> </a:t>
            </a:r>
            <a:r>
              <a:rPr sz="2000" dirty="0">
                <a:latin typeface="Arial"/>
                <a:cs typeface="Arial"/>
              </a:rPr>
              <a:t>to</a:t>
            </a:r>
            <a:r>
              <a:rPr sz="2000" spc="60" dirty="0">
                <a:latin typeface="Arial"/>
                <a:cs typeface="Arial"/>
              </a:rPr>
              <a:t> </a:t>
            </a:r>
            <a:r>
              <a:rPr sz="2000" dirty="0">
                <a:latin typeface="Arial"/>
                <a:cs typeface="Arial"/>
              </a:rPr>
              <a:t>be</a:t>
            </a:r>
            <a:r>
              <a:rPr sz="2000" spc="55" dirty="0">
                <a:latin typeface="Arial"/>
                <a:cs typeface="Arial"/>
              </a:rPr>
              <a:t> </a:t>
            </a:r>
            <a:r>
              <a:rPr sz="2000" dirty="0">
                <a:latin typeface="Arial"/>
                <a:cs typeface="Arial"/>
              </a:rPr>
              <a:t>encapsulated</a:t>
            </a:r>
            <a:r>
              <a:rPr sz="2000" spc="55" dirty="0">
                <a:latin typeface="Arial"/>
                <a:cs typeface="Arial"/>
              </a:rPr>
              <a:t> </a:t>
            </a:r>
            <a:r>
              <a:rPr sz="2000" dirty="0">
                <a:latin typeface="Arial"/>
                <a:cs typeface="Arial"/>
              </a:rPr>
              <a:t>in</a:t>
            </a:r>
            <a:r>
              <a:rPr sz="2000" spc="55" dirty="0">
                <a:latin typeface="Arial"/>
                <a:cs typeface="Arial"/>
              </a:rPr>
              <a:t> </a:t>
            </a:r>
            <a:r>
              <a:rPr sz="2000" dirty="0">
                <a:latin typeface="Arial"/>
                <a:cs typeface="Arial"/>
              </a:rPr>
              <a:t>a</a:t>
            </a:r>
            <a:r>
              <a:rPr sz="2000" spc="60" dirty="0">
                <a:latin typeface="Arial"/>
                <a:cs typeface="Arial"/>
              </a:rPr>
              <a:t> </a:t>
            </a:r>
            <a:r>
              <a:rPr sz="2000" dirty="0">
                <a:latin typeface="Arial"/>
                <a:cs typeface="Arial"/>
              </a:rPr>
              <a:t>bigger</a:t>
            </a:r>
            <a:r>
              <a:rPr sz="2000" spc="60" dirty="0">
                <a:latin typeface="Arial"/>
                <a:cs typeface="Arial"/>
              </a:rPr>
              <a:t> </a:t>
            </a:r>
            <a:r>
              <a:rPr sz="2000" dirty="0">
                <a:latin typeface="Arial"/>
                <a:cs typeface="Arial"/>
              </a:rPr>
              <a:t>and</a:t>
            </a:r>
            <a:r>
              <a:rPr sz="2000" spc="55" dirty="0">
                <a:latin typeface="Arial"/>
                <a:cs typeface="Arial"/>
              </a:rPr>
              <a:t> </a:t>
            </a:r>
            <a:r>
              <a:rPr sz="2000" spc="-10" dirty="0">
                <a:latin typeface="Arial"/>
                <a:cs typeface="Arial"/>
              </a:rPr>
              <a:t>stable </a:t>
            </a:r>
            <a:r>
              <a:rPr sz="2000" dirty="0">
                <a:latin typeface="Arial"/>
                <a:cs typeface="Arial"/>
              </a:rPr>
              <a:t>molecule/material.</a:t>
            </a:r>
            <a:r>
              <a:rPr sz="2000" spc="484" dirty="0">
                <a:latin typeface="Arial"/>
                <a:cs typeface="Arial"/>
              </a:rPr>
              <a:t> </a:t>
            </a:r>
            <a:r>
              <a:rPr sz="2000" dirty="0">
                <a:latin typeface="Arial"/>
                <a:cs typeface="Arial"/>
              </a:rPr>
              <a:t>Hence</a:t>
            </a:r>
            <a:r>
              <a:rPr sz="2000" spc="495" dirty="0">
                <a:latin typeface="Arial"/>
                <a:cs typeface="Arial"/>
              </a:rPr>
              <a:t> </a:t>
            </a:r>
            <a:r>
              <a:rPr sz="2000" dirty="0">
                <a:latin typeface="Arial"/>
                <a:cs typeface="Arial"/>
              </a:rPr>
              <a:t>free</a:t>
            </a:r>
            <a:r>
              <a:rPr sz="2000" spc="490" dirty="0">
                <a:latin typeface="Arial"/>
                <a:cs typeface="Arial"/>
              </a:rPr>
              <a:t> </a:t>
            </a:r>
            <a:r>
              <a:rPr sz="2000" dirty="0">
                <a:latin typeface="Arial"/>
                <a:cs typeface="Arial"/>
              </a:rPr>
              <a:t>nanoparticles</a:t>
            </a:r>
            <a:r>
              <a:rPr sz="2000" spc="-25" dirty="0">
                <a:latin typeface="Arial"/>
                <a:cs typeface="Arial"/>
              </a:rPr>
              <a:t>  </a:t>
            </a:r>
            <a:r>
              <a:rPr sz="2000" dirty="0">
                <a:latin typeface="Arial"/>
                <a:cs typeface="Arial"/>
              </a:rPr>
              <a:t>are</a:t>
            </a:r>
            <a:r>
              <a:rPr sz="2000" spc="490" dirty="0">
                <a:latin typeface="Arial"/>
                <a:cs typeface="Arial"/>
              </a:rPr>
              <a:t> </a:t>
            </a:r>
            <a:r>
              <a:rPr sz="2000" dirty="0">
                <a:latin typeface="Arial"/>
                <a:cs typeface="Arial"/>
              </a:rPr>
              <a:t>hard</a:t>
            </a:r>
            <a:r>
              <a:rPr sz="2000" spc="490" dirty="0">
                <a:latin typeface="Arial"/>
                <a:cs typeface="Arial"/>
              </a:rPr>
              <a:t> </a:t>
            </a:r>
            <a:r>
              <a:rPr sz="2000" dirty="0">
                <a:latin typeface="Arial"/>
                <a:cs typeface="Arial"/>
              </a:rPr>
              <a:t>to</a:t>
            </a:r>
            <a:r>
              <a:rPr sz="2000" spc="484" dirty="0">
                <a:latin typeface="Arial"/>
                <a:cs typeface="Arial"/>
              </a:rPr>
              <a:t> </a:t>
            </a:r>
            <a:r>
              <a:rPr sz="2000" dirty="0">
                <a:latin typeface="Arial"/>
                <a:cs typeface="Arial"/>
              </a:rPr>
              <a:t>be</a:t>
            </a:r>
            <a:r>
              <a:rPr sz="2000" spc="495" dirty="0">
                <a:latin typeface="Arial"/>
                <a:cs typeface="Arial"/>
              </a:rPr>
              <a:t> </a:t>
            </a:r>
            <a:r>
              <a:rPr sz="2000" dirty="0">
                <a:latin typeface="Arial"/>
                <a:cs typeface="Arial"/>
              </a:rPr>
              <a:t>utilized</a:t>
            </a:r>
            <a:r>
              <a:rPr sz="2000" spc="495" dirty="0">
                <a:latin typeface="Arial"/>
                <a:cs typeface="Arial"/>
              </a:rPr>
              <a:t> </a:t>
            </a:r>
            <a:r>
              <a:rPr sz="2000" spc="-25" dirty="0">
                <a:latin typeface="Arial"/>
                <a:cs typeface="Arial"/>
              </a:rPr>
              <a:t>in </a:t>
            </a:r>
            <a:r>
              <a:rPr sz="2000" dirty="0">
                <a:latin typeface="Arial"/>
                <a:cs typeface="Arial"/>
              </a:rPr>
              <a:t>isolation,</a:t>
            </a:r>
            <a:r>
              <a:rPr sz="2000" spc="215" dirty="0">
                <a:latin typeface="Arial"/>
                <a:cs typeface="Arial"/>
              </a:rPr>
              <a:t> </a:t>
            </a:r>
            <a:r>
              <a:rPr sz="2000" dirty="0">
                <a:latin typeface="Arial"/>
                <a:cs typeface="Arial"/>
              </a:rPr>
              <a:t>and</a:t>
            </a:r>
            <a:r>
              <a:rPr sz="2000" spc="210" dirty="0">
                <a:latin typeface="Arial"/>
                <a:cs typeface="Arial"/>
              </a:rPr>
              <a:t> </a:t>
            </a:r>
            <a:r>
              <a:rPr sz="2000" dirty="0">
                <a:latin typeface="Arial"/>
                <a:cs typeface="Arial"/>
              </a:rPr>
              <a:t>they</a:t>
            </a:r>
            <a:r>
              <a:rPr sz="2000" spc="210" dirty="0">
                <a:latin typeface="Arial"/>
                <a:cs typeface="Arial"/>
              </a:rPr>
              <a:t> </a:t>
            </a:r>
            <a:r>
              <a:rPr sz="2000" dirty="0">
                <a:latin typeface="Arial"/>
                <a:cs typeface="Arial"/>
              </a:rPr>
              <a:t>have</a:t>
            </a:r>
            <a:r>
              <a:rPr sz="2000" spc="220" dirty="0">
                <a:latin typeface="Arial"/>
                <a:cs typeface="Arial"/>
              </a:rPr>
              <a:t> </a:t>
            </a:r>
            <a:r>
              <a:rPr sz="2000" dirty="0">
                <a:latin typeface="Arial"/>
                <a:cs typeface="Arial"/>
              </a:rPr>
              <a:t>to</a:t>
            </a:r>
            <a:r>
              <a:rPr sz="2000" spc="210" dirty="0">
                <a:latin typeface="Arial"/>
                <a:cs typeface="Arial"/>
              </a:rPr>
              <a:t> </a:t>
            </a:r>
            <a:r>
              <a:rPr sz="2000" dirty="0">
                <a:latin typeface="Arial"/>
                <a:cs typeface="Arial"/>
              </a:rPr>
              <a:t>be</a:t>
            </a:r>
            <a:r>
              <a:rPr sz="2000" spc="220" dirty="0">
                <a:latin typeface="Arial"/>
                <a:cs typeface="Arial"/>
              </a:rPr>
              <a:t> </a:t>
            </a:r>
            <a:r>
              <a:rPr sz="2000" dirty="0">
                <a:latin typeface="Arial"/>
                <a:cs typeface="Arial"/>
              </a:rPr>
              <a:t>interacted</a:t>
            </a:r>
            <a:r>
              <a:rPr sz="2000" spc="220" dirty="0">
                <a:latin typeface="Arial"/>
                <a:cs typeface="Arial"/>
              </a:rPr>
              <a:t> </a:t>
            </a:r>
            <a:r>
              <a:rPr sz="2000" dirty="0">
                <a:latin typeface="Arial"/>
                <a:cs typeface="Arial"/>
              </a:rPr>
              <a:t>for</a:t>
            </a:r>
            <a:r>
              <a:rPr sz="2000" spc="220" dirty="0">
                <a:latin typeface="Arial"/>
                <a:cs typeface="Arial"/>
              </a:rPr>
              <a:t> </a:t>
            </a:r>
            <a:r>
              <a:rPr sz="2000" dirty="0">
                <a:latin typeface="Arial"/>
                <a:cs typeface="Arial"/>
              </a:rPr>
              <a:t>intended</a:t>
            </a:r>
            <a:r>
              <a:rPr sz="2000" spc="215" dirty="0">
                <a:latin typeface="Arial"/>
                <a:cs typeface="Arial"/>
              </a:rPr>
              <a:t> </a:t>
            </a:r>
            <a:r>
              <a:rPr sz="2000" dirty="0">
                <a:latin typeface="Arial"/>
                <a:cs typeface="Arial"/>
              </a:rPr>
              <a:t>use</a:t>
            </a:r>
            <a:r>
              <a:rPr sz="2000" spc="220" dirty="0">
                <a:latin typeface="Arial"/>
                <a:cs typeface="Arial"/>
              </a:rPr>
              <a:t> </a:t>
            </a:r>
            <a:r>
              <a:rPr sz="2000" dirty="0">
                <a:latin typeface="Arial"/>
                <a:cs typeface="Arial"/>
              </a:rPr>
              <a:t>via</a:t>
            </a:r>
            <a:r>
              <a:rPr sz="2000" spc="220" dirty="0">
                <a:latin typeface="Arial"/>
                <a:cs typeface="Arial"/>
              </a:rPr>
              <a:t> </a:t>
            </a:r>
            <a:r>
              <a:rPr sz="2000" spc="-10" dirty="0">
                <a:latin typeface="Arial"/>
                <a:cs typeface="Arial"/>
              </a:rPr>
              <a:t>secondary </a:t>
            </a:r>
            <a:r>
              <a:rPr sz="2000" dirty="0">
                <a:latin typeface="Arial"/>
                <a:cs typeface="Arial"/>
              </a:rPr>
              <a:t>means</a:t>
            </a:r>
            <a:r>
              <a:rPr sz="2000" spc="250" dirty="0">
                <a:latin typeface="Arial"/>
                <a:cs typeface="Arial"/>
              </a:rPr>
              <a:t> </a:t>
            </a:r>
            <a:r>
              <a:rPr sz="2000" dirty="0">
                <a:latin typeface="Arial"/>
                <a:cs typeface="Arial"/>
              </a:rPr>
              <a:t>of</a:t>
            </a:r>
            <a:r>
              <a:rPr sz="2000" spc="240" dirty="0">
                <a:latin typeface="Arial"/>
                <a:cs typeface="Arial"/>
              </a:rPr>
              <a:t> </a:t>
            </a:r>
            <a:r>
              <a:rPr sz="2000" dirty="0">
                <a:latin typeface="Arial"/>
                <a:cs typeface="Arial"/>
              </a:rPr>
              <a:t>exposure.</a:t>
            </a:r>
            <a:r>
              <a:rPr sz="2000" spc="245" dirty="0">
                <a:latin typeface="Arial"/>
                <a:cs typeface="Arial"/>
              </a:rPr>
              <a:t> </a:t>
            </a:r>
            <a:r>
              <a:rPr sz="2000" dirty="0">
                <a:latin typeface="Arial"/>
                <a:cs typeface="Arial"/>
              </a:rPr>
              <a:t>Grain</a:t>
            </a:r>
            <a:r>
              <a:rPr sz="2000" spc="260" dirty="0">
                <a:latin typeface="Arial"/>
                <a:cs typeface="Arial"/>
              </a:rPr>
              <a:t> </a:t>
            </a:r>
            <a:r>
              <a:rPr sz="2000" dirty="0">
                <a:latin typeface="Arial"/>
                <a:cs typeface="Arial"/>
              </a:rPr>
              <a:t>growth</a:t>
            </a:r>
            <a:r>
              <a:rPr sz="2000" spc="254" dirty="0">
                <a:latin typeface="Arial"/>
                <a:cs typeface="Arial"/>
              </a:rPr>
              <a:t> </a:t>
            </a:r>
            <a:r>
              <a:rPr sz="2000" dirty="0">
                <a:latin typeface="Arial"/>
                <a:cs typeface="Arial"/>
              </a:rPr>
              <a:t>is</a:t>
            </a:r>
            <a:r>
              <a:rPr sz="2000" spc="245" dirty="0">
                <a:latin typeface="Arial"/>
                <a:cs typeface="Arial"/>
              </a:rPr>
              <a:t> </a:t>
            </a:r>
            <a:r>
              <a:rPr sz="2000" dirty="0">
                <a:latin typeface="Arial"/>
                <a:cs typeface="Arial"/>
              </a:rPr>
              <a:t>inherently</a:t>
            </a:r>
            <a:r>
              <a:rPr sz="2000" spc="250" dirty="0">
                <a:latin typeface="Arial"/>
                <a:cs typeface="Arial"/>
              </a:rPr>
              <a:t> </a:t>
            </a:r>
            <a:r>
              <a:rPr sz="2000" dirty="0">
                <a:latin typeface="Arial"/>
                <a:cs typeface="Arial"/>
              </a:rPr>
              <a:t>present</a:t>
            </a:r>
            <a:r>
              <a:rPr sz="2000" spc="250" dirty="0">
                <a:latin typeface="Arial"/>
                <a:cs typeface="Arial"/>
              </a:rPr>
              <a:t> </a:t>
            </a:r>
            <a:r>
              <a:rPr sz="2000" dirty="0">
                <a:latin typeface="Arial"/>
                <a:cs typeface="Arial"/>
              </a:rPr>
              <a:t>in</a:t>
            </a:r>
            <a:r>
              <a:rPr sz="2000" spc="254" dirty="0">
                <a:latin typeface="Arial"/>
                <a:cs typeface="Arial"/>
              </a:rPr>
              <a:t> </a:t>
            </a:r>
            <a:r>
              <a:rPr sz="2000" spc="-10" dirty="0">
                <a:latin typeface="Arial"/>
                <a:cs typeface="Arial"/>
              </a:rPr>
              <a:t>nanomateirals </a:t>
            </a:r>
            <a:r>
              <a:rPr sz="2000" dirty="0">
                <a:latin typeface="Arial"/>
                <a:cs typeface="Arial"/>
              </a:rPr>
              <a:t>during</a:t>
            </a:r>
            <a:r>
              <a:rPr sz="2000" spc="-35" dirty="0">
                <a:latin typeface="Arial"/>
                <a:cs typeface="Arial"/>
              </a:rPr>
              <a:t> </a:t>
            </a:r>
            <a:r>
              <a:rPr sz="2000" dirty="0">
                <a:latin typeface="Arial"/>
                <a:cs typeface="Arial"/>
              </a:rPr>
              <a:t>their</a:t>
            </a:r>
            <a:r>
              <a:rPr sz="2000" spc="-25" dirty="0">
                <a:latin typeface="Arial"/>
                <a:cs typeface="Arial"/>
              </a:rPr>
              <a:t> </a:t>
            </a:r>
            <a:r>
              <a:rPr sz="2000" dirty="0">
                <a:latin typeface="Arial"/>
                <a:cs typeface="Arial"/>
              </a:rPr>
              <a:t>processing.</a:t>
            </a:r>
            <a:r>
              <a:rPr sz="2000" spc="-95" dirty="0">
                <a:latin typeface="Arial"/>
                <a:cs typeface="Arial"/>
              </a:rPr>
              <a:t> </a:t>
            </a:r>
            <a:r>
              <a:rPr sz="2000" dirty="0">
                <a:latin typeface="Arial"/>
                <a:cs typeface="Arial"/>
              </a:rPr>
              <a:t>The</a:t>
            </a:r>
            <a:r>
              <a:rPr sz="2000" spc="-25" dirty="0">
                <a:latin typeface="Arial"/>
                <a:cs typeface="Arial"/>
              </a:rPr>
              <a:t> </a:t>
            </a:r>
            <a:r>
              <a:rPr sz="2000" dirty="0">
                <a:latin typeface="Arial"/>
                <a:cs typeface="Arial"/>
              </a:rPr>
              <a:t>finer</a:t>
            </a:r>
            <a:r>
              <a:rPr sz="2000" spc="-25" dirty="0">
                <a:latin typeface="Arial"/>
                <a:cs typeface="Arial"/>
              </a:rPr>
              <a:t> </a:t>
            </a:r>
            <a:r>
              <a:rPr sz="2000" dirty="0">
                <a:latin typeface="Arial"/>
                <a:cs typeface="Arial"/>
              </a:rPr>
              <a:t>grains</a:t>
            </a:r>
            <a:r>
              <a:rPr sz="2000" spc="-30" dirty="0">
                <a:latin typeface="Arial"/>
                <a:cs typeface="Arial"/>
              </a:rPr>
              <a:t> </a:t>
            </a:r>
            <a:r>
              <a:rPr sz="2000" dirty="0">
                <a:latin typeface="Arial"/>
                <a:cs typeface="Arial"/>
              </a:rPr>
              <a:t>tend</a:t>
            </a:r>
            <a:r>
              <a:rPr sz="2000" spc="-30" dirty="0">
                <a:latin typeface="Arial"/>
                <a:cs typeface="Arial"/>
              </a:rPr>
              <a:t> </a:t>
            </a:r>
            <a:r>
              <a:rPr sz="2000" dirty="0">
                <a:latin typeface="Arial"/>
                <a:cs typeface="Arial"/>
              </a:rPr>
              <a:t>to</a:t>
            </a:r>
            <a:r>
              <a:rPr sz="2000" spc="-25" dirty="0">
                <a:latin typeface="Arial"/>
                <a:cs typeface="Arial"/>
              </a:rPr>
              <a:t> </a:t>
            </a:r>
            <a:r>
              <a:rPr sz="2000" dirty="0">
                <a:latin typeface="Arial"/>
                <a:cs typeface="Arial"/>
              </a:rPr>
              <a:t>merge</a:t>
            </a:r>
            <a:r>
              <a:rPr sz="2000" spc="-30" dirty="0">
                <a:latin typeface="Arial"/>
                <a:cs typeface="Arial"/>
              </a:rPr>
              <a:t> </a:t>
            </a:r>
            <a:r>
              <a:rPr sz="2000" dirty="0">
                <a:latin typeface="Arial"/>
                <a:cs typeface="Arial"/>
              </a:rPr>
              <a:t>and</a:t>
            </a:r>
            <a:r>
              <a:rPr sz="2000" spc="-25" dirty="0">
                <a:latin typeface="Arial"/>
                <a:cs typeface="Arial"/>
              </a:rPr>
              <a:t> </a:t>
            </a:r>
            <a:r>
              <a:rPr sz="2000" dirty="0">
                <a:latin typeface="Arial"/>
                <a:cs typeface="Arial"/>
              </a:rPr>
              <a:t>become</a:t>
            </a:r>
            <a:r>
              <a:rPr sz="2000" spc="-35" dirty="0">
                <a:latin typeface="Arial"/>
                <a:cs typeface="Arial"/>
              </a:rPr>
              <a:t> </a:t>
            </a:r>
            <a:r>
              <a:rPr sz="2000" spc="-10" dirty="0">
                <a:latin typeface="Arial"/>
                <a:cs typeface="Arial"/>
              </a:rPr>
              <a:t>bigger </a:t>
            </a:r>
            <a:r>
              <a:rPr sz="2000" dirty="0">
                <a:latin typeface="Arial"/>
                <a:cs typeface="Arial"/>
              </a:rPr>
              <a:t>and</a:t>
            </a:r>
            <a:r>
              <a:rPr sz="2000" spc="-35" dirty="0">
                <a:latin typeface="Arial"/>
                <a:cs typeface="Arial"/>
              </a:rPr>
              <a:t> </a:t>
            </a:r>
            <a:r>
              <a:rPr sz="2000" dirty="0">
                <a:latin typeface="Arial"/>
                <a:cs typeface="Arial"/>
              </a:rPr>
              <a:t>stable</a:t>
            </a:r>
            <a:r>
              <a:rPr sz="2000" spc="-20" dirty="0">
                <a:latin typeface="Arial"/>
                <a:cs typeface="Arial"/>
              </a:rPr>
              <a:t> </a:t>
            </a:r>
            <a:r>
              <a:rPr sz="2000" dirty="0">
                <a:latin typeface="Arial"/>
                <a:cs typeface="Arial"/>
              </a:rPr>
              <a:t>grains</a:t>
            </a:r>
            <a:r>
              <a:rPr sz="2000" spc="-30" dirty="0">
                <a:latin typeface="Arial"/>
                <a:cs typeface="Arial"/>
              </a:rPr>
              <a:t> </a:t>
            </a:r>
            <a:r>
              <a:rPr sz="2000" dirty="0">
                <a:latin typeface="Arial"/>
                <a:cs typeface="Arial"/>
              </a:rPr>
              <a:t>at</a:t>
            </a:r>
            <a:r>
              <a:rPr sz="2000" spc="-25" dirty="0">
                <a:latin typeface="Arial"/>
                <a:cs typeface="Arial"/>
              </a:rPr>
              <a:t> </a:t>
            </a:r>
            <a:r>
              <a:rPr sz="2000" dirty="0">
                <a:latin typeface="Arial"/>
                <a:cs typeface="Arial"/>
              </a:rPr>
              <a:t>high</a:t>
            </a:r>
            <a:r>
              <a:rPr sz="2000" spc="-25" dirty="0">
                <a:latin typeface="Arial"/>
                <a:cs typeface="Arial"/>
              </a:rPr>
              <a:t> </a:t>
            </a:r>
            <a:r>
              <a:rPr sz="2000" dirty="0">
                <a:latin typeface="Arial"/>
                <a:cs typeface="Arial"/>
              </a:rPr>
              <a:t>temperatures</a:t>
            </a:r>
            <a:r>
              <a:rPr sz="2000" spc="-50" dirty="0">
                <a:latin typeface="Arial"/>
                <a:cs typeface="Arial"/>
              </a:rPr>
              <a:t> </a:t>
            </a:r>
            <a:r>
              <a:rPr sz="2000" dirty="0">
                <a:latin typeface="Arial"/>
                <a:cs typeface="Arial"/>
              </a:rPr>
              <a:t>and</a:t>
            </a:r>
            <a:r>
              <a:rPr sz="2000" spc="-25" dirty="0">
                <a:latin typeface="Arial"/>
                <a:cs typeface="Arial"/>
              </a:rPr>
              <a:t> </a:t>
            </a:r>
            <a:r>
              <a:rPr sz="2000" dirty="0">
                <a:latin typeface="Arial"/>
                <a:cs typeface="Arial"/>
              </a:rPr>
              <a:t>times</a:t>
            </a:r>
            <a:r>
              <a:rPr sz="2000" spc="-15" dirty="0">
                <a:latin typeface="Arial"/>
                <a:cs typeface="Arial"/>
              </a:rPr>
              <a:t> </a:t>
            </a:r>
            <a:r>
              <a:rPr sz="2000" dirty="0">
                <a:latin typeface="Arial"/>
                <a:cs typeface="Arial"/>
              </a:rPr>
              <a:t>of</a:t>
            </a:r>
            <a:r>
              <a:rPr sz="2000" spc="-15" dirty="0">
                <a:latin typeface="Arial"/>
                <a:cs typeface="Arial"/>
              </a:rPr>
              <a:t> </a:t>
            </a:r>
            <a:r>
              <a:rPr sz="2000" spc="-10" dirty="0">
                <a:latin typeface="Arial"/>
                <a:cs typeface="Arial"/>
              </a:rPr>
              <a:t>processing.</a:t>
            </a:r>
            <a:endParaRPr sz="20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41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254000"/>
            <a:ext cx="8531225" cy="1550670"/>
          </a:xfrm>
          <a:prstGeom prst="rect">
            <a:avLst/>
          </a:prstGeom>
        </p:spPr>
        <p:txBody>
          <a:bodyPr vert="horz" wrap="square" lIns="0" tIns="12700" rIns="0" bIns="0" rtlCol="0">
            <a:spAutoFit/>
          </a:bodyPr>
          <a:lstStyle/>
          <a:p>
            <a:pPr marL="12700" marR="5080" algn="just">
              <a:lnSpc>
                <a:spcPct val="100000"/>
              </a:lnSpc>
              <a:spcBef>
                <a:spcPts val="100"/>
              </a:spcBef>
            </a:pPr>
            <a:r>
              <a:rPr sz="2000" dirty="0"/>
              <a:t>(vi)</a:t>
            </a:r>
            <a:r>
              <a:rPr sz="2000" spc="495" dirty="0"/>
              <a:t> </a:t>
            </a:r>
            <a:r>
              <a:rPr sz="2000" dirty="0">
                <a:solidFill>
                  <a:srgbClr val="FF0000"/>
                </a:solidFill>
              </a:rPr>
              <a:t>Recycling</a:t>
            </a:r>
            <a:r>
              <a:rPr sz="2000" spc="-25" dirty="0">
                <a:solidFill>
                  <a:srgbClr val="FF0000"/>
                </a:solidFill>
              </a:rPr>
              <a:t>  </a:t>
            </a:r>
            <a:r>
              <a:rPr sz="2000" dirty="0">
                <a:solidFill>
                  <a:srgbClr val="FF0000"/>
                </a:solidFill>
              </a:rPr>
              <a:t>and</a:t>
            </a:r>
            <a:r>
              <a:rPr sz="2000" spc="-25" dirty="0">
                <a:solidFill>
                  <a:srgbClr val="FF0000"/>
                </a:solidFill>
              </a:rPr>
              <a:t>  </a:t>
            </a:r>
            <a:r>
              <a:rPr sz="2000" dirty="0">
                <a:solidFill>
                  <a:srgbClr val="FF0000"/>
                </a:solidFill>
              </a:rPr>
              <a:t>disposal</a:t>
            </a:r>
            <a:r>
              <a:rPr sz="2000" spc="-25" dirty="0">
                <a:solidFill>
                  <a:srgbClr val="FF0000"/>
                </a:solidFill>
              </a:rPr>
              <a:t>  </a:t>
            </a:r>
            <a:r>
              <a:rPr sz="2000" dirty="0"/>
              <a:t>-</a:t>
            </a:r>
            <a:r>
              <a:rPr sz="2000" spc="-25" dirty="0"/>
              <a:t>  </a:t>
            </a:r>
            <a:r>
              <a:rPr sz="2000" dirty="0"/>
              <a:t>There</a:t>
            </a:r>
            <a:r>
              <a:rPr sz="2000" spc="490" dirty="0"/>
              <a:t> </a:t>
            </a:r>
            <a:r>
              <a:rPr sz="2000" dirty="0"/>
              <a:t>are</a:t>
            </a:r>
            <a:r>
              <a:rPr sz="2000" spc="484" dirty="0"/>
              <a:t> </a:t>
            </a:r>
            <a:r>
              <a:rPr sz="2000" dirty="0"/>
              <a:t>no</a:t>
            </a:r>
            <a:r>
              <a:rPr sz="2000" spc="-25" dirty="0"/>
              <a:t>  </a:t>
            </a:r>
            <a:r>
              <a:rPr sz="2000" spc="-10" dirty="0"/>
              <a:t>hard-and-</a:t>
            </a:r>
            <a:r>
              <a:rPr sz="2000" dirty="0"/>
              <a:t>fast</a:t>
            </a:r>
            <a:r>
              <a:rPr sz="2000" spc="484" dirty="0"/>
              <a:t> </a:t>
            </a:r>
            <a:r>
              <a:rPr sz="2000" dirty="0"/>
              <a:t>safe</a:t>
            </a:r>
            <a:r>
              <a:rPr sz="2000" spc="480" dirty="0"/>
              <a:t> </a:t>
            </a:r>
            <a:r>
              <a:rPr sz="2000" spc="-10" dirty="0"/>
              <a:t>disposal </a:t>
            </a:r>
            <a:r>
              <a:rPr sz="2000" dirty="0"/>
              <a:t>policies</a:t>
            </a:r>
            <a:r>
              <a:rPr sz="2000" spc="375" dirty="0"/>
              <a:t> </a:t>
            </a:r>
            <a:r>
              <a:rPr sz="2000" dirty="0"/>
              <a:t>evolved</a:t>
            </a:r>
            <a:r>
              <a:rPr sz="2000" spc="370" dirty="0"/>
              <a:t> </a:t>
            </a:r>
            <a:r>
              <a:rPr sz="2000" dirty="0"/>
              <a:t>for</a:t>
            </a:r>
            <a:r>
              <a:rPr sz="2000" spc="375" dirty="0"/>
              <a:t> </a:t>
            </a:r>
            <a:r>
              <a:rPr sz="2000" dirty="0"/>
              <a:t>nanomaterials.</a:t>
            </a:r>
            <a:r>
              <a:rPr sz="2000" spc="365" dirty="0"/>
              <a:t> </a:t>
            </a:r>
            <a:r>
              <a:rPr sz="2000" dirty="0"/>
              <a:t>Issues</a:t>
            </a:r>
            <a:r>
              <a:rPr sz="2000" spc="360" dirty="0"/>
              <a:t> </a:t>
            </a:r>
            <a:r>
              <a:rPr sz="2000" dirty="0"/>
              <a:t>of</a:t>
            </a:r>
            <a:r>
              <a:rPr sz="2000" spc="365" dirty="0"/>
              <a:t> </a:t>
            </a:r>
            <a:r>
              <a:rPr sz="2000" dirty="0"/>
              <a:t>their</a:t>
            </a:r>
            <a:r>
              <a:rPr sz="2000" spc="375" dirty="0"/>
              <a:t> </a:t>
            </a:r>
            <a:r>
              <a:rPr sz="2000" dirty="0"/>
              <a:t>toxicity</a:t>
            </a:r>
            <a:r>
              <a:rPr sz="2000" spc="360" dirty="0"/>
              <a:t> </a:t>
            </a:r>
            <a:r>
              <a:rPr sz="2000" dirty="0"/>
              <a:t>are</a:t>
            </a:r>
            <a:r>
              <a:rPr sz="2000" spc="360" dirty="0"/>
              <a:t> </a:t>
            </a:r>
            <a:r>
              <a:rPr sz="2000" dirty="0"/>
              <a:t>still</a:t>
            </a:r>
            <a:r>
              <a:rPr sz="2000" spc="365" dirty="0"/>
              <a:t> </a:t>
            </a:r>
            <a:r>
              <a:rPr sz="2000" spc="-10" dirty="0"/>
              <a:t>under </a:t>
            </a:r>
            <a:r>
              <a:rPr sz="2000" dirty="0"/>
              <a:t>question,</a:t>
            </a:r>
            <a:r>
              <a:rPr sz="2000" spc="25" dirty="0"/>
              <a:t> </a:t>
            </a:r>
            <a:r>
              <a:rPr sz="2000" dirty="0"/>
              <a:t>and</a:t>
            </a:r>
            <a:r>
              <a:rPr sz="2000" spc="15" dirty="0"/>
              <a:t> </a:t>
            </a:r>
            <a:r>
              <a:rPr sz="2000" dirty="0"/>
              <a:t>results</a:t>
            </a:r>
            <a:r>
              <a:rPr sz="2000" spc="30" dirty="0"/>
              <a:t> </a:t>
            </a:r>
            <a:r>
              <a:rPr sz="2000" dirty="0"/>
              <a:t>of</a:t>
            </a:r>
            <a:r>
              <a:rPr sz="2000" spc="20" dirty="0"/>
              <a:t> </a:t>
            </a:r>
            <a:r>
              <a:rPr sz="2000" dirty="0"/>
              <a:t>exposure</a:t>
            </a:r>
            <a:r>
              <a:rPr sz="2000" spc="25" dirty="0"/>
              <a:t> </a:t>
            </a:r>
            <a:r>
              <a:rPr sz="2000" dirty="0"/>
              <a:t>experiments</a:t>
            </a:r>
            <a:r>
              <a:rPr sz="2000" spc="30" dirty="0"/>
              <a:t> </a:t>
            </a:r>
            <a:r>
              <a:rPr sz="2000" dirty="0"/>
              <a:t>are</a:t>
            </a:r>
            <a:r>
              <a:rPr sz="2000" spc="30" dirty="0"/>
              <a:t> </a:t>
            </a:r>
            <a:r>
              <a:rPr sz="2000" dirty="0"/>
              <a:t>not</a:t>
            </a:r>
            <a:r>
              <a:rPr sz="2000" spc="20" dirty="0"/>
              <a:t> </a:t>
            </a:r>
            <a:r>
              <a:rPr sz="2000" dirty="0"/>
              <a:t>available.</a:t>
            </a:r>
            <a:r>
              <a:rPr sz="2000" spc="25" dirty="0"/>
              <a:t> </a:t>
            </a:r>
            <a:r>
              <a:rPr sz="2000" dirty="0"/>
              <a:t>Hence</a:t>
            </a:r>
            <a:r>
              <a:rPr sz="2000" spc="25" dirty="0"/>
              <a:t> </a:t>
            </a:r>
            <a:r>
              <a:rPr sz="2000" spc="-25" dirty="0"/>
              <a:t>the </a:t>
            </a:r>
            <a:r>
              <a:rPr sz="2000" dirty="0"/>
              <a:t>uncertainty</a:t>
            </a:r>
            <a:r>
              <a:rPr sz="2000" spc="160" dirty="0"/>
              <a:t> </a:t>
            </a:r>
            <a:r>
              <a:rPr sz="2000" dirty="0"/>
              <a:t>associated</a:t>
            </a:r>
            <a:r>
              <a:rPr sz="2000" spc="170" dirty="0"/>
              <a:t> </a:t>
            </a:r>
            <a:r>
              <a:rPr sz="2000" dirty="0"/>
              <a:t>with</a:t>
            </a:r>
            <a:r>
              <a:rPr sz="2000" spc="165" dirty="0"/>
              <a:t> </a:t>
            </a:r>
            <a:r>
              <a:rPr sz="2000" dirty="0"/>
              <a:t>affects</a:t>
            </a:r>
            <a:r>
              <a:rPr sz="2000" spc="175" dirty="0"/>
              <a:t> </a:t>
            </a:r>
            <a:r>
              <a:rPr sz="2000" dirty="0"/>
              <a:t>of</a:t>
            </a:r>
            <a:r>
              <a:rPr sz="2000" spc="165" dirty="0"/>
              <a:t> </a:t>
            </a:r>
            <a:r>
              <a:rPr sz="2000" dirty="0"/>
              <a:t>nanomaterials</a:t>
            </a:r>
            <a:r>
              <a:rPr sz="2000" spc="170" dirty="0"/>
              <a:t> </a:t>
            </a:r>
            <a:r>
              <a:rPr sz="2000" dirty="0"/>
              <a:t>is</a:t>
            </a:r>
            <a:r>
              <a:rPr sz="2000" spc="175" dirty="0"/>
              <a:t> </a:t>
            </a:r>
            <a:r>
              <a:rPr sz="2000" dirty="0"/>
              <a:t>yet</a:t>
            </a:r>
            <a:r>
              <a:rPr sz="2000" spc="160" dirty="0"/>
              <a:t> </a:t>
            </a:r>
            <a:r>
              <a:rPr sz="2000" dirty="0"/>
              <a:t>to</a:t>
            </a:r>
            <a:r>
              <a:rPr sz="2000" spc="160" dirty="0"/>
              <a:t> </a:t>
            </a:r>
            <a:r>
              <a:rPr sz="2000" dirty="0"/>
              <a:t>be</a:t>
            </a:r>
            <a:r>
              <a:rPr sz="2000" spc="170" dirty="0"/>
              <a:t> </a:t>
            </a:r>
            <a:r>
              <a:rPr sz="2000" spc="-10" dirty="0"/>
              <a:t>assessed </a:t>
            </a:r>
            <a:r>
              <a:rPr sz="2000" dirty="0"/>
              <a:t>in</a:t>
            </a:r>
            <a:r>
              <a:rPr sz="2000" spc="-25" dirty="0"/>
              <a:t> </a:t>
            </a:r>
            <a:r>
              <a:rPr sz="2000" dirty="0"/>
              <a:t>order</a:t>
            </a:r>
            <a:r>
              <a:rPr sz="2000" spc="-45" dirty="0"/>
              <a:t> </a:t>
            </a:r>
            <a:r>
              <a:rPr sz="2000" dirty="0"/>
              <a:t>to</a:t>
            </a:r>
            <a:r>
              <a:rPr sz="2000" spc="-25" dirty="0"/>
              <a:t> </a:t>
            </a:r>
            <a:r>
              <a:rPr sz="2000" dirty="0"/>
              <a:t>develop</a:t>
            </a:r>
            <a:r>
              <a:rPr sz="2000" spc="-30" dirty="0"/>
              <a:t> </a:t>
            </a:r>
            <a:r>
              <a:rPr sz="2000" dirty="0"/>
              <a:t>their</a:t>
            </a:r>
            <a:r>
              <a:rPr sz="2000" spc="-35" dirty="0"/>
              <a:t> </a:t>
            </a:r>
            <a:r>
              <a:rPr sz="2000" dirty="0"/>
              <a:t>disposal</a:t>
            </a:r>
            <a:r>
              <a:rPr sz="2000" spc="-40" dirty="0"/>
              <a:t> </a:t>
            </a:r>
            <a:r>
              <a:rPr sz="2000" spc="-10" dirty="0"/>
              <a:t>policies.</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1383" y="948816"/>
            <a:ext cx="2642539" cy="316611"/>
          </a:xfrm>
          <a:prstGeom prst="rect">
            <a:avLst/>
          </a:prstGeom>
        </p:spPr>
      </p:pic>
      <p:sp>
        <p:nvSpPr>
          <p:cNvPr id="3" name="object 3"/>
          <p:cNvSpPr txBox="1"/>
          <p:nvPr/>
        </p:nvSpPr>
        <p:spPr>
          <a:xfrm>
            <a:off x="535940" y="1584401"/>
            <a:ext cx="8072755" cy="4318000"/>
          </a:xfrm>
          <a:prstGeom prst="rect">
            <a:avLst/>
          </a:prstGeom>
        </p:spPr>
        <p:txBody>
          <a:bodyPr vert="horz" wrap="square" lIns="0" tIns="12065" rIns="0" bIns="0" rtlCol="0">
            <a:spAutoFit/>
          </a:bodyPr>
          <a:lstStyle/>
          <a:p>
            <a:pPr marL="286385" indent="-273685">
              <a:lnSpc>
                <a:spcPts val="2510"/>
              </a:lnSpc>
              <a:spcBef>
                <a:spcPts val="95"/>
              </a:spcBef>
              <a:buClr>
                <a:srgbClr val="ACC2C8"/>
              </a:buClr>
              <a:buFont typeface="Arial"/>
              <a:buChar char="•"/>
              <a:tabLst>
                <a:tab pos="286385" algn="l"/>
                <a:tab pos="2113915" algn="l"/>
                <a:tab pos="6976745" algn="l"/>
              </a:tabLst>
            </a:pPr>
            <a:r>
              <a:rPr sz="2200" b="1" spc="-35" dirty="0">
                <a:latin typeface="Arial"/>
                <a:cs typeface="Arial"/>
              </a:rPr>
              <a:t>As</a:t>
            </a:r>
            <a:r>
              <a:rPr sz="2200" b="1" spc="-20" dirty="0">
                <a:latin typeface="Arial"/>
                <a:cs typeface="Arial"/>
              </a:rPr>
              <a:t> </a:t>
            </a:r>
            <a:r>
              <a:rPr sz="2200" b="1" spc="-80" dirty="0">
                <a:latin typeface="Arial"/>
                <a:cs typeface="Arial"/>
              </a:rPr>
              <a:t>the</a:t>
            </a:r>
            <a:r>
              <a:rPr sz="2200" b="1" spc="-10" dirty="0">
                <a:latin typeface="Arial"/>
                <a:cs typeface="Arial"/>
              </a:rPr>
              <a:t> </a:t>
            </a:r>
            <a:r>
              <a:rPr sz="2200" b="1" spc="-75" dirty="0">
                <a:latin typeface="Arial"/>
                <a:cs typeface="Arial"/>
              </a:rPr>
              <a:t>size</a:t>
            </a:r>
            <a:r>
              <a:rPr sz="2200" b="1" spc="-25" dirty="0">
                <a:latin typeface="Arial"/>
                <a:cs typeface="Arial"/>
              </a:rPr>
              <a:t> </a:t>
            </a:r>
            <a:r>
              <a:rPr sz="2200" b="1" spc="-35" dirty="0">
                <a:latin typeface="Arial"/>
                <a:cs typeface="Arial"/>
              </a:rPr>
              <a:t>of</a:t>
            </a:r>
            <a:r>
              <a:rPr sz="2200" b="1" dirty="0">
                <a:latin typeface="Arial"/>
                <a:cs typeface="Arial"/>
              </a:rPr>
              <a:t>	</a:t>
            </a:r>
            <a:r>
              <a:rPr sz="2200" b="1" spc="-100" dirty="0">
                <a:latin typeface="Arial"/>
                <a:cs typeface="Arial"/>
              </a:rPr>
              <a:t>particle</a:t>
            </a:r>
            <a:r>
              <a:rPr sz="2200" b="1" spc="35" dirty="0">
                <a:latin typeface="Arial"/>
                <a:cs typeface="Arial"/>
              </a:rPr>
              <a:t> </a:t>
            </a:r>
            <a:r>
              <a:rPr sz="2200" b="1" spc="-180" dirty="0">
                <a:latin typeface="Arial"/>
                <a:cs typeface="Arial"/>
              </a:rPr>
              <a:t>decreases</a:t>
            </a:r>
            <a:r>
              <a:rPr sz="2200" b="1" spc="35" dirty="0">
                <a:latin typeface="Arial"/>
                <a:cs typeface="Arial"/>
              </a:rPr>
              <a:t> </a:t>
            </a:r>
            <a:r>
              <a:rPr sz="2200" b="1" spc="-114" dirty="0">
                <a:latin typeface="Arial"/>
                <a:cs typeface="Arial"/>
              </a:rPr>
              <a:t>greater</a:t>
            </a:r>
            <a:r>
              <a:rPr sz="2200" b="1" spc="30" dirty="0">
                <a:latin typeface="Arial"/>
                <a:cs typeface="Arial"/>
              </a:rPr>
              <a:t> </a:t>
            </a:r>
            <a:r>
              <a:rPr sz="2200" b="1" spc="-140" dirty="0">
                <a:latin typeface="Arial"/>
                <a:cs typeface="Arial"/>
              </a:rPr>
              <a:t>proportion</a:t>
            </a:r>
            <a:r>
              <a:rPr sz="2200" b="1" spc="25" dirty="0">
                <a:latin typeface="Arial"/>
                <a:cs typeface="Arial"/>
              </a:rPr>
              <a:t> </a:t>
            </a:r>
            <a:r>
              <a:rPr sz="2200" b="1" spc="-25" dirty="0">
                <a:latin typeface="Arial"/>
                <a:cs typeface="Arial"/>
              </a:rPr>
              <a:t>of</a:t>
            </a:r>
            <a:r>
              <a:rPr sz="2200" b="1" dirty="0">
                <a:latin typeface="Arial"/>
                <a:cs typeface="Arial"/>
              </a:rPr>
              <a:t>	</a:t>
            </a:r>
            <a:r>
              <a:rPr sz="2200" b="1" spc="-80" dirty="0">
                <a:latin typeface="Arial"/>
                <a:cs typeface="Arial"/>
              </a:rPr>
              <a:t>atom</a:t>
            </a:r>
            <a:r>
              <a:rPr sz="2200" b="1" spc="-5" dirty="0">
                <a:latin typeface="Arial"/>
                <a:cs typeface="Arial"/>
              </a:rPr>
              <a:t> </a:t>
            </a:r>
            <a:r>
              <a:rPr sz="2200" b="1" spc="-100" dirty="0">
                <a:latin typeface="Arial"/>
                <a:cs typeface="Arial"/>
              </a:rPr>
              <a:t>are</a:t>
            </a:r>
            <a:endParaRPr sz="2200" dirty="0">
              <a:latin typeface="Arial"/>
              <a:cs typeface="Arial"/>
            </a:endParaRPr>
          </a:p>
          <a:p>
            <a:pPr marL="286385">
              <a:lnSpc>
                <a:spcPts val="2510"/>
              </a:lnSpc>
            </a:pPr>
            <a:r>
              <a:rPr sz="2200" b="1" spc="-175" dirty="0">
                <a:latin typeface="Arial"/>
                <a:cs typeface="Arial"/>
              </a:rPr>
              <a:t>found</a:t>
            </a:r>
            <a:r>
              <a:rPr sz="2200" b="1" spc="-20" dirty="0">
                <a:latin typeface="Arial"/>
                <a:cs typeface="Arial"/>
              </a:rPr>
              <a:t> </a:t>
            </a:r>
            <a:r>
              <a:rPr sz="2200" b="1" spc="-65" dirty="0">
                <a:latin typeface="Arial"/>
                <a:cs typeface="Arial"/>
              </a:rPr>
              <a:t>at</a:t>
            </a:r>
            <a:r>
              <a:rPr sz="2200" b="1" spc="-15" dirty="0">
                <a:latin typeface="Arial"/>
                <a:cs typeface="Arial"/>
              </a:rPr>
              <a:t> </a:t>
            </a:r>
            <a:r>
              <a:rPr sz="2200" b="1" spc="-185" dirty="0">
                <a:latin typeface="Arial"/>
                <a:cs typeface="Arial"/>
              </a:rPr>
              <a:t>the</a:t>
            </a:r>
            <a:r>
              <a:rPr sz="2200" b="1" spc="-5" dirty="0">
                <a:latin typeface="Arial"/>
                <a:cs typeface="Arial"/>
              </a:rPr>
              <a:t> </a:t>
            </a:r>
            <a:r>
              <a:rPr sz="2200" b="1" spc="-190" dirty="0">
                <a:latin typeface="Arial"/>
                <a:cs typeface="Arial"/>
              </a:rPr>
              <a:t>surface</a:t>
            </a:r>
            <a:r>
              <a:rPr sz="2200" b="1" spc="-10" dirty="0">
                <a:latin typeface="Arial"/>
                <a:cs typeface="Arial"/>
              </a:rPr>
              <a:t> </a:t>
            </a:r>
            <a:r>
              <a:rPr sz="2200" b="1" spc="-150" dirty="0">
                <a:latin typeface="Arial"/>
                <a:cs typeface="Arial"/>
              </a:rPr>
              <a:t>for</a:t>
            </a:r>
            <a:r>
              <a:rPr sz="2200" b="1" spc="-5" dirty="0">
                <a:latin typeface="Arial"/>
                <a:cs typeface="Arial"/>
              </a:rPr>
              <a:t> </a:t>
            </a:r>
            <a:r>
              <a:rPr sz="2200" b="1" spc="-20" dirty="0">
                <a:latin typeface="Arial"/>
                <a:cs typeface="Arial"/>
              </a:rPr>
              <a:t>e.g.</a:t>
            </a:r>
            <a:endParaRPr sz="2200" dirty="0">
              <a:latin typeface="Arial"/>
              <a:cs typeface="Arial"/>
            </a:endParaRPr>
          </a:p>
          <a:p>
            <a:pPr marL="535305" marR="2901315">
              <a:lnSpc>
                <a:spcPct val="110000"/>
              </a:lnSpc>
            </a:pPr>
            <a:r>
              <a:rPr sz="2200" b="1" spc="-185" dirty="0">
                <a:latin typeface="Arial"/>
                <a:cs typeface="Arial"/>
              </a:rPr>
              <a:t>Size</a:t>
            </a:r>
            <a:r>
              <a:rPr sz="2200" b="1" spc="-35" dirty="0">
                <a:latin typeface="Arial"/>
                <a:cs typeface="Arial"/>
              </a:rPr>
              <a:t> </a:t>
            </a:r>
            <a:r>
              <a:rPr sz="2200" b="1" dirty="0">
                <a:latin typeface="Arial"/>
                <a:cs typeface="Arial"/>
              </a:rPr>
              <a:t>30</a:t>
            </a:r>
            <a:r>
              <a:rPr sz="2200" b="1" spc="-155" dirty="0">
                <a:latin typeface="Arial"/>
                <a:cs typeface="Arial"/>
              </a:rPr>
              <a:t> </a:t>
            </a:r>
            <a:r>
              <a:rPr sz="2200" b="1" spc="-160" dirty="0">
                <a:latin typeface="Arial"/>
                <a:cs typeface="Arial"/>
              </a:rPr>
              <a:t>nm-</a:t>
            </a:r>
            <a:r>
              <a:rPr sz="2200" b="1" spc="-30" dirty="0">
                <a:latin typeface="Arial"/>
                <a:cs typeface="Arial"/>
              </a:rPr>
              <a:t> </a:t>
            </a:r>
            <a:r>
              <a:rPr sz="2200" b="1" dirty="0">
                <a:latin typeface="Arial"/>
                <a:cs typeface="Arial"/>
              </a:rPr>
              <a:t>5%</a:t>
            </a:r>
            <a:r>
              <a:rPr sz="2200" b="1" spc="-55" dirty="0">
                <a:latin typeface="Arial"/>
                <a:cs typeface="Arial"/>
              </a:rPr>
              <a:t> </a:t>
            </a:r>
            <a:r>
              <a:rPr sz="2200" b="1" dirty="0">
                <a:latin typeface="Arial"/>
                <a:cs typeface="Arial"/>
              </a:rPr>
              <a:t>of</a:t>
            </a:r>
            <a:r>
              <a:rPr sz="2200" b="1" spc="95" dirty="0">
                <a:latin typeface="Arial"/>
                <a:cs typeface="Arial"/>
              </a:rPr>
              <a:t> </a:t>
            </a:r>
            <a:r>
              <a:rPr sz="2200" b="1" spc="-155" dirty="0">
                <a:latin typeface="Arial"/>
                <a:cs typeface="Arial"/>
              </a:rPr>
              <a:t>atom</a:t>
            </a:r>
            <a:r>
              <a:rPr sz="2200" b="1" spc="-30" dirty="0">
                <a:latin typeface="Arial"/>
                <a:cs typeface="Arial"/>
              </a:rPr>
              <a:t> </a:t>
            </a:r>
            <a:r>
              <a:rPr sz="2200" b="1" spc="-195" dirty="0">
                <a:latin typeface="Arial"/>
                <a:cs typeface="Arial"/>
              </a:rPr>
              <a:t>on</a:t>
            </a:r>
            <a:r>
              <a:rPr sz="2200" b="1" spc="-25" dirty="0">
                <a:latin typeface="Arial"/>
                <a:cs typeface="Arial"/>
              </a:rPr>
              <a:t> </a:t>
            </a:r>
            <a:r>
              <a:rPr sz="2200" b="1" spc="-175" dirty="0">
                <a:latin typeface="Arial"/>
                <a:cs typeface="Arial"/>
              </a:rPr>
              <a:t>its</a:t>
            </a:r>
            <a:r>
              <a:rPr sz="2200" b="1" spc="-35" dirty="0">
                <a:latin typeface="Arial"/>
                <a:cs typeface="Arial"/>
              </a:rPr>
              <a:t> </a:t>
            </a:r>
            <a:r>
              <a:rPr sz="2200" b="1" spc="-40" dirty="0">
                <a:latin typeface="Arial"/>
                <a:cs typeface="Arial"/>
              </a:rPr>
              <a:t>surface </a:t>
            </a:r>
            <a:r>
              <a:rPr sz="2200" b="1" spc="-185" dirty="0">
                <a:latin typeface="Arial"/>
                <a:cs typeface="Arial"/>
              </a:rPr>
              <a:t>Size</a:t>
            </a:r>
            <a:r>
              <a:rPr sz="2200" b="1" spc="-35" dirty="0">
                <a:latin typeface="Arial"/>
                <a:cs typeface="Arial"/>
              </a:rPr>
              <a:t> </a:t>
            </a:r>
            <a:r>
              <a:rPr sz="2200" b="1" dirty="0">
                <a:latin typeface="Arial"/>
                <a:cs typeface="Arial"/>
              </a:rPr>
              <a:t>10</a:t>
            </a:r>
            <a:r>
              <a:rPr sz="2200" b="1" spc="-155" dirty="0">
                <a:latin typeface="Arial"/>
                <a:cs typeface="Arial"/>
              </a:rPr>
              <a:t> </a:t>
            </a:r>
            <a:r>
              <a:rPr sz="2200" b="1" spc="-160" dirty="0">
                <a:latin typeface="Arial"/>
                <a:cs typeface="Arial"/>
              </a:rPr>
              <a:t>nm-</a:t>
            </a:r>
            <a:r>
              <a:rPr sz="2200" b="1" spc="-30" dirty="0">
                <a:latin typeface="Arial"/>
                <a:cs typeface="Arial"/>
              </a:rPr>
              <a:t> </a:t>
            </a:r>
            <a:r>
              <a:rPr sz="2200" b="1" dirty="0">
                <a:latin typeface="Arial"/>
                <a:cs typeface="Arial"/>
              </a:rPr>
              <a:t>20%</a:t>
            </a:r>
            <a:r>
              <a:rPr sz="2200" b="1" spc="-100" dirty="0">
                <a:latin typeface="Arial"/>
                <a:cs typeface="Arial"/>
              </a:rPr>
              <a:t> </a:t>
            </a:r>
            <a:r>
              <a:rPr sz="2200" b="1" dirty="0">
                <a:latin typeface="Arial"/>
                <a:cs typeface="Arial"/>
              </a:rPr>
              <a:t>of</a:t>
            </a:r>
            <a:r>
              <a:rPr sz="2200" b="1" spc="85" dirty="0">
                <a:latin typeface="Arial"/>
                <a:cs typeface="Arial"/>
              </a:rPr>
              <a:t> </a:t>
            </a:r>
            <a:r>
              <a:rPr sz="2200" b="1" spc="-155" dirty="0">
                <a:latin typeface="Arial"/>
                <a:cs typeface="Arial"/>
              </a:rPr>
              <a:t>atom</a:t>
            </a:r>
            <a:r>
              <a:rPr sz="2200" b="1" spc="-30" dirty="0">
                <a:latin typeface="Arial"/>
                <a:cs typeface="Arial"/>
              </a:rPr>
              <a:t> </a:t>
            </a:r>
            <a:r>
              <a:rPr sz="2200" b="1" spc="-200" dirty="0">
                <a:latin typeface="Arial"/>
                <a:cs typeface="Arial"/>
              </a:rPr>
              <a:t>on</a:t>
            </a:r>
            <a:r>
              <a:rPr sz="2200" b="1" spc="-35" dirty="0">
                <a:latin typeface="Arial"/>
                <a:cs typeface="Arial"/>
              </a:rPr>
              <a:t> </a:t>
            </a:r>
            <a:r>
              <a:rPr sz="2200" b="1" spc="-175" dirty="0">
                <a:latin typeface="Arial"/>
                <a:cs typeface="Arial"/>
              </a:rPr>
              <a:t>its</a:t>
            </a:r>
            <a:r>
              <a:rPr sz="2200" b="1" spc="-25" dirty="0">
                <a:latin typeface="Arial"/>
                <a:cs typeface="Arial"/>
              </a:rPr>
              <a:t> </a:t>
            </a:r>
            <a:r>
              <a:rPr sz="2200" b="1" spc="-175" dirty="0">
                <a:latin typeface="Arial"/>
                <a:cs typeface="Arial"/>
              </a:rPr>
              <a:t>surface </a:t>
            </a:r>
            <a:r>
              <a:rPr sz="2200" b="1" spc="-185" dirty="0">
                <a:latin typeface="Arial"/>
                <a:cs typeface="Arial"/>
              </a:rPr>
              <a:t>Size</a:t>
            </a:r>
            <a:r>
              <a:rPr sz="2200" b="1" spc="-35" dirty="0">
                <a:latin typeface="Arial"/>
                <a:cs typeface="Arial"/>
              </a:rPr>
              <a:t> </a:t>
            </a:r>
            <a:r>
              <a:rPr sz="2200" b="1" dirty="0">
                <a:latin typeface="Arial"/>
                <a:cs typeface="Arial"/>
              </a:rPr>
              <a:t>3</a:t>
            </a:r>
            <a:r>
              <a:rPr sz="2200" b="1" spc="-155" dirty="0">
                <a:latin typeface="Arial"/>
                <a:cs typeface="Arial"/>
              </a:rPr>
              <a:t> nm-</a:t>
            </a:r>
            <a:r>
              <a:rPr sz="2200" b="1" spc="-30" dirty="0">
                <a:latin typeface="Arial"/>
                <a:cs typeface="Arial"/>
              </a:rPr>
              <a:t> </a:t>
            </a:r>
            <a:r>
              <a:rPr sz="2200" b="1" dirty="0">
                <a:latin typeface="Arial"/>
                <a:cs typeface="Arial"/>
              </a:rPr>
              <a:t>50%</a:t>
            </a:r>
            <a:r>
              <a:rPr sz="2200" b="1" spc="-55" dirty="0">
                <a:latin typeface="Arial"/>
                <a:cs typeface="Arial"/>
              </a:rPr>
              <a:t> </a:t>
            </a:r>
            <a:r>
              <a:rPr sz="2200" b="1" dirty="0">
                <a:latin typeface="Arial"/>
                <a:cs typeface="Arial"/>
              </a:rPr>
              <a:t>of</a:t>
            </a:r>
            <a:r>
              <a:rPr sz="2200" b="1" spc="95" dirty="0">
                <a:latin typeface="Arial"/>
                <a:cs typeface="Arial"/>
              </a:rPr>
              <a:t> </a:t>
            </a:r>
            <a:r>
              <a:rPr sz="2200" b="1" spc="-155" dirty="0">
                <a:latin typeface="Arial"/>
                <a:cs typeface="Arial"/>
              </a:rPr>
              <a:t>atom</a:t>
            </a:r>
            <a:r>
              <a:rPr sz="2200" b="1" spc="-35" dirty="0">
                <a:latin typeface="Arial"/>
                <a:cs typeface="Arial"/>
              </a:rPr>
              <a:t> </a:t>
            </a:r>
            <a:r>
              <a:rPr sz="2200" b="1" spc="-200" dirty="0">
                <a:latin typeface="Arial"/>
                <a:cs typeface="Arial"/>
              </a:rPr>
              <a:t>on</a:t>
            </a:r>
            <a:r>
              <a:rPr sz="2200" b="1" spc="-30" dirty="0">
                <a:latin typeface="Arial"/>
                <a:cs typeface="Arial"/>
              </a:rPr>
              <a:t> </a:t>
            </a:r>
            <a:r>
              <a:rPr sz="2200" b="1" spc="-175" dirty="0">
                <a:latin typeface="Arial"/>
                <a:cs typeface="Arial"/>
              </a:rPr>
              <a:t>its</a:t>
            </a:r>
            <a:r>
              <a:rPr sz="2200" b="1" spc="-40" dirty="0">
                <a:latin typeface="Arial"/>
                <a:cs typeface="Arial"/>
              </a:rPr>
              <a:t> </a:t>
            </a:r>
            <a:r>
              <a:rPr sz="2200" b="1" spc="-35" dirty="0">
                <a:latin typeface="Arial"/>
                <a:cs typeface="Arial"/>
              </a:rPr>
              <a:t>surface</a:t>
            </a:r>
            <a:endParaRPr sz="2200" dirty="0">
              <a:latin typeface="Arial"/>
              <a:cs typeface="Arial"/>
            </a:endParaRPr>
          </a:p>
          <a:p>
            <a:pPr>
              <a:lnSpc>
                <a:spcPct val="100000"/>
              </a:lnSpc>
              <a:spcBef>
                <a:spcPts val="905"/>
              </a:spcBef>
            </a:pPr>
            <a:endParaRPr sz="2200" dirty="0">
              <a:latin typeface="Arial"/>
              <a:cs typeface="Arial"/>
            </a:endParaRPr>
          </a:p>
          <a:p>
            <a:pPr marL="12700" marR="5080" algn="just">
              <a:lnSpc>
                <a:spcPct val="90000"/>
              </a:lnSpc>
            </a:pPr>
            <a:r>
              <a:rPr sz="2200" spc="-365" dirty="0">
                <a:latin typeface="Arial"/>
                <a:cs typeface="Arial"/>
              </a:rPr>
              <a:t>To</a:t>
            </a:r>
            <a:r>
              <a:rPr sz="2200" spc="210" dirty="0">
                <a:latin typeface="Arial"/>
                <a:cs typeface="Arial"/>
              </a:rPr>
              <a:t> </a:t>
            </a:r>
            <a:r>
              <a:rPr sz="2200" spc="-120" dirty="0">
                <a:latin typeface="Arial"/>
                <a:cs typeface="Arial"/>
              </a:rPr>
              <a:t>understand</a:t>
            </a:r>
            <a:r>
              <a:rPr sz="2200" spc="-35" dirty="0">
                <a:latin typeface="Arial"/>
                <a:cs typeface="Arial"/>
              </a:rPr>
              <a:t> </a:t>
            </a:r>
            <a:r>
              <a:rPr sz="2200" spc="-10" dirty="0">
                <a:latin typeface="Arial"/>
                <a:cs typeface="Arial"/>
              </a:rPr>
              <a:t>the</a:t>
            </a:r>
            <a:r>
              <a:rPr sz="2200" spc="-140" dirty="0">
                <a:latin typeface="Arial"/>
                <a:cs typeface="Arial"/>
              </a:rPr>
              <a:t> </a:t>
            </a:r>
            <a:r>
              <a:rPr sz="2200" dirty="0">
                <a:latin typeface="Arial"/>
                <a:cs typeface="Arial"/>
              </a:rPr>
              <a:t>effect</a:t>
            </a:r>
            <a:r>
              <a:rPr sz="2200" spc="-25" dirty="0">
                <a:latin typeface="Arial"/>
                <a:cs typeface="Arial"/>
              </a:rPr>
              <a:t> </a:t>
            </a:r>
            <a:r>
              <a:rPr sz="2200" dirty="0">
                <a:latin typeface="Arial"/>
                <a:cs typeface="Arial"/>
              </a:rPr>
              <a:t>of</a:t>
            </a:r>
            <a:r>
              <a:rPr sz="2200" spc="40" dirty="0">
                <a:latin typeface="Arial"/>
                <a:cs typeface="Arial"/>
              </a:rPr>
              <a:t> </a:t>
            </a:r>
            <a:r>
              <a:rPr sz="2200" dirty="0">
                <a:latin typeface="Arial"/>
                <a:cs typeface="Arial"/>
              </a:rPr>
              <a:t>particle</a:t>
            </a:r>
            <a:r>
              <a:rPr sz="2200" spc="15" dirty="0">
                <a:latin typeface="Arial"/>
                <a:cs typeface="Arial"/>
              </a:rPr>
              <a:t> </a:t>
            </a:r>
            <a:r>
              <a:rPr sz="2200" spc="-90" dirty="0">
                <a:latin typeface="Arial"/>
                <a:cs typeface="Arial"/>
              </a:rPr>
              <a:t>size</a:t>
            </a:r>
            <a:r>
              <a:rPr sz="2200" spc="-5" dirty="0">
                <a:latin typeface="Arial"/>
                <a:cs typeface="Arial"/>
              </a:rPr>
              <a:t> </a:t>
            </a:r>
            <a:r>
              <a:rPr sz="2200" dirty="0">
                <a:latin typeface="Arial"/>
                <a:cs typeface="Arial"/>
              </a:rPr>
              <a:t>on</a:t>
            </a:r>
            <a:r>
              <a:rPr sz="2200" spc="5" dirty="0">
                <a:latin typeface="Arial"/>
                <a:cs typeface="Arial"/>
              </a:rPr>
              <a:t> </a:t>
            </a:r>
            <a:r>
              <a:rPr sz="2200" spc="-95" dirty="0">
                <a:latin typeface="Arial"/>
                <a:cs typeface="Arial"/>
              </a:rPr>
              <a:t>surface</a:t>
            </a:r>
            <a:r>
              <a:rPr sz="2200" spc="-5" dirty="0">
                <a:latin typeface="Arial"/>
                <a:cs typeface="Arial"/>
              </a:rPr>
              <a:t> </a:t>
            </a:r>
            <a:r>
              <a:rPr sz="2200" dirty="0">
                <a:latin typeface="Arial"/>
                <a:cs typeface="Arial"/>
              </a:rPr>
              <a:t>area,</a:t>
            </a:r>
            <a:r>
              <a:rPr sz="2200" spc="5" dirty="0">
                <a:latin typeface="Arial"/>
                <a:cs typeface="Arial"/>
              </a:rPr>
              <a:t> </a:t>
            </a:r>
            <a:r>
              <a:rPr sz="2200" spc="-120" dirty="0">
                <a:latin typeface="Arial"/>
                <a:cs typeface="Arial"/>
              </a:rPr>
              <a:t>consider</a:t>
            </a:r>
            <a:r>
              <a:rPr sz="2200" dirty="0">
                <a:latin typeface="Arial"/>
                <a:cs typeface="Arial"/>
              </a:rPr>
              <a:t> </a:t>
            </a:r>
            <a:r>
              <a:rPr sz="2200" spc="-25" dirty="0">
                <a:latin typeface="Arial"/>
                <a:cs typeface="Arial"/>
              </a:rPr>
              <a:t>an </a:t>
            </a:r>
            <a:r>
              <a:rPr sz="2200" spc="-130" dirty="0">
                <a:latin typeface="Arial"/>
                <a:cs typeface="Arial"/>
              </a:rPr>
              <a:t>American</a:t>
            </a:r>
            <a:r>
              <a:rPr sz="2200" spc="-25" dirty="0">
                <a:latin typeface="Arial"/>
                <a:cs typeface="Arial"/>
              </a:rPr>
              <a:t> </a:t>
            </a:r>
            <a:r>
              <a:rPr sz="2200" spc="-80" dirty="0">
                <a:latin typeface="Arial"/>
                <a:cs typeface="Arial"/>
              </a:rPr>
              <a:t>Silver</a:t>
            </a:r>
            <a:r>
              <a:rPr sz="2200" spc="15" dirty="0">
                <a:latin typeface="Arial"/>
                <a:cs typeface="Arial"/>
              </a:rPr>
              <a:t> </a:t>
            </a:r>
            <a:r>
              <a:rPr sz="2200" spc="-85" dirty="0">
                <a:latin typeface="Arial"/>
                <a:cs typeface="Arial"/>
              </a:rPr>
              <a:t>Eagle</a:t>
            </a:r>
            <a:r>
              <a:rPr sz="2200" spc="45" dirty="0">
                <a:latin typeface="Arial"/>
                <a:cs typeface="Arial"/>
              </a:rPr>
              <a:t> </a:t>
            </a:r>
            <a:r>
              <a:rPr sz="2200" spc="-120" dirty="0">
                <a:latin typeface="Arial"/>
                <a:cs typeface="Arial"/>
              </a:rPr>
              <a:t>coin.</a:t>
            </a:r>
            <a:r>
              <a:rPr sz="2200" spc="30" dirty="0">
                <a:latin typeface="Arial"/>
                <a:cs typeface="Arial"/>
              </a:rPr>
              <a:t> </a:t>
            </a:r>
            <a:r>
              <a:rPr sz="2200" spc="-265" dirty="0">
                <a:latin typeface="Arial"/>
                <a:cs typeface="Arial"/>
              </a:rPr>
              <a:t>This</a:t>
            </a:r>
            <a:r>
              <a:rPr sz="2200" spc="110" dirty="0">
                <a:latin typeface="Arial"/>
                <a:cs typeface="Arial"/>
              </a:rPr>
              <a:t> </a:t>
            </a:r>
            <a:r>
              <a:rPr sz="2200" spc="-80" dirty="0">
                <a:latin typeface="Arial"/>
                <a:cs typeface="Arial"/>
              </a:rPr>
              <a:t>silver</a:t>
            </a:r>
            <a:r>
              <a:rPr sz="2200" spc="45" dirty="0">
                <a:latin typeface="Arial"/>
                <a:cs typeface="Arial"/>
              </a:rPr>
              <a:t> </a:t>
            </a:r>
            <a:r>
              <a:rPr sz="2200" dirty="0">
                <a:latin typeface="Arial"/>
                <a:cs typeface="Arial"/>
              </a:rPr>
              <a:t>dollar</a:t>
            </a:r>
            <a:r>
              <a:rPr sz="2200" spc="45" dirty="0">
                <a:latin typeface="Arial"/>
                <a:cs typeface="Arial"/>
              </a:rPr>
              <a:t> </a:t>
            </a:r>
            <a:r>
              <a:rPr sz="2200" spc="-150" dirty="0">
                <a:latin typeface="Arial"/>
                <a:cs typeface="Arial"/>
              </a:rPr>
              <a:t>contains</a:t>
            </a:r>
            <a:r>
              <a:rPr sz="2200" spc="30" dirty="0">
                <a:latin typeface="Arial"/>
                <a:cs typeface="Arial"/>
              </a:rPr>
              <a:t> </a:t>
            </a:r>
            <a:r>
              <a:rPr sz="2200" dirty="0">
                <a:latin typeface="Arial"/>
                <a:cs typeface="Arial"/>
              </a:rPr>
              <a:t>31</a:t>
            </a:r>
            <a:r>
              <a:rPr sz="2200" spc="35" dirty="0">
                <a:latin typeface="Arial"/>
                <a:cs typeface="Arial"/>
              </a:rPr>
              <a:t> </a:t>
            </a:r>
            <a:r>
              <a:rPr sz="2200" spc="-125" dirty="0">
                <a:latin typeface="Arial"/>
                <a:cs typeface="Arial"/>
              </a:rPr>
              <a:t>grams</a:t>
            </a:r>
            <a:r>
              <a:rPr sz="2200" spc="35" dirty="0">
                <a:latin typeface="Arial"/>
                <a:cs typeface="Arial"/>
              </a:rPr>
              <a:t> </a:t>
            </a:r>
            <a:r>
              <a:rPr sz="2200" dirty="0">
                <a:latin typeface="Arial"/>
                <a:cs typeface="Arial"/>
              </a:rPr>
              <a:t>of</a:t>
            </a:r>
            <a:r>
              <a:rPr sz="2200" spc="90" dirty="0">
                <a:latin typeface="Arial"/>
                <a:cs typeface="Arial"/>
              </a:rPr>
              <a:t> </a:t>
            </a:r>
            <a:r>
              <a:rPr sz="2200" spc="-100" dirty="0">
                <a:latin typeface="Arial"/>
                <a:cs typeface="Arial"/>
              </a:rPr>
              <a:t>coin </a:t>
            </a:r>
            <a:r>
              <a:rPr sz="2200" spc="-20" dirty="0">
                <a:latin typeface="Arial"/>
                <a:cs typeface="Arial"/>
              </a:rPr>
              <a:t>silver</a:t>
            </a:r>
            <a:r>
              <a:rPr sz="2200" spc="200" dirty="0">
                <a:latin typeface="Arial"/>
                <a:cs typeface="Arial"/>
              </a:rPr>
              <a:t> </a:t>
            </a:r>
            <a:r>
              <a:rPr sz="2200" dirty="0">
                <a:latin typeface="Arial"/>
                <a:cs typeface="Arial"/>
              </a:rPr>
              <a:t>and</a:t>
            </a:r>
            <a:r>
              <a:rPr sz="2200" spc="195" dirty="0">
                <a:latin typeface="Arial"/>
                <a:cs typeface="Arial"/>
              </a:rPr>
              <a:t> </a:t>
            </a:r>
            <a:r>
              <a:rPr sz="2200" spc="-10" dirty="0">
                <a:latin typeface="Arial"/>
                <a:cs typeface="Arial"/>
              </a:rPr>
              <a:t>has</a:t>
            </a:r>
            <a:r>
              <a:rPr sz="2200" spc="180" dirty="0">
                <a:latin typeface="Arial"/>
                <a:cs typeface="Arial"/>
              </a:rPr>
              <a:t> </a:t>
            </a:r>
            <a:r>
              <a:rPr sz="2200" dirty="0">
                <a:latin typeface="Arial"/>
                <a:cs typeface="Arial"/>
              </a:rPr>
              <a:t>a</a:t>
            </a:r>
            <a:r>
              <a:rPr sz="2200" spc="190" dirty="0">
                <a:latin typeface="Arial"/>
                <a:cs typeface="Arial"/>
              </a:rPr>
              <a:t> </a:t>
            </a:r>
            <a:r>
              <a:rPr sz="2200" dirty="0">
                <a:latin typeface="Arial"/>
                <a:cs typeface="Arial"/>
              </a:rPr>
              <a:t>total</a:t>
            </a:r>
            <a:r>
              <a:rPr sz="2200" spc="210" dirty="0">
                <a:latin typeface="Arial"/>
                <a:cs typeface="Arial"/>
              </a:rPr>
              <a:t> </a:t>
            </a:r>
            <a:r>
              <a:rPr sz="2200" spc="-55" dirty="0">
                <a:latin typeface="Arial"/>
                <a:cs typeface="Arial"/>
              </a:rPr>
              <a:t>surface</a:t>
            </a:r>
            <a:r>
              <a:rPr sz="2200" spc="190" dirty="0">
                <a:latin typeface="Arial"/>
                <a:cs typeface="Arial"/>
              </a:rPr>
              <a:t> </a:t>
            </a:r>
            <a:r>
              <a:rPr sz="2200" dirty="0">
                <a:latin typeface="Arial"/>
                <a:cs typeface="Arial"/>
              </a:rPr>
              <a:t>area</a:t>
            </a:r>
            <a:r>
              <a:rPr sz="2200" spc="195" dirty="0">
                <a:latin typeface="Arial"/>
                <a:cs typeface="Arial"/>
              </a:rPr>
              <a:t> </a:t>
            </a:r>
            <a:r>
              <a:rPr sz="2200" dirty="0">
                <a:latin typeface="Arial"/>
                <a:cs typeface="Arial"/>
              </a:rPr>
              <a:t>of</a:t>
            </a:r>
            <a:r>
              <a:rPr sz="2200" spc="235" dirty="0">
                <a:latin typeface="Arial"/>
                <a:cs typeface="Arial"/>
              </a:rPr>
              <a:t> </a:t>
            </a:r>
            <a:r>
              <a:rPr sz="2200" spc="-25" dirty="0">
                <a:latin typeface="Arial"/>
                <a:cs typeface="Arial"/>
              </a:rPr>
              <a:t>approximately</a:t>
            </a:r>
            <a:r>
              <a:rPr sz="2200" spc="195" dirty="0">
                <a:latin typeface="Arial"/>
                <a:cs typeface="Arial"/>
              </a:rPr>
              <a:t> </a:t>
            </a:r>
            <a:r>
              <a:rPr sz="2200" dirty="0">
                <a:latin typeface="Arial"/>
                <a:cs typeface="Arial"/>
              </a:rPr>
              <a:t>3000</a:t>
            </a:r>
            <a:r>
              <a:rPr sz="2200" spc="190" dirty="0">
                <a:latin typeface="Arial"/>
                <a:cs typeface="Arial"/>
              </a:rPr>
              <a:t> </a:t>
            </a:r>
            <a:r>
              <a:rPr sz="2200" spc="-90" dirty="0">
                <a:latin typeface="Arial"/>
                <a:cs typeface="Arial"/>
              </a:rPr>
              <a:t>square </a:t>
            </a:r>
            <a:r>
              <a:rPr sz="2200" spc="-55" dirty="0">
                <a:latin typeface="Arial"/>
                <a:cs typeface="Arial"/>
              </a:rPr>
              <a:t>millimeters.</a:t>
            </a:r>
            <a:r>
              <a:rPr sz="2200" spc="350" dirty="0">
                <a:latin typeface="Arial"/>
                <a:cs typeface="Arial"/>
              </a:rPr>
              <a:t> </a:t>
            </a:r>
            <a:r>
              <a:rPr sz="2200" dirty="0">
                <a:latin typeface="Arial"/>
                <a:cs typeface="Arial"/>
              </a:rPr>
              <a:t>If</a:t>
            </a:r>
            <a:r>
              <a:rPr sz="2200" spc="385" dirty="0">
                <a:latin typeface="Arial"/>
                <a:cs typeface="Arial"/>
              </a:rPr>
              <a:t> </a:t>
            </a:r>
            <a:r>
              <a:rPr sz="2200" dirty="0">
                <a:latin typeface="Arial"/>
                <a:cs typeface="Arial"/>
              </a:rPr>
              <a:t>the</a:t>
            </a:r>
            <a:r>
              <a:rPr sz="2200" spc="355" dirty="0">
                <a:latin typeface="Arial"/>
                <a:cs typeface="Arial"/>
              </a:rPr>
              <a:t> </a:t>
            </a:r>
            <a:r>
              <a:rPr sz="2200" dirty="0">
                <a:latin typeface="Arial"/>
                <a:cs typeface="Arial"/>
              </a:rPr>
              <a:t>same</a:t>
            </a:r>
            <a:r>
              <a:rPr sz="2200" spc="345" dirty="0">
                <a:latin typeface="Arial"/>
                <a:cs typeface="Arial"/>
              </a:rPr>
              <a:t> </a:t>
            </a:r>
            <a:r>
              <a:rPr sz="2200" spc="-20" dirty="0">
                <a:latin typeface="Arial"/>
                <a:cs typeface="Arial"/>
              </a:rPr>
              <a:t>amount</a:t>
            </a:r>
            <a:r>
              <a:rPr sz="2200" spc="350" dirty="0">
                <a:latin typeface="Arial"/>
                <a:cs typeface="Arial"/>
              </a:rPr>
              <a:t> </a:t>
            </a:r>
            <a:r>
              <a:rPr sz="2200" dirty="0">
                <a:latin typeface="Arial"/>
                <a:cs typeface="Arial"/>
              </a:rPr>
              <a:t>of</a:t>
            </a:r>
            <a:r>
              <a:rPr sz="2200" spc="390" dirty="0">
                <a:latin typeface="Arial"/>
                <a:cs typeface="Arial"/>
              </a:rPr>
              <a:t> </a:t>
            </a:r>
            <a:r>
              <a:rPr sz="2200" dirty="0">
                <a:latin typeface="Arial"/>
                <a:cs typeface="Arial"/>
              </a:rPr>
              <a:t>coin</a:t>
            </a:r>
            <a:r>
              <a:rPr sz="2200" spc="350" dirty="0">
                <a:latin typeface="Arial"/>
                <a:cs typeface="Arial"/>
              </a:rPr>
              <a:t> </a:t>
            </a:r>
            <a:r>
              <a:rPr sz="2200" dirty="0">
                <a:latin typeface="Arial"/>
                <a:cs typeface="Arial"/>
              </a:rPr>
              <a:t>silver</a:t>
            </a:r>
            <a:r>
              <a:rPr sz="2200" spc="350" dirty="0">
                <a:latin typeface="Arial"/>
                <a:cs typeface="Arial"/>
              </a:rPr>
              <a:t> </a:t>
            </a:r>
            <a:r>
              <a:rPr sz="2200" dirty="0">
                <a:latin typeface="Arial"/>
                <a:cs typeface="Arial"/>
              </a:rPr>
              <a:t>were</a:t>
            </a:r>
            <a:r>
              <a:rPr sz="2200" spc="350" dirty="0">
                <a:latin typeface="Arial"/>
                <a:cs typeface="Arial"/>
              </a:rPr>
              <a:t> </a:t>
            </a:r>
            <a:r>
              <a:rPr sz="2200" dirty="0">
                <a:latin typeface="Arial"/>
                <a:cs typeface="Arial"/>
              </a:rPr>
              <a:t>divided</a:t>
            </a:r>
            <a:r>
              <a:rPr sz="2200" spc="345" dirty="0">
                <a:latin typeface="Arial"/>
                <a:cs typeface="Arial"/>
              </a:rPr>
              <a:t> </a:t>
            </a:r>
            <a:r>
              <a:rPr sz="2200" spc="-25" dirty="0">
                <a:latin typeface="Arial"/>
                <a:cs typeface="Arial"/>
              </a:rPr>
              <a:t>into </a:t>
            </a:r>
            <a:r>
              <a:rPr sz="2200" spc="-120" dirty="0">
                <a:latin typeface="Arial"/>
                <a:cs typeface="Arial"/>
              </a:rPr>
              <a:t>nanoparticles–</a:t>
            </a:r>
            <a:r>
              <a:rPr sz="2200" spc="-35" dirty="0">
                <a:latin typeface="Arial"/>
                <a:cs typeface="Arial"/>
              </a:rPr>
              <a:t> </a:t>
            </a:r>
            <a:r>
              <a:rPr sz="2200" spc="-145" dirty="0">
                <a:latin typeface="Arial"/>
                <a:cs typeface="Arial"/>
              </a:rPr>
              <a:t>say</a:t>
            </a:r>
            <a:r>
              <a:rPr sz="2200" spc="-10" dirty="0">
                <a:latin typeface="Arial"/>
                <a:cs typeface="Arial"/>
              </a:rPr>
              <a:t> </a:t>
            </a:r>
            <a:r>
              <a:rPr sz="2200" dirty="0">
                <a:latin typeface="Arial"/>
                <a:cs typeface="Arial"/>
              </a:rPr>
              <a:t>10</a:t>
            </a:r>
            <a:r>
              <a:rPr sz="2200" spc="-25" dirty="0">
                <a:latin typeface="Arial"/>
                <a:cs typeface="Arial"/>
              </a:rPr>
              <a:t> </a:t>
            </a:r>
            <a:r>
              <a:rPr sz="2200" spc="-155" dirty="0">
                <a:latin typeface="Arial"/>
                <a:cs typeface="Arial"/>
              </a:rPr>
              <a:t>nanometer</a:t>
            </a:r>
            <a:r>
              <a:rPr sz="2200" dirty="0">
                <a:latin typeface="Arial"/>
                <a:cs typeface="Arial"/>
              </a:rPr>
              <a:t> </a:t>
            </a:r>
            <a:r>
              <a:rPr sz="2200" spc="-120" dirty="0">
                <a:latin typeface="Arial"/>
                <a:cs typeface="Arial"/>
              </a:rPr>
              <a:t>in</a:t>
            </a:r>
            <a:r>
              <a:rPr sz="2200" spc="-15" dirty="0">
                <a:latin typeface="Arial"/>
                <a:cs typeface="Arial"/>
              </a:rPr>
              <a:t> </a:t>
            </a:r>
            <a:r>
              <a:rPr sz="2200" spc="-95" dirty="0">
                <a:latin typeface="Arial"/>
                <a:cs typeface="Arial"/>
              </a:rPr>
              <a:t>diameter–</a:t>
            </a:r>
            <a:r>
              <a:rPr sz="2200" spc="-25" dirty="0">
                <a:latin typeface="Arial"/>
                <a:cs typeface="Arial"/>
              </a:rPr>
              <a:t> </a:t>
            </a:r>
            <a:r>
              <a:rPr sz="2200" spc="-135" dirty="0">
                <a:latin typeface="Arial"/>
                <a:cs typeface="Arial"/>
              </a:rPr>
              <a:t>the</a:t>
            </a:r>
            <a:r>
              <a:rPr sz="2200" spc="-20" dirty="0">
                <a:latin typeface="Arial"/>
                <a:cs typeface="Arial"/>
              </a:rPr>
              <a:t> </a:t>
            </a:r>
            <a:r>
              <a:rPr sz="2200" spc="-10" dirty="0">
                <a:latin typeface="Arial"/>
                <a:cs typeface="Arial"/>
              </a:rPr>
              <a:t>total</a:t>
            </a:r>
            <a:r>
              <a:rPr sz="2200" spc="-5" dirty="0">
                <a:latin typeface="Arial"/>
                <a:cs typeface="Arial"/>
              </a:rPr>
              <a:t> </a:t>
            </a:r>
            <a:r>
              <a:rPr sz="2200" spc="-135" dirty="0">
                <a:latin typeface="Arial"/>
                <a:cs typeface="Arial"/>
              </a:rPr>
              <a:t>surface</a:t>
            </a:r>
            <a:r>
              <a:rPr sz="2200" spc="-15" dirty="0">
                <a:latin typeface="Arial"/>
                <a:cs typeface="Arial"/>
              </a:rPr>
              <a:t> </a:t>
            </a:r>
            <a:r>
              <a:rPr sz="2200" dirty="0">
                <a:latin typeface="Arial"/>
                <a:cs typeface="Arial"/>
              </a:rPr>
              <a:t>area</a:t>
            </a:r>
            <a:r>
              <a:rPr sz="2200" spc="-15" dirty="0">
                <a:latin typeface="Arial"/>
                <a:cs typeface="Arial"/>
              </a:rPr>
              <a:t> </a:t>
            </a:r>
            <a:r>
              <a:rPr sz="2200" spc="-25" dirty="0">
                <a:latin typeface="Arial"/>
                <a:cs typeface="Arial"/>
              </a:rPr>
              <a:t>of </a:t>
            </a:r>
            <a:r>
              <a:rPr sz="2200" spc="-190" dirty="0">
                <a:latin typeface="Arial"/>
                <a:cs typeface="Arial"/>
              </a:rPr>
              <a:t>those</a:t>
            </a:r>
            <a:r>
              <a:rPr sz="2200" spc="35" dirty="0">
                <a:latin typeface="Arial"/>
                <a:cs typeface="Arial"/>
              </a:rPr>
              <a:t> </a:t>
            </a:r>
            <a:r>
              <a:rPr sz="2200" spc="-80" dirty="0">
                <a:latin typeface="Arial"/>
                <a:cs typeface="Arial"/>
              </a:rPr>
              <a:t>particles</a:t>
            </a:r>
            <a:r>
              <a:rPr sz="2200" spc="-75" dirty="0">
                <a:latin typeface="Arial"/>
                <a:cs typeface="Arial"/>
              </a:rPr>
              <a:t> </a:t>
            </a:r>
            <a:r>
              <a:rPr sz="2200" spc="-100" dirty="0">
                <a:latin typeface="Arial"/>
                <a:cs typeface="Arial"/>
              </a:rPr>
              <a:t>would</a:t>
            </a:r>
            <a:r>
              <a:rPr sz="2200" spc="-50" dirty="0">
                <a:latin typeface="Arial"/>
                <a:cs typeface="Arial"/>
              </a:rPr>
              <a:t> </a:t>
            </a:r>
            <a:r>
              <a:rPr sz="2200" dirty="0">
                <a:latin typeface="Arial"/>
                <a:cs typeface="Arial"/>
              </a:rPr>
              <a:t>be</a:t>
            </a:r>
            <a:r>
              <a:rPr sz="2200" spc="-60" dirty="0">
                <a:latin typeface="Arial"/>
                <a:cs typeface="Arial"/>
              </a:rPr>
              <a:t> </a:t>
            </a:r>
            <a:r>
              <a:rPr sz="2200" dirty="0">
                <a:latin typeface="Arial"/>
                <a:cs typeface="Arial"/>
              </a:rPr>
              <a:t>7000</a:t>
            </a:r>
            <a:r>
              <a:rPr sz="2200" spc="-20" dirty="0">
                <a:latin typeface="Arial"/>
                <a:cs typeface="Arial"/>
              </a:rPr>
              <a:t> </a:t>
            </a:r>
            <a:r>
              <a:rPr sz="2200" spc="-120" dirty="0">
                <a:latin typeface="Arial"/>
                <a:cs typeface="Arial"/>
              </a:rPr>
              <a:t>square</a:t>
            </a:r>
            <a:r>
              <a:rPr sz="2200" dirty="0">
                <a:latin typeface="Arial"/>
                <a:cs typeface="Arial"/>
              </a:rPr>
              <a:t> </a:t>
            </a:r>
            <a:r>
              <a:rPr sz="2200" spc="-175" dirty="0">
                <a:latin typeface="Arial"/>
                <a:cs typeface="Arial"/>
              </a:rPr>
              <a:t>meters</a:t>
            </a:r>
            <a:r>
              <a:rPr sz="2200" spc="25" dirty="0">
                <a:latin typeface="Arial"/>
                <a:cs typeface="Arial"/>
              </a:rPr>
              <a:t> </a:t>
            </a:r>
            <a:r>
              <a:rPr sz="2200" spc="-155" dirty="0">
                <a:latin typeface="Arial"/>
                <a:cs typeface="Arial"/>
              </a:rPr>
              <a:t>(which</a:t>
            </a:r>
            <a:r>
              <a:rPr sz="2200" dirty="0">
                <a:latin typeface="Arial"/>
                <a:cs typeface="Arial"/>
              </a:rPr>
              <a:t> </a:t>
            </a:r>
            <a:r>
              <a:rPr sz="2200" spc="-175" dirty="0">
                <a:latin typeface="Arial"/>
                <a:cs typeface="Arial"/>
              </a:rPr>
              <a:t>is</a:t>
            </a:r>
            <a:r>
              <a:rPr sz="2200" spc="20" dirty="0">
                <a:latin typeface="Arial"/>
                <a:cs typeface="Arial"/>
              </a:rPr>
              <a:t> </a:t>
            </a:r>
            <a:r>
              <a:rPr sz="2200" spc="-65" dirty="0">
                <a:latin typeface="Arial"/>
                <a:cs typeface="Arial"/>
              </a:rPr>
              <a:t>equal</a:t>
            </a:r>
            <a:r>
              <a:rPr sz="2200" spc="-15" dirty="0">
                <a:latin typeface="Arial"/>
                <a:cs typeface="Arial"/>
              </a:rPr>
              <a:t> </a:t>
            </a:r>
            <a:r>
              <a:rPr sz="2200" dirty="0">
                <a:latin typeface="Arial"/>
                <a:cs typeface="Arial"/>
              </a:rPr>
              <a:t>to</a:t>
            </a:r>
            <a:r>
              <a:rPr sz="2200" spc="-15" dirty="0">
                <a:latin typeface="Arial"/>
                <a:cs typeface="Arial"/>
              </a:rPr>
              <a:t> </a:t>
            </a:r>
            <a:r>
              <a:rPr sz="2200" spc="-110" dirty="0">
                <a:latin typeface="Arial"/>
                <a:cs typeface="Arial"/>
              </a:rPr>
              <a:t>the</a:t>
            </a:r>
            <a:r>
              <a:rPr sz="2200" spc="-20" dirty="0">
                <a:latin typeface="Arial"/>
                <a:cs typeface="Arial"/>
              </a:rPr>
              <a:t> </a:t>
            </a:r>
            <a:r>
              <a:rPr sz="2200" spc="-80" dirty="0">
                <a:latin typeface="Arial"/>
                <a:cs typeface="Arial"/>
              </a:rPr>
              <a:t>size </a:t>
            </a:r>
            <a:r>
              <a:rPr sz="2200" dirty="0">
                <a:latin typeface="Arial"/>
                <a:cs typeface="Arial"/>
              </a:rPr>
              <a:t>of</a:t>
            </a:r>
            <a:r>
              <a:rPr sz="2200" spc="70" dirty="0">
                <a:latin typeface="Arial"/>
                <a:cs typeface="Arial"/>
              </a:rPr>
              <a:t> </a:t>
            </a:r>
            <a:r>
              <a:rPr sz="2200" dirty="0">
                <a:latin typeface="Arial"/>
                <a:cs typeface="Arial"/>
              </a:rPr>
              <a:t>a </a:t>
            </a:r>
            <a:r>
              <a:rPr sz="2200" spc="-204" dirty="0">
                <a:latin typeface="Arial"/>
                <a:cs typeface="Arial"/>
              </a:rPr>
              <a:t>soccer</a:t>
            </a:r>
            <a:r>
              <a:rPr sz="2200" spc="30" dirty="0">
                <a:latin typeface="Arial"/>
                <a:cs typeface="Arial"/>
              </a:rPr>
              <a:t> </a:t>
            </a:r>
            <a:r>
              <a:rPr sz="2200" spc="-10" dirty="0">
                <a:latin typeface="Arial"/>
                <a:cs typeface="Arial"/>
              </a:rPr>
              <a:t>field</a:t>
            </a:r>
            <a:endParaRPr sz="22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561873" y="948816"/>
            <a:ext cx="3026765" cy="341884"/>
          </a:xfrm>
          <a:prstGeom prst="rect">
            <a:avLst/>
          </a:prstGeom>
        </p:spPr>
      </p:pic>
      <p:sp>
        <p:nvSpPr>
          <p:cNvPr id="3" name="object 3"/>
          <p:cNvSpPr txBox="1"/>
          <p:nvPr/>
        </p:nvSpPr>
        <p:spPr>
          <a:xfrm>
            <a:off x="535940" y="1613738"/>
            <a:ext cx="8072120" cy="4037329"/>
          </a:xfrm>
          <a:prstGeom prst="rect">
            <a:avLst/>
          </a:prstGeom>
        </p:spPr>
        <p:txBody>
          <a:bodyPr vert="horz" wrap="square" lIns="0" tIns="12065" rIns="0" bIns="0" rtlCol="0">
            <a:spAutoFit/>
          </a:bodyPr>
          <a:lstStyle/>
          <a:p>
            <a:pPr marL="283210" marR="5080" indent="-271145" algn="just">
              <a:lnSpc>
                <a:spcPct val="100000"/>
              </a:lnSpc>
              <a:spcBef>
                <a:spcPts val="95"/>
              </a:spcBef>
              <a:buClr>
                <a:srgbClr val="ACC2C8"/>
              </a:buClr>
              <a:buChar char="•"/>
              <a:tabLst>
                <a:tab pos="285115" algn="l"/>
              </a:tabLst>
            </a:pPr>
            <a:r>
              <a:rPr sz="2800" spc="-390" dirty="0">
                <a:latin typeface="Arial"/>
                <a:cs typeface="Arial"/>
              </a:rPr>
              <a:t>The</a:t>
            </a:r>
            <a:r>
              <a:rPr sz="2800" spc="195" dirty="0">
                <a:latin typeface="Arial"/>
                <a:cs typeface="Arial"/>
              </a:rPr>
              <a:t> </a:t>
            </a:r>
            <a:r>
              <a:rPr sz="2800" spc="-220" dirty="0">
                <a:latin typeface="Arial"/>
                <a:cs typeface="Arial"/>
              </a:rPr>
              <a:t>quantum</a:t>
            </a:r>
            <a:r>
              <a:rPr sz="2800" spc="25" dirty="0">
                <a:latin typeface="Arial"/>
                <a:cs typeface="Arial"/>
              </a:rPr>
              <a:t> </a:t>
            </a:r>
            <a:r>
              <a:rPr sz="2800" spc="-210" dirty="0">
                <a:latin typeface="Arial"/>
                <a:cs typeface="Arial"/>
              </a:rPr>
              <a:t>confinement</a:t>
            </a:r>
            <a:r>
              <a:rPr sz="2800" spc="15" dirty="0">
                <a:latin typeface="Arial"/>
                <a:cs typeface="Arial"/>
              </a:rPr>
              <a:t> </a:t>
            </a:r>
            <a:r>
              <a:rPr sz="2800" spc="-30" dirty="0">
                <a:latin typeface="Arial"/>
                <a:cs typeface="Arial"/>
              </a:rPr>
              <a:t>effect</a:t>
            </a:r>
            <a:r>
              <a:rPr sz="2800" spc="-160" dirty="0">
                <a:latin typeface="Arial"/>
                <a:cs typeface="Arial"/>
              </a:rPr>
              <a:t> </a:t>
            </a:r>
            <a:r>
              <a:rPr sz="2800" spc="-215" dirty="0">
                <a:latin typeface="Arial"/>
                <a:cs typeface="Arial"/>
              </a:rPr>
              <a:t>can</a:t>
            </a:r>
            <a:r>
              <a:rPr sz="2800" spc="20" dirty="0">
                <a:latin typeface="Arial"/>
                <a:cs typeface="Arial"/>
              </a:rPr>
              <a:t> </a:t>
            </a:r>
            <a:r>
              <a:rPr sz="2800" dirty="0">
                <a:latin typeface="Arial"/>
                <a:cs typeface="Arial"/>
              </a:rPr>
              <a:t>be</a:t>
            </a:r>
            <a:r>
              <a:rPr sz="2800" spc="-20" dirty="0">
                <a:latin typeface="Arial"/>
                <a:cs typeface="Arial"/>
              </a:rPr>
              <a:t> </a:t>
            </a:r>
            <a:r>
              <a:rPr sz="2800" spc="-135" dirty="0">
                <a:latin typeface="Arial"/>
                <a:cs typeface="Arial"/>
              </a:rPr>
              <a:t>observed</a:t>
            </a:r>
            <a:r>
              <a:rPr sz="2800" spc="30" dirty="0">
                <a:latin typeface="Arial"/>
                <a:cs typeface="Arial"/>
              </a:rPr>
              <a:t> </a:t>
            </a:r>
            <a:r>
              <a:rPr sz="2800" spc="-280" dirty="0">
                <a:latin typeface="Arial"/>
                <a:cs typeface="Arial"/>
              </a:rPr>
              <a:t>once 	</a:t>
            </a:r>
            <a:r>
              <a:rPr sz="2800" spc="-45" dirty="0">
                <a:latin typeface="Arial"/>
                <a:cs typeface="Arial"/>
              </a:rPr>
              <a:t>the</a:t>
            </a:r>
            <a:r>
              <a:rPr sz="2800" spc="-70" dirty="0">
                <a:latin typeface="Arial"/>
                <a:cs typeface="Arial"/>
              </a:rPr>
              <a:t> diameter</a:t>
            </a:r>
            <a:r>
              <a:rPr sz="2800" spc="20" dirty="0">
                <a:latin typeface="Arial"/>
                <a:cs typeface="Arial"/>
              </a:rPr>
              <a:t> </a:t>
            </a:r>
            <a:r>
              <a:rPr sz="2800" dirty="0">
                <a:latin typeface="Arial"/>
                <a:cs typeface="Arial"/>
              </a:rPr>
              <a:t>of</a:t>
            </a:r>
            <a:r>
              <a:rPr sz="2800" spc="80" dirty="0">
                <a:latin typeface="Arial"/>
                <a:cs typeface="Arial"/>
              </a:rPr>
              <a:t> </a:t>
            </a:r>
            <a:r>
              <a:rPr sz="2800" spc="-20" dirty="0">
                <a:latin typeface="Arial"/>
                <a:cs typeface="Arial"/>
              </a:rPr>
              <a:t>particle</a:t>
            </a:r>
            <a:r>
              <a:rPr sz="2800" spc="25" dirty="0">
                <a:latin typeface="Arial"/>
                <a:cs typeface="Arial"/>
              </a:rPr>
              <a:t> </a:t>
            </a:r>
            <a:r>
              <a:rPr sz="2800" spc="-30" dirty="0">
                <a:latin typeface="Arial"/>
                <a:cs typeface="Arial"/>
              </a:rPr>
              <a:t>is</a:t>
            </a:r>
            <a:r>
              <a:rPr sz="2800" spc="15" dirty="0">
                <a:latin typeface="Arial"/>
                <a:cs typeface="Arial"/>
              </a:rPr>
              <a:t> </a:t>
            </a:r>
            <a:r>
              <a:rPr sz="2800" dirty="0">
                <a:latin typeface="Arial"/>
                <a:cs typeface="Arial"/>
              </a:rPr>
              <a:t>of</a:t>
            </a:r>
            <a:r>
              <a:rPr sz="2800" spc="80" dirty="0">
                <a:latin typeface="Arial"/>
                <a:cs typeface="Arial"/>
              </a:rPr>
              <a:t> </a:t>
            </a:r>
            <a:r>
              <a:rPr sz="2800" spc="-45" dirty="0">
                <a:latin typeface="Arial"/>
                <a:cs typeface="Arial"/>
              </a:rPr>
              <a:t>the</a:t>
            </a:r>
            <a:r>
              <a:rPr sz="2800" spc="15" dirty="0">
                <a:latin typeface="Arial"/>
                <a:cs typeface="Arial"/>
              </a:rPr>
              <a:t> </a:t>
            </a:r>
            <a:r>
              <a:rPr sz="2800" spc="-295" dirty="0">
                <a:latin typeface="Arial"/>
                <a:cs typeface="Arial"/>
              </a:rPr>
              <a:t>same</a:t>
            </a:r>
            <a:r>
              <a:rPr sz="2800" spc="100" dirty="0">
                <a:latin typeface="Arial"/>
                <a:cs typeface="Arial"/>
              </a:rPr>
              <a:t> </a:t>
            </a:r>
            <a:r>
              <a:rPr sz="2800" spc="-125" dirty="0">
                <a:latin typeface="Arial"/>
                <a:cs typeface="Arial"/>
              </a:rPr>
              <a:t>magnitude</a:t>
            </a:r>
            <a:r>
              <a:rPr sz="2800" spc="35" dirty="0">
                <a:latin typeface="Arial"/>
                <a:cs typeface="Arial"/>
              </a:rPr>
              <a:t> </a:t>
            </a:r>
            <a:r>
              <a:rPr sz="2800" spc="-280" dirty="0">
                <a:latin typeface="Arial"/>
                <a:cs typeface="Arial"/>
              </a:rPr>
              <a:t>as 	</a:t>
            </a:r>
            <a:r>
              <a:rPr sz="2800" spc="-175" dirty="0">
                <a:latin typeface="Arial"/>
                <a:cs typeface="Arial"/>
              </a:rPr>
              <a:t>the</a:t>
            </a:r>
            <a:r>
              <a:rPr sz="2800" spc="-5" dirty="0">
                <a:latin typeface="Arial"/>
                <a:cs typeface="Arial"/>
              </a:rPr>
              <a:t> </a:t>
            </a:r>
            <a:r>
              <a:rPr sz="2800" spc="-170" dirty="0">
                <a:latin typeface="Arial"/>
                <a:cs typeface="Arial"/>
              </a:rPr>
              <a:t>wavelength</a:t>
            </a:r>
            <a:r>
              <a:rPr sz="2800" dirty="0">
                <a:latin typeface="Arial"/>
                <a:cs typeface="Arial"/>
              </a:rPr>
              <a:t> of</a:t>
            </a:r>
            <a:r>
              <a:rPr sz="2800" spc="85" dirty="0">
                <a:latin typeface="Arial"/>
                <a:cs typeface="Arial"/>
              </a:rPr>
              <a:t> </a:t>
            </a:r>
            <a:r>
              <a:rPr sz="2800" spc="-25" dirty="0">
                <a:latin typeface="Arial"/>
                <a:cs typeface="Arial"/>
              </a:rPr>
              <a:t>electron</a:t>
            </a:r>
            <a:endParaRPr sz="2800" dirty="0">
              <a:latin typeface="Arial"/>
              <a:cs typeface="Arial"/>
            </a:endParaRPr>
          </a:p>
          <a:p>
            <a:pPr marL="285115" marR="6985" indent="-273050" algn="just">
              <a:lnSpc>
                <a:spcPct val="100000"/>
              </a:lnSpc>
              <a:spcBef>
                <a:spcPts val="675"/>
              </a:spcBef>
              <a:buChar char="•"/>
              <a:tabLst>
                <a:tab pos="285115" algn="l"/>
                <a:tab pos="381000" algn="l"/>
              </a:tabLst>
            </a:pPr>
            <a:r>
              <a:rPr sz="2800" dirty="0">
                <a:solidFill>
                  <a:srgbClr val="ACC2C8"/>
                </a:solidFill>
                <a:latin typeface="Arial"/>
                <a:cs typeface="Arial"/>
              </a:rPr>
              <a:t>	</a:t>
            </a:r>
            <a:r>
              <a:rPr sz="2800" dirty="0">
                <a:latin typeface="Arial"/>
                <a:cs typeface="Arial"/>
              </a:rPr>
              <a:t>Quantum</a:t>
            </a:r>
            <a:r>
              <a:rPr sz="2800" spc="625" dirty="0">
                <a:latin typeface="Arial"/>
                <a:cs typeface="Arial"/>
              </a:rPr>
              <a:t> </a:t>
            </a:r>
            <a:r>
              <a:rPr sz="2800" spc="-25" dirty="0">
                <a:latin typeface="Arial"/>
                <a:cs typeface="Arial"/>
              </a:rPr>
              <a:t>confinement</a:t>
            </a:r>
            <a:r>
              <a:rPr sz="2800" spc="630" dirty="0">
                <a:latin typeface="Arial"/>
                <a:cs typeface="Arial"/>
              </a:rPr>
              <a:t> </a:t>
            </a:r>
            <a:r>
              <a:rPr sz="2800" dirty="0">
                <a:latin typeface="Arial"/>
                <a:cs typeface="Arial"/>
              </a:rPr>
              <a:t>effect</a:t>
            </a:r>
            <a:r>
              <a:rPr sz="2800" spc="625" dirty="0">
                <a:latin typeface="Arial"/>
                <a:cs typeface="Arial"/>
              </a:rPr>
              <a:t> </a:t>
            </a:r>
            <a:r>
              <a:rPr sz="2800" dirty="0">
                <a:latin typeface="Arial"/>
                <a:cs typeface="Arial"/>
              </a:rPr>
              <a:t>is</a:t>
            </a:r>
            <a:r>
              <a:rPr sz="2800" spc="635" dirty="0">
                <a:latin typeface="Arial"/>
                <a:cs typeface="Arial"/>
              </a:rPr>
              <a:t> </a:t>
            </a:r>
            <a:r>
              <a:rPr sz="2800" dirty="0">
                <a:latin typeface="Arial"/>
                <a:cs typeface="Arial"/>
              </a:rPr>
              <a:t>responsible</a:t>
            </a:r>
            <a:r>
              <a:rPr sz="2800" spc="630" dirty="0">
                <a:latin typeface="Arial"/>
                <a:cs typeface="Arial"/>
              </a:rPr>
              <a:t> </a:t>
            </a:r>
            <a:r>
              <a:rPr sz="2800" spc="-25" dirty="0">
                <a:latin typeface="Arial"/>
                <a:cs typeface="Arial"/>
              </a:rPr>
              <a:t>for </a:t>
            </a:r>
            <a:r>
              <a:rPr sz="2800" spc="-100" dirty="0">
                <a:latin typeface="Arial"/>
                <a:cs typeface="Arial"/>
              </a:rPr>
              <a:t>increase</a:t>
            </a:r>
            <a:r>
              <a:rPr sz="2800" spc="100" dirty="0">
                <a:latin typeface="Arial"/>
                <a:cs typeface="Arial"/>
              </a:rPr>
              <a:t> </a:t>
            </a:r>
            <a:r>
              <a:rPr sz="2800" dirty="0">
                <a:latin typeface="Arial"/>
                <a:cs typeface="Arial"/>
              </a:rPr>
              <a:t>of</a:t>
            </a:r>
            <a:r>
              <a:rPr sz="2800" spc="145" dirty="0">
                <a:latin typeface="Arial"/>
                <a:cs typeface="Arial"/>
              </a:rPr>
              <a:t> </a:t>
            </a:r>
            <a:r>
              <a:rPr sz="2800" dirty="0">
                <a:latin typeface="Arial"/>
                <a:cs typeface="Arial"/>
              </a:rPr>
              <a:t>energy</a:t>
            </a:r>
            <a:r>
              <a:rPr sz="2800" spc="110" dirty="0">
                <a:latin typeface="Arial"/>
                <a:cs typeface="Arial"/>
              </a:rPr>
              <a:t> </a:t>
            </a:r>
            <a:r>
              <a:rPr sz="2800" dirty="0">
                <a:latin typeface="Arial"/>
                <a:cs typeface="Arial"/>
              </a:rPr>
              <a:t>gap</a:t>
            </a:r>
            <a:r>
              <a:rPr sz="2800" spc="105" dirty="0">
                <a:latin typeface="Arial"/>
                <a:cs typeface="Arial"/>
              </a:rPr>
              <a:t> </a:t>
            </a:r>
            <a:r>
              <a:rPr sz="2800" spc="-55" dirty="0">
                <a:latin typeface="Arial"/>
                <a:cs typeface="Arial"/>
              </a:rPr>
              <a:t>between</a:t>
            </a:r>
            <a:r>
              <a:rPr sz="2800" spc="95" dirty="0">
                <a:latin typeface="Arial"/>
                <a:cs typeface="Arial"/>
              </a:rPr>
              <a:t> </a:t>
            </a:r>
            <a:r>
              <a:rPr sz="2800" dirty="0">
                <a:latin typeface="Arial"/>
                <a:cs typeface="Arial"/>
              </a:rPr>
              <a:t>energy</a:t>
            </a:r>
            <a:r>
              <a:rPr sz="2800" spc="100" dirty="0">
                <a:latin typeface="Arial"/>
                <a:cs typeface="Arial"/>
              </a:rPr>
              <a:t> </a:t>
            </a:r>
            <a:r>
              <a:rPr sz="2800" dirty="0">
                <a:latin typeface="Arial"/>
                <a:cs typeface="Arial"/>
              </a:rPr>
              <a:t>state</a:t>
            </a:r>
            <a:r>
              <a:rPr sz="2800" spc="95" dirty="0">
                <a:latin typeface="Arial"/>
                <a:cs typeface="Arial"/>
              </a:rPr>
              <a:t> </a:t>
            </a:r>
            <a:r>
              <a:rPr sz="2800" spc="-25" dirty="0">
                <a:latin typeface="Arial"/>
                <a:cs typeface="Arial"/>
              </a:rPr>
              <a:t>and </a:t>
            </a:r>
            <a:r>
              <a:rPr sz="2800" spc="-80" dirty="0">
                <a:latin typeface="Arial"/>
                <a:cs typeface="Arial"/>
              </a:rPr>
              <a:t>band</a:t>
            </a:r>
            <a:r>
              <a:rPr sz="2800" spc="-105" dirty="0">
                <a:latin typeface="Arial"/>
                <a:cs typeface="Arial"/>
              </a:rPr>
              <a:t> </a:t>
            </a:r>
            <a:r>
              <a:rPr sz="2800" spc="-20" dirty="0">
                <a:latin typeface="Arial"/>
                <a:cs typeface="Arial"/>
              </a:rPr>
              <a:t>gap.</a:t>
            </a:r>
            <a:endParaRPr sz="2800" dirty="0">
              <a:latin typeface="Arial"/>
              <a:cs typeface="Arial"/>
            </a:endParaRPr>
          </a:p>
          <a:p>
            <a:pPr marL="283210" marR="6350" indent="-271145" algn="just">
              <a:lnSpc>
                <a:spcPct val="100000"/>
              </a:lnSpc>
              <a:spcBef>
                <a:spcPts val="675"/>
              </a:spcBef>
              <a:buClr>
                <a:srgbClr val="ACC2C8"/>
              </a:buClr>
              <a:buChar char="•"/>
              <a:tabLst>
                <a:tab pos="285115" algn="l"/>
              </a:tabLst>
            </a:pPr>
            <a:r>
              <a:rPr sz="2800" dirty="0">
                <a:latin typeface="Arial"/>
                <a:cs typeface="Arial"/>
              </a:rPr>
              <a:t>When</a:t>
            </a:r>
            <a:r>
              <a:rPr sz="2800" spc="-55" dirty="0">
                <a:latin typeface="Arial"/>
                <a:cs typeface="Arial"/>
              </a:rPr>
              <a:t> </a:t>
            </a:r>
            <a:r>
              <a:rPr sz="2800" spc="-35" dirty="0">
                <a:latin typeface="Arial"/>
                <a:cs typeface="Arial"/>
              </a:rPr>
              <a:t>particles</a:t>
            </a:r>
            <a:r>
              <a:rPr sz="2800" spc="-40" dirty="0">
                <a:latin typeface="Arial"/>
                <a:cs typeface="Arial"/>
              </a:rPr>
              <a:t> </a:t>
            </a:r>
            <a:r>
              <a:rPr sz="2800" dirty="0">
                <a:latin typeface="Arial"/>
                <a:cs typeface="Arial"/>
              </a:rPr>
              <a:t>are</a:t>
            </a:r>
            <a:r>
              <a:rPr sz="2800" spc="-35" dirty="0">
                <a:latin typeface="Arial"/>
                <a:cs typeface="Arial"/>
              </a:rPr>
              <a:t> </a:t>
            </a:r>
            <a:r>
              <a:rPr sz="2800" spc="-65" dirty="0">
                <a:latin typeface="Arial"/>
                <a:cs typeface="Arial"/>
              </a:rPr>
              <a:t>small</a:t>
            </a:r>
            <a:r>
              <a:rPr sz="2800" spc="-40" dirty="0">
                <a:latin typeface="Arial"/>
                <a:cs typeface="Arial"/>
              </a:rPr>
              <a:t> </a:t>
            </a:r>
            <a:r>
              <a:rPr sz="2800" dirty="0">
                <a:latin typeface="Arial"/>
                <a:cs typeface="Arial"/>
              </a:rPr>
              <a:t>the</a:t>
            </a:r>
            <a:r>
              <a:rPr lang="en-US" sz="2800" dirty="0">
                <a:latin typeface="Arial"/>
                <a:cs typeface="Arial"/>
              </a:rPr>
              <a:t>ir</a:t>
            </a:r>
            <a:r>
              <a:rPr sz="2800" spc="-45" dirty="0">
                <a:latin typeface="Arial"/>
                <a:cs typeface="Arial"/>
              </a:rPr>
              <a:t> </a:t>
            </a:r>
            <a:r>
              <a:rPr sz="2800" spc="-65" dirty="0">
                <a:latin typeface="Arial"/>
                <a:cs typeface="Arial"/>
              </a:rPr>
              <a:t>electric,</a:t>
            </a:r>
            <a:r>
              <a:rPr sz="2800" spc="-45" dirty="0">
                <a:latin typeface="Arial"/>
                <a:cs typeface="Arial"/>
              </a:rPr>
              <a:t> </a:t>
            </a:r>
            <a:r>
              <a:rPr sz="2800" dirty="0">
                <a:latin typeface="Arial"/>
                <a:cs typeface="Arial"/>
              </a:rPr>
              <a:t>optical</a:t>
            </a:r>
            <a:r>
              <a:rPr sz="2800" spc="-40" dirty="0">
                <a:latin typeface="Arial"/>
                <a:cs typeface="Arial"/>
              </a:rPr>
              <a:t> </a:t>
            </a:r>
            <a:r>
              <a:rPr sz="2800" spc="-25" dirty="0">
                <a:latin typeface="Arial"/>
                <a:cs typeface="Arial"/>
              </a:rPr>
              <a:t>and 	</a:t>
            </a:r>
            <a:r>
              <a:rPr sz="2800" dirty="0">
                <a:latin typeface="Arial"/>
                <a:cs typeface="Arial"/>
              </a:rPr>
              <a:t>magnetic</a:t>
            </a:r>
            <a:r>
              <a:rPr sz="2800" spc="425" dirty="0">
                <a:latin typeface="Arial"/>
                <a:cs typeface="Arial"/>
              </a:rPr>
              <a:t> </a:t>
            </a:r>
            <a:r>
              <a:rPr sz="2800" dirty="0">
                <a:latin typeface="Arial"/>
                <a:cs typeface="Arial"/>
              </a:rPr>
              <a:t>properties</a:t>
            </a:r>
            <a:r>
              <a:rPr sz="2800" spc="430" dirty="0">
                <a:latin typeface="Arial"/>
                <a:cs typeface="Arial"/>
              </a:rPr>
              <a:t> </a:t>
            </a:r>
            <a:r>
              <a:rPr sz="2800" dirty="0">
                <a:latin typeface="Arial"/>
                <a:cs typeface="Arial"/>
              </a:rPr>
              <a:t>differ</a:t>
            </a:r>
            <a:r>
              <a:rPr sz="2800" spc="430" dirty="0">
                <a:latin typeface="Arial"/>
                <a:cs typeface="Arial"/>
              </a:rPr>
              <a:t> </a:t>
            </a:r>
            <a:r>
              <a:rPr sz="2800" dirty="0">
                <a:latin typeface="Arial"/>
                <a:cs typeface="Arial"/>
              </a:rPr>
              <a:t>significantly</a:t>
            </a:r>
            <a:r>
              <a:rPr sz="2800" spc="434" dirty="0">
                <a:latin typeface="Arial"/>
                <a:cs typeface="Arial"/>
              </a:rPr>
              <a:t> </a:t>
            </a:r>
            <a:r>
              <a:rPr sz="2800" dirty="0">
                <a:latin typeface="Arial"/>
                <a:cs typeface="Arial"/>
              </a:rPr>
              <a:t>from</a:t>
            </a:r>
            <a:r>
              <a:rPr sz="2800" spc="425" dirty="0">
                <a:latin typeface="Arial"/>
                <a:cs typeface="Arial"/>
              </a:rPr>
              <a:t> </a:t>
            </a:r>
            <a:r>
              <a:rPr sz="2800" spc="-65" dirty="0">
                <a:latin typeface="Arial"/>
                <a:cs typeface="Arial"/>
              </a:rPr>
              <a:t>bulk 	</a:t>
            </a:r>
            <a:r>
              <a:rPr sz="2800" spc="-35" dirty="0">
                <a:latin typeface="Arial"/>
                <a:cs typeface="Arial"/>
              </a:rPr>
              <a:t>materials</a:t>
            </a:r>
            <a:endParaRPr sz="28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antum Confinement - an overview | ScienceDirect Topics">
            <a:extLst>
              <a:ext uri="{FF2B5EF4-FFF2-40B4-BE49-F238E27FC236}">
                <a16:creationId xmlns:a16="http://schemas.microsoft.com/office/drawing/2014/main" id="{374E7477-9177-FDA4-0DC2-45A7600CB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533400"/>
            <a:ext cx="6781800" cy="557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75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562762" y="948816"/>
            <a:ext cx="6317335" cy="316611"/>
          </a:xfrm>
          <a:prstGeom prst="rect">
            <a:avLst/>
          </a:prstGeom>
        </p:spPr>
      </p:pic>
      <p:sp>
        <p:nvSpPr>
          <p:cNvPr id="3" name="object 3"/>
          <p:cNvSpPr txBox="1"/>
          <p:nvPr/>
        </p:nvSpPr>
        <p:spPr>
          <a:xfrm>
            <a:off x="535940" y="1543621"/>
            <a:ext cx="5962015" cy="1781810"/>
          </a:xfrm>
          <a:prstGeom prst="rect">
            <a:avLst/>
          </a:prstGeom>
        </p:spPr>
        <p:txBody>
          <a:bodyPr vert="horz" wrap="square" lIns="0" tIns="85725" rIns="0" bIns="0" rtlCol="0">
            <a:spAutoFit/>
          </a:bodyPr>
          <a:lstStyle/>
          <a:p>
            <a:pPr marL="285115" indent="-272415">
              <a:lnSpc>
                <a:spcPct val="100000"/>
              </a:lnSpc>
              <a:spcBef>
                <a:spcPts val="675"/>
              </a:spcBef>
              <a:buClr>
                <a:srgbClr val="ACC2C8"/>
              </a:buClr>
              <a:buChar char="•"/>
              <a:tabLst>
                <a:tab pos="285115" algn="l"/>
              </a:tabLst>
            </a:pPr>
            <a:r>
              <a:rPr sz="2400" spc="-165" dirty="0">
                <a:latin typeface="Arial"/>
                <a:cs typeface="Arial"/>
              </a:rPr>
              <a:t>Zero</a:t>
            </a:r>
            <a:r>
              <a:rPr sz="2400" spc="50" dirty="0">
                <a:latin typeface="Arial"/>
                <a:cs typeface="Arial"/>
              </a:rPr>
              <a:t> </a:t>
            </a:r>
            <a:r>
              <a:rPr sz="2400" spc="-204" dirty="0">
                <a:latin typeface="Arial"/>
                <a:cs typeface="Arial"/>
              </a:rPr>
              <a:t>dimension</a:t>
            </a:r>
            <a:r>
              <a:rPr sz="2400" spc="45" dirty="0">
                <a:latin typeface="Arial"/>
                <a:cs typeface="Arial"/>
              </a:rPr>
              <a:t> </a:t>
            </a:r>
            <a:r>
              <a:rPr sz="2400" spc="-190" dirty="0">
                <a:latin typeface="Arial"/>
                <a:cs typeface="Arial"/>
              </a:rPr>
              <a:t>(quantum</a:t>
            </a:r>
            <a:r>
              <a:rPr sz="2400" spc="45" dirty="0">
                <a:latin typeface="Arial"/>
                <a:cs typeface="Arial"/>
              </a:rPr>
              <a:t> </a:t>
            </a:r>
            <a:r>
              <a:rPr sz="2400" spc="-10" dirty="0">
                <a:latin typeface="Arial"/>
                <a:cs typeface="Arial"/>
              </a:rPr>
              <a:t>dots)</a:t>
            </a:r>
            <a:endParaRPr sz="2400">
              <a:latin typeface="Arial"/>
              <a:cs typeface="Arial"/>
            </a:endParaRPr>
          </a:p>
          <a:p>
            <a:pPr marL="285115" indent="-272415">
              <a:lnSpc>
                <a:spcPct val="100000"/>
              </a:lnSpc>
              <a:spcBef>
                <a:spcPts val="580"/>
              </a:spcBef>
              <a:buClr>
                <a:srgbClr val="ACC2C8"/>
              </a:buClr>
              <a:buChar char="•"/>
              <a:tabLst>
                <a:tab pos="285115" algn="l"/>
              </a:tabLst>
            </a:pPr>
            <a:r>
              <a:rPr sz="2400" spc="-155" dirty="0">
                <a:latin typeface="Arial"/>
                <a:cs typeface="Arial"/>
              </a:rPr>
              <a:t>One</a:t>
            </a:r>
            <a:r>
              <a:rPr sz="2400" spc="25" dirty="0">
                <a:latin typeface="Arial"/>
                <a:cs typeface="Arial"/>
              </a:rPr>
              <a:t> </a:t>
            </a:r>
            <a:r>
              <a:rPr sz="2400" spc="-200" dirty="0">
                <a:latin typeface="Arial"/>
                <a:cs typeface="Arial"/>
              </a:rPr>
              <a:t>dimension</a:t>
            </a:r>
            <a:r>
              <a:rPr sz="2400" spc="20" dirty="0">
                <a:latin typeface="Arial"/>
                <a:cs typeface="Arial"/>
              </a:rPr>
              <a:t> </a:t>
            </a:r>
            <a:r>
              <a:rPr sz="2400" spc="-195" dirty="0">
                <a:latin typeface="Arial"/>
                <a:cs typeface="Arial"/>
              </a:rPr>
              <a:t>(quantum</a:t>
            </a:r>
            <a:r>
              <a:rPr sz="2400" spc="30" dirty="0">
                <a:latin typeface="Arial"/>
                <a:cs typeface="Arial"/>
              </a:rPr>
              <a:t> </a:t>
            </a:r>
            <a:r>
              <a:rPr sz="2400" spc="-150" dirty="0">
                <a:latin typeface="Arial"/>
                <a:cs typeface="Arial"/>
              </a:rPr>
              <a:t>wires,</a:t>
            </a:r>
            <a:r>
              <a:rPr sz="2400" spc="30" dirty="0">
                <a:latin typeface="Arial"/>
                <a:cs typeface="Arial"/>
              </a:rPr>
              <a:t> </a:t>
            </a:r>
            <a:r>
              <a:rPr sz="2400" spc="-10" dirty="0">
                <a:latin typeface="Arial"/>
                <a:cs typeface="Arial"/>
              </a:rPr>
              <a:t>rods)</a:t>
            </a:r>
            <a:endParaRPr sz="2400">
              <a:latin typeface="Arial"/>
              <a:cs typeface="Arial"/>
            </a:endParaRPr>
          </a:p>
          <a:p>
            <a:pPr marL="285115" indent="-272415">
              <a:lnSpc>
                <a:spcPct val="100000"/>
              </a:lnSpc>
              <a:spcBef>
                <a:spcPts val="575"/>
              </a:spcBef>
              <a:buClr>
                <a:srgbClr val="ACC2C8"/>
              </a:buClr>
              <a:buChar char="•"/>
              <a:tabLst>
                <a:tab pos="285115" algn="l"/>
              </a:tabLst>
            </a:pPr>
            <a:r>
              <a:rPr sz="2400" spc="-300" dirty="0">
                <a:latin typeface="Arial"/>
                <a:cs typeface="Arial"/>
              </a:rPr>
              <a:t>Two</a:t>
            </a:r>
            <a:r>
              <a:rPr sz="2400" spc="25" dirty="0">
                <a:latin typeface="Arial"/>
                <a:cs typeface="Arial"/>
              </a:rPr>
              <a:t> </a:t>
            </a:r>
            <a:r>
              <a:rPr sz="2400" spc="-204" dirty="0">
                <a:latin typeface="Arial"/>
                <a:cs typeface="Arial"/>
              </a:rPr>
              <a:t>dimension</a:t>
            </a:r>
            <a:r>
              <a:rPr sz="2400" spc="15" dirty="0">
                <a:latin typeface="Arial"/>
                <a:cs typeface="Arial"/>
              </a:rPr>
              <a:t> </a:t>
            </a:r>
            <a:r>
              <a:rPr sz="2400" spc="-120" dirty="0">
                <a:latin typeface="Arial"/>
                <a:cs typeface="Arial"/>
              </a:rPr>
              <a:t>(plates,</a:t>
            </a:r>
            <a:r>
              <a:rPr sz="2400" spc="30" dirty="0">
                <a:latin typeface="Arial"/>
                <a:cs typeface="Arial"/>
              </a:rPr>
              <a:t> </a:t>
            </a:r>
            <a:r>
              <a:rPr sz="2400" spc="-135" dirty="0">
                <a:latin typeface="Arial"/>
                <a:cs typeface="Arial"/>
              </a:rPr>
              <a:t>network,</a:t>
            </a:r>
            <a:r>
              <a:rPr sz="2400" spc="20" dirty="0">
                <a:latin typeface="Arial"/>
                <a:cs typeface="Arial"/>
              </a:rPr>
              <a:t> </a:t>
            </a:r>
            <a:r>
              <a:rPr sz="2400" spc="-195" dirty="0">
                <a:latin typeface="Arial"/>
                <a:cs typeface="Arial"/>
              </a:rPr>
              <a:t>quantum</a:t>
            </a:r>
            <a:r>
              <a:rPr sz="2400" spc="25" dirty="0">
                <a:latin typeface="Arial"/>
                <a:cs typeface="Arial"/>
              </a:rPr>
              <a:t> </a:t>
            </a:r>
            <a:r>
              <a:rPr sz="2400" spc="-105" dirty="0">
                <a:latin typeface="Arial"/>
                <a:cs typeface="Arial"/>
              </a:rPr>
              <a:t>wells)</a:t>
            </a:r>
            <a:endParaRPr sz="2400">
              <a:latin typeface="Arial"/>
              <a:cs typeface="Arial"/>
            </a:endParaRPr>
          </a:p>
          <a:p>
            <a:pPr marL="285115" indent="-272415">
              <a:lnSpc>
                <a:spcPct val="100000"/>
              </a:lnSpc>
              <a:spcBef>
                <a:spcPts val="575"/>
              </a:spcBef>
              <a:buClr>
                <a:srgbClr val="ACC2C8"/>
              </a:buClr>
              <a:buChar char="•"/>
              <a:tabLst>
                <a:tab pos="285115" algn="l"/>
              </a:tabLst>
            </a:pPr>
            <a:r>
              <a:rPr sz="2400" spc="-204" dirty="0">
                <a:latin typeface="Arial"/>
                <a:cs typeface="Arial"/>
              </a:rPr>
              <a:t>Three</a:t>
            </a:r>
            <a:r>
              <a:rPr sz="2400" spc="25" dirty="0">
                <a:latin typeface="Arial"/>
                <a:cs typeface="Arial"/>
              </a:rPr>
              <a:t> </a:t>
            </a:r>
            <a:r>
              <a:rPr sz="2400" spc="-200" dirty="0">
                <a:latin typeface="Arial"/>
                <a:cs typeface="Arial"/>
              </a:rPr>
              <a:t>dimension</a:t>
            </a:r>
            <a:r>
              <a:rPr sz="2400" spc="25" dirty="0">
                <a:latin typeface="Arial"/>
                <a:cs typeface="Arial"/>
              </a:rPr>
              <a:t> </a:t>
            </a:r>
            <a:r>
              <a:rPr sz="2400" spc="-125" dirty="0">
                <a:latin typeface="Arial"/>
                <a:cs typeface="Arial"/>
              </a:rPr>
              <a:t>(fullerenes-</a:t>
            </a:r>
            <a:r>
              <a:rPr sz="2400" spc="10" dirty="0">
                <a:latin typeface="Arial"/>
                <a:cs typeface="Arial"/>
              </a:rPr>
              <a:t> </a:t>
            </a:r>
            <a:r>
              <a:rPr sz="2400" spc="-125" dirty="0">
                <a:latin typeface="Arial"/>
                <a:cs typeface="Arial"/>
              </a:rPr>
              <a:t>C60,</a:t>
            </a:r>
            <a:r>
              <a:rPr sz="2400" spc="45" dirty="0">
                <a:latin typeface="Arial"/>
                <a:cs typeface="Arial"/>
              </a:rPr>
              <a:t> </a:t>
            </a:r>
            <a:r>
              <a:rPr sz="2400" spc="-60" dirty="0">
                <a:latin typeface="Arial"/>
                <a:cs typeface="Arial"/>
              </a:rPr>
              <a:t>haeckelites)</a:t>
            </a:r>
            <a:endParaRPr sz="2400">
              <a:latin typeface="Arial"/>
              <a:cs typeface="Arial"/>
            </a:endParaRPr>
          </a:p>
        </p:txBody>
      </p:sp>
      <p:pic>
        <p:nvPicPr>
          <p:cNvPr id="4" name="object 4"/>
          <p:cNvPicPr/>
          <p:nvPr/>
        </p:nvPicPr>
        <p:blipFill>
          <a:blip r:embed="rId4" cstate="print"/>
          <a:stretch>
            <a:fillRect/>
          </a:stretch>
        </p:blipFill>
        <p:spPr>
          <a:xfrm>
            <a:off x="533400" y="3448050"/>
            <a:ext cx="7848600" cy="2038350"/>
          </a:xfrm>
          <a:prstGeom prst="rect">
            <a:avLst/>
          </a:prstGeom>
        </p:spPr>
      </p:pic>
      <p:sp>
        <p:nvSpPr>
          <p:cNvPr id="5" name="object 5"/>
          <p:cNvSpPr txBox="1"/>
          <p:nvPr/>
        </p:nvSpPr>
        <p:spPr>
          <a:xfrm>
            <a:off x="764540" y="5657494"/>
            <a:ext cx="7043420" cy="848994"/>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Classification</a:t>
            </a:r>
            <a:r>
              <a:rPr sz="1800" spc="-10" dirty="0">
                <a:latin typeface="Arial"/>
                <a:cs typeface="Arial"/>
              </a:rPr>
              <a:t> </a:t>
            </a:r>
            <a:r>
              <a:rPr sz="1800" dirty="0">
                <a:latin typeface="Arial"/>
                <a:cs typeface="Arial"/>
              </a:rPr>
              <a:t>of</a:t>
            </a:r>
            <a:r>
              <a:rPr sz="1800" spc="-20" dirty="0">
                <a:latin typeface="Arial"/>
                <a:cs typeface="Arial"/>
              </a:rPr>
              <a:t> </a:t>
            </a:r>
            <a:r>
              <a:rPr sz="1800" dirty="0">
                <a:latin typeface="Arial"/>
                <a:cs typeface="Arial"/>
              </a:rPr>
              <a:t>Nanomaterials (a)</a:t>
            </a:r>
            <a:r>
              <a:rPr sz="1800" spc="-25" dirty="0">
                <a:latin typeface="Arial"/>
                <a:cs typeface="Arial"/>
              </a:rPr>
              <a:t> </a:t>
            </a:r>
            <a:r>
              <a:rPr sz="1800" dirty="0">
                <a:latin typeface="Arial"/>
                <a:cs typeface="Arial"/>
              </a:rPr>
              <a:t>0D</a:t>
            </a:r>
            <a:r>
              <a:rPr sz="1800" spc="-20" dirty="0">
                <a:latin typeface="Arial"/>
                <a:cs typeface="Arial"/>
              </a:rPr>
              <a:t> </a:t>
            </a:r>
            <a:r>
              <a:rPr sz="1800" dirty="0">
                <a:latin typeface="Arial"/>
                <a:cs typeface="Arial"/>
              </a:rPr>
              <a:t>spheres</a:t>
            </a:r>
            <a:r>
              <a:rPr sz="1800" spc="-10" dirty="0">
                <a:latin typeface="Arial"/>
                <a:cs typeface="Arial"/>
              </a:rPr>
              <a:t> </a:t>
            </a:r>
            <a:r>
              <a:rPr sz="1800" dirty="0">
                <a:latin typeface="Arial"/>
                <a:cs typeface="Arial"/>
              </a:rPr>
              <a:t>and</a:t>
            </a:r>
            <a:r>
              <a:rPr sz="1800" spc="-15" dirty="0">
                <a:latin typeface="Arial"/>
                <a:cs typeface="Arial"/>
              </a:rPr>
              <a:t> </a:t>
            </a:r>
            <a:r>
              <a:rPr sz="1800" dirty="0">
                <a:latin typeface="Arial"/>
                <a:cs typeface="Arial"/>
              </a:rPr>
              <a:t>clusters,</a:t>
            </a:r>
            <a:r>
              <a:rPr sz="1800" spc="-15" dirty="0">
                <a:latin typeface="Arial"/>
                <a:cs typeface="Arial"/>
              </a:rPr>
              <a:t> </a:t>
            </a:r>
            <a:r>
              <a:rPr sz="1800" dirty="0">
                <a:latin typeface="Arial"/>
                <a:cs typeface="Arial"/>
              </a:rPr>
              <a:t>(b)</a:t>
            </a:r>
            <a:r>
              <a:rPr sz="1800" spc="-15" dirty="0">
                <a:latin typeface="Arial"/>
                <a:cs typeface="Arial"/>
              </a:rPr>
              <a:t> </a:t>
            </a:r>
            <a:r>
              <a:rPr sz="1800" spc="-25" dirty="0">
                <a:latin typeface="Arial"/>
                <a:cs typeface="Arial"/>
              </a:rPr>
              <a:t>1D </a:t>
            </a:r>
            <a:r>
              <a:rPr sz="1800" dirty="0">
                <a:latin typeface="Arial"/>
                <a:cs typeface="Arial"/>
              </a:rPr>
              <a:t>nanofibers,</a:t>
            </a:r>
            <a:r>
              <a:rPr sz="1800" spc="-15" dirty="0">
                <a:latin typeface="Arial"/>
                <a:cs typeface="Arial"/>
              </a:rPr>
              <a:t> </a:t>
            </a:r>
            <a:r>
              <a:rPr sz="1800" dirty="0">
                <a:latin typeface="Arial"/>
                <a:cs typeface="Arial"/>
              </a:rPr>
              <a:t>wires,</a:t>
            </a:r>
            <a:r>
              <a:rPr sz="1800" spc="20" dirty="0">
                <a:latin typeface="Arial"/>
                <a:cs typeface="Arial"/>
              </a:rPr>
              <a:t> </a:t>
            </a:r>
            <a:r>
              <a:rPr sz="1800" dirty="0">
                <a:latin typeface="Arial"/>
                <a:cs typeface="Arial"/>
              </a:rPr>
              <a:t>and</a:t>
            </a:r>
            <a:r>
              <a:rPr sz="1800" spc="-35" dirty="0">
                <a:latin typeface="Arial"/>
                <a:cs typeface="Arial"/>
              </a:rPr>
              <a:t> </a:t>
            </a:r>
            <a:r>
              <a:rPr sz="1800" dirty="0">
                <a:latin typeface="Arial"/>
                <a:cs typeface="Arial"/>
              </a:rPr>
              <a:t>rods,</a:t>
            </a:r>
            <a:r>
              <a:rPr sz="1800" spc="-25" dirty="0">
                <a:latin typeface="Arial"/>
                <a:cs typeface="Arial"/>
              </a:rPr>
              <a:t> </a:t>
            </a:r>
            <a:r>
              <a:rPr sz="1800" dirty="0">
                <a:latin typeface="Arial"/>
                <a:cs typeface="Arial"/>
              </a:rPr>
              <a:t>(c)</a:t>
            </a:r>
            <a:r>
              <a:rPr sz="1800" spc="-25" dirty="0">
                <a:latin typeface="Arial"/>
                <a:cs typeface="Arial"/>
              </a:rPr>
              <a:t> </a:t>
            </a:r>
            <a:r>
              <a:rPr sz="1800" dirty="0">
                <a:latin typeface="Arial"/>
                <a:cs typeface="Arial"/>
              </a:rPr>
              <a:t>2D</a:t>
            </a:r>
            <a:r>
              <a:rPr sz="1800" spc="-25" dirty="0">
                <a:latin typeface="Arial"/>
                <a:cs typeface="Arial"/>
              </a:rPr>
              <a:t> </a:t>
            </a:r>
            <a:r>
              <a:rPr sz="1800" dirty="0">
                <a:latin typeface="Arial"/>
                <a:cs typeface="Arial"/>
              </a:rPr>
              <a:t>films,</a:t>
            </a:r>
            <a:r>
              <a:rPr sz="1800" spc="-20" dirty="0">
                <a:latin typeface="Arial"/>
                <a:cs typeface="Arial"/>
              </a:rPr>
              <a:t> </a:t>
            </a:r>
            <a:r>
              <a:rPr sz="1800" dirty="0">
                <a:latin typeface="Arial"/>
                <a:cs typeface="Arial"/>
              </a:rPr>
              <a:t>plates,</a:t>
            </a:r>
            <a:r>
              <a:rPr sz="1800" spc="-25" dirty="0">
                <a:latin typeface="Arial"/>
                <a:cs typeface="Arial"/>
              </a:rPr>
              <a:t> </a:t>
            </a:r>
            <a:r>
              <a:rPr sz="1800" dirty="0">
                <a:latin typeface="Arial"/>
                <a:cs typeface="Arial"/>
              </a:rPr>
              <a:t>and</a:t>
            </a:r>
            <a:r>
              <a:rPr sz="1800" spc="-20" dirty="0">
                <a:latin typeface="Arial"/>
                <a:cs typeface="Arial"/>
              </a:rPr>
              <a:t> </a:t>
            </a:r>
            <a:r>
              <a:rPr sz="1800" dirty="0">
                <a:latin typeface="Arial"/>
                <a:cs typeface="Arial"/>
              </a:rPr>
              <a:t>networks,</a:t>
            </a:r>
            <a:r>
              <a:rPr sz="1800" spc="10" dirty="0">
                <a:latin typeface="Arial"/>
                <a:cs typeface="Arial"/>
              </a:rPr>
              <a:t> </a:t>
            </a:r>
            <a:r>
              <a:rPr sz="1800" dirty="0">
                <a:latin typeface="Arial"/>
                <a:cs typeface="Arial"/>
              </a:rPr>
              <a:t>(d)</a:t>
            </a:r>
            <a:r>
              <a:rPr sz="1800" spc="-25" dirty="0">
                <a:latin typeface="Arial"/>
                <a:cs typeface="Arial"/>
              </a:rPr>
              <a:t> 3D </a:t>
            </a:r>
            <a:r>
              <a:rPr sz="1800" spc="-10" dirty="0">
                <a:latin typeface="Arial"/>
                <a:cs typeface="Arial"/>
              </a:rPr>
              <a:t>nanomaterials.</a:t>
            </a:r>
            <a:endParaRPr sz="18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708</TotalTime>
  <Words>2865</Words>
  <Application>Microsoft Office PowerPoint</Application>
  <PresentationFormat>On-screen Show (4:3)</PresentationFormat>
  <Paragraphs>227</Paragraphs>
  <Slides>56</Slides>
  <Notes>5</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ElsevierGulliver</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Carbon nanotubes- Microbial fuel cell</vt:lpstr>
      <vt:lpstr>PowerPoint Presentation</vt:lpstr>
      <vt:lpstr>PowerPoint Presentation</vt:lpstr>
      <vt:lpstr>PowerPoint Presentation</vt:lpstr>
      <vt:lpstr>PowerPoint Presentation</vt:lpstr>
      <vt:lpstr>(vi) Recycling  and  disposal  -  There are no  hard-and-fast safe disposal policies evolved for nanomaterials. Issues of their toxicity are still under question, and results of exposure experiments are not available. Hence the uncertainty associated with affects of nanomaterials is yet to be assessed in order to develop their disposal policies.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Nanotechnology</dc:title>
  <dc:creator>randy.applegate</dc:creator>
  <cp:lastModifiedBy>VINAYAK PAI</cp:lastModifiedBy>
  <cp:revision>21</cp:revision>
  <dcterms:created xsi:type="dcterms:W3CDTF">2023-11-21T03:52:32Z</dcterms:created>
  <dcterms:modified xsi:type="dcterms:W3CDTF">2024-09-25T16:54:16Z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2021-12-09T00:00:00Z</vt:filetime>
  </property>
  <property fmtid="{D5CDD505-2E9C-101B-9397-08002B2CF9AE}" pid="3" name="Creator">
    <vt:lpwstr>Microsoft® PowerPoint® 2010</vt:lpwstr>
  </property>
  <property fmtid="{D5CDD505-2E9C-101B-9397-08002B2CF9AE}" pid="4" name="LastSaved">
    <vt:filetime>2023-11-21T00:00:00Z</vt:filetime>
  </property>
  <property fmtid="{D5CDD505-2E9C-101B-9397-08002B2CF9AE}" pid="5" name="Producer">
    <vt:lpwstr>Microsoft® PowerPoint® 2010</vt:lpwstr>
  </property>
</Properties>
</file>